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5" r:id="rId1"/>
  </p:sldMasterIdLst>
  <p:notesMasterIdLst>
    <p:notesMasterId r:id="rId31"/>
  </p:notesMasterIdLst>
  <p:handoutMasterIdLst>
    <p:handoutMasterId r:id="rId32"/>
  </p:handoutMasterIdLst>
  <p:sldIdLst>
    <p:sldId id="331" r:id="rId2"/>
    <p:sldId id="390" r:id="rId3"/>
    <p:sldId id="391" r:id="rId4"/>
    <p:sldId id="332" r:id="rId5"/>
    <p:sldId id="370" r:id="rId6"/>
    <p:sldId id="371" r:id="rId7"/>
    <p:sldId id="389" r:id="rId8"/>
    <p:sldId id="366" r:id="rId9"/>
    <p:sldId id="367" r:id="rId10"/>
    <p:sldId id="368" r:id="rId11"/>
    <p:sldId id="369" r:id="rId12"/>
    <p:sldId id="379" r:id="rId13"/>
    <p:sldId id="373" r:id="rId14"/>
    <p:sldId id="372" r:id="rId15"/>
    <p:sldId id="374" r:id="rId16"/>
    <p:sldId id="376" r:id="rId17"/>
    <p:sldId id="375" r:id="rId18"/>
    <p:sldId id="277" r:id="rId19"/>
    <p:sldId id="388" r:id="rId20"/>
    <p:sldId id="377" r:id="rId21"/>
    <p:sldId id="381" r:id="rId22"/>
    <p:sldId id="385" r:id="rId23"/>
    <p:sldId id="386" r:id="rId24"/>
    <p:sldId id="382" r:id="rId25"/>
    <p:sldId id="383" r:id="rId26"/>
    <p:sldId id="384" r:id="rId27"/>
    <p:sldId id="387" r:id="rId28"/>
    <p:sldId id="365" r:id="rId29"/>
    <p:sldId id="378" r:id="rId30"/>
  </p:sldIdLst>
  <p:sldSz cx="9906000" cy="6858000" type="A4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296"/>
    <a:srgbClr val="7F7F7F"/>
    <a:srgbClr val="03E92F"/>
    <a:srgbClr val="CC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4685" autoAdjust="0"/>
  </p:normalViewPr>
  <p:slideViewPr>
    <p:cSldViewPr>
      <p:cViewPr varScale="1">
        <p:scale>
          <a:sx n="84" d="100"/>
          <a:sy n="84" d="100"/>
        </p:scale>
        <p:origin x="1675" y="38"/>
      </p:cViewPr>
      <p:guideLst>
        <p:guide orient="horz"/>
        <p:guide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698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ozar Taherkhani" userId="c2570633-3add-40a2-b63d-9e0537bf3dbc" providerId="ADAL" clId="{E9C15DE7-7E04-4DBB-9598-69318ABACB90}"/>
    <pc:docChg chg="undo custSel addSld modSld sldOrd">
      <pc:chgData name="Aboozar Taherkhani" userId="c2570633-3add-40a2-b63d-9e0537bf3dbc" providerId="ADAL" clId="{E9C15DE7-7E04-4DBB-9598-69318ABACB90}" dt="2024-12-02T22:47:59.986" v="44" actId="6549"/>
      <pc:docMkLst>
        <pc:docMk/>
      </pc:docMkLst>
      <pc:sldChg chg="modSp mod">
        <pc:chgData name="Aboozar Taherkhani" userId="c2570633-3add-40a2-b63d-9e0537bf3dbc" providerId="ADAL" clId="{E9C15DE7-7E04-4DBB-9598-69318ABACB90}" dt="2024-12-02T20:24:46.631" v="13" actId="20577"/>
        <pc:sldMkLst>
          <pc:docMk/>
          <pc:sldMk cId="0" sldId="331"/>
        </pc:sldMkLst>
        <pc:spChg chg="mod">
          <ac:chgData name="Aboozar Taherkhani" userId="c2570633-3add-40a2-b63d-9e0537bf3dbc" providerId="ADAL" clId="{E9C15DE7-7E04-4DBB-9598-69318ABACB90}" dt="2024-12-02T20:24:46.631" v="13" actId="20577"/>
          <ac:spMkLst>
            <pc:docMk/>
            <pc:sldMk cId="0" sldId="331"/>
            <ac:spMk id="5123" creationId="{00000000-0000-0000-0000-000000000000}"/>
          </ac:spMkLst>
        </pc:spChg>
      </pc:sldChg>
      <pc:sldChg chg="modSp mod ord">
        <pc:chgData name="Aboozar Taherkhani" userId="c2570633-3add-40a2-b63d-9e0537bf3dbc" providerId="ADAL" clId="{E9C15DE7-7E04-4DBB-9598-69318ABACB90}" dt="2024-12-02T20:43:43.342" v="24" actId="27636"/>
        <pc:sldMkLst>
          <pc:docMk/>
          <pc:sldMk cId="3097800168" sldId="332"/>
        </pc:sldMkLst>
        <pc:spChg chg="mod">
          <ac:chgData name="Aboozar Taherkhani" userId="c2570633-3add-40a2-b63d-9e0537bf3dbc" providerId="ADAL" clId="{E9C15DE7-7E04-4DBB-9598-69318ABACB90}" dt="2024-12-02T20:43:43.342" v="24" actId="27636"/>
          <ac:spMkLst>
            <pc:docMk/>
            <pc:sldMk cId="3097800168" sldId="332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E9C15DE7-7E04-4DBB-9598-69318ABACB90}" dt="2024-12-02T21:06:13.151" v="26" actId="13926"/>
        <pc:sldMkLst>
          <pc:docMk/>
          <pc:sldMk cId="118376084" sldId="366"/>
        </pc:sldMkLst>
        <pc:spChg chg="mod">
          <ac:chgData name="Aboozar Taherkhani" userId="c2570633-3add-40a2-b63d-9e0537bf3dbc" providerId="ADAL" clId="{E9C15DE7-7E04-4DBB-9598-69318ABACB90}" dt="2024-12-02T21:06:13.151" v="26" actId="13926"/>
          <ac:spMkLst>
            <pc:docMk/>
            <pc:sldMk cId="118376084" sldId="366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E9C15DE7-7E04-4DBB-9598-69318ABACB90}" dt="2024-12-02T21:22:01.711" v="27" actId="13926"/>
        <pc:sldMkLst>
          <pc:docMk/>
          <pc:sldMk cId="3325370908" sldId="372"/>
        </pc:sldMkLst>
        <pc:spChg chg="mod">
          <ac:chgData name="Aboozar Taherkhani" userId="c2570633-3add-40a2-b63d-9e0537bf3dbc" providerId="ADAL" clId="{E9C15DE7-7E04-4DBB-9598-69318ABACB90}" dt="2024-12-02T21:22:01.711" v="27" actId="13926"/>
          <ac:spMkLst>
            <pc:docMk/>
            <pc:sldMk cId="3325370908" sldId="372"/>
            <ac:spMk id="2" creationId="{40FD41D0-6172-493B-AEF4-E911873D42B3}"/>
          </ac:spMkLst>
        </pc:spChg>
      </pc:sldChg>
      <pc:sldChg chg="modSp mod">
        <pc:chgData name="Aboozar Taherkhani" userId="c2570633-3add-40a2-b63d-9e0537bf3dbc" providerId="ADAL" clId="{E9C15DE7-7E04-4DBB-9598-69318ABACB90}" dt="2024-12-02T21:36:46.212" v="28" actId="13926"/>
        <pc:sldMkLst>
          <pc:docMk/>
          <pc:sldMk cId="3507274973" sldId="375"/>
        </pc:sldMkLst>
        <pc:spChg chg="mod">
          <ac:chgData name="Aboozar Taherkhani" userId="c2570633-3add-40a2-b63d-9e0537bf3dbc" providerId="ADAL" clId="{E9C15DE7-7E04-4DBB-9598-69318ABACB90}" dt="2024-12-02T21:36:46.212" v="28" actId="13926"/>
          <ac:spMkLst>
            <pc:docMk/>
            <pc:sldMk cId="3507274973" sldId="375"/>
            <ac:spMk id="2" creationId="{24E39E3A-E540-4D95-933D-09D60FC20760}"/>
          </ac:spMkLst>
        </pc:spChg>
      </pc:sldChg>
      <pc:sldChg chg="modSp mod">
        <pc:chgData name="Aboozar Taherkhani" userId="c2570633-3add-40a2-b63d-9e0537bf3dbc" providerId="ADAL" clId="{E9C15DE7-7E04-4DBB-9598-69318ABACB90}" dt="2024-12-02T22:46:49.019" v="43" actId="115"/>
        <pc:sldMkLst>
          <pc:docMk/>
          <pc:sldMk cId="354057434" sldId="382"/>
        </pc:sldMkLst>
        <pc:spChg chg="mod">
          <ac:chgData name="Aboozar Taherkhani" userId="c2570633-3add-40a2-b63d-9e0537bf3dbc" providerId="ADAL" clId="{E9C15DE7-7E04-4DBB-9598-69318ABACB90}" dt="2024-12-02T22:46:49.019" v="43" actId="115"/>
          <ac:spMkLst>
            <pc:docMk/>
            <pc:sldMk cId="354057434" sldId="382"/>
            <ac:spMk id="2" creationId="{98B849DC-4996-4B26-9A54-4230F5FA7F37}"/>
          </ac:spMkLst>
        </pc:spChg>
      </pc:sldChg>
      <pc:sldChg chg="modSp mod">
        <pc:chgData name="Aboozar Taherkhani" userId="c2570633-3add-40a2-b63d-9e0537bf3dbc" providerId="ADAL" clId="{E9C15DE7-7E04-4DBB-9598-69318ABACB90}" dt="2024-12-02T22:47:59.986" v="44" actId="6549"/>
        <pc:sldMkLst>
          <pc:docMk/>
          <pc:sldMk cId="3461187388" sldId="383"/>
        </pc:sldMkLst>
        <pc:spChg chg="mod">
          <ac:chgData name="Aboozar Taherkhani" userId="c2570633-3add-40a2-b63d-9e0537bf3dbc" providerId="ADAL" clId="{E9C15DE7-7E04-4DBB-9598-69318ABACB90}" dt="2024-12-02T22:47:59.986" v="44" actId="6549"/>
          <ac:spMkLst>
            <pc:docMk/>
            <pc:sldMk cId="3461187388" sldId="383"/>
            <ac:spMk id="2" creationId="{98B849DC-4996-4B26-9A54-4230F5FA7F37}"/>
          </ac:spMkLst>
        </pc:spChg>
      </pc:sldChg>
      <pc:sldChg chg="addSp delSp modSp new mod">
        <pc:chgData name="Aboozar Taherkhani" userId="c2570633-3add-40a2-b63d-9e0537bf3dbc" providerId="ADAL" clId="{E9C15DE7-7E04-4DBB-9598-69318ABACB90}" dt="2024-12-02T20:43:51.119" v="25"/>
        <pc:sldMkLst>
          <pc:docMk/>
          <pc:sldMk cId="2315981135" sldId="391"/>
        </pc:sldMkLst>
        <pc:spChg chg="del">
          <ac:chgData name="Aboozar Taherkhani" userId="c2570633-3add-40a2-b63d-9e0537bf3dbc" providerId="ADAL" clId="{E9C15DE7-7E04-4DBB-9598-69318ABACB90}" dt="2024-12-02T20:42:59.227" v="15"/>
          <ac:spMkLst>
            <pc:docMk/>
            <pc:sldMk cId="2315981135" sldId="391"/>
            <ac:spMk id="2" creationId="{6DAB8CA2-8E37-4C59-8493-C9BCFF26189C}"/>
          </ac:spMkLst>
        </pc:spChg>
        <pc:spChg chg="mod">
          <ac:chgData name="Aboozar Taherkhani" userId="c2570633-3add-40a2-b63d-9e0537bf3dbc" providerId="ADAL" clId="{E9C15DE7-7E04-4DBB-9598-69318ABACB90}" dt="2024-12-02T20:43:51.119" v="25"/>
          <ac:spMkLst>
            <pc:docMk/>
            <pc:sldMk cId="2315981135" sldId="391"/>
            <ac:spMk id="4" creationId="{5CD75A10-919B-480D-9E74-ECDC07B79682}"/>
          </ac:spMkLst>
        </pc:spChg>
        <pc:spChg chg="add mod">
          <ac:chgData name="Aboozar Taherkhani" userId="c2570633-3add-40a2-b63d-9e0537bf3dbc" providerId="ADAL" clId="{E9C15DE7-7E04-4DBB-9598-69318ABACB90}" dt="2024-12-02T20:43:26.651" v="20" actId="1076"/>
          <ac:spMkLst>
            <pc:docMk/>
            <pc:sldMk cId="2315981135" sldId="391"/>
            <ac:spMk id="7" creationId="{450CF62B-3C59-436B-A8FB-409180129CB1}"/>
          </ac:spMkLst>
        </pc:spChg>
        <pc:picChg chg="add mod">
          <ac:chgData name="Aboozar Taherkhani" userId="c2570633-3add-40a2-b63d-9e0537bf3dbc" providerId="ADAL" clId="{E9C15DE7-7E04-4DBB-9598-69318ABACB90}" dt="2024-12-02T20:43:02.155" v="16" actId="1076"/>
          <ac:picMkLst>
            <pc:docMk/>
            <pc:sldMk cId="2315981135" sldId="391"/>
            <ac:picMk id="1026" creationId="{8B2D81F3-BC18-4488-9480-9E973274AB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078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25463" y="328613"/>
            <a:ext cx="5730875" cy="3967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98475" y="4683125"/>
            <a:ext cx="57896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endParaRPr lang="en-US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mu.summon.serialssolutions.com/2.0.0/link/0/eLvHCXMwtV3dS8MwEA9uvvimqDid0gffRmeTtGkDU3BjQ1FQdBvqy0jzAWO0g7qB--9Nuqy1exB88CU0dySQu6O9Xu5-BwBGbc_deieo2AuEx_UKCBVHceRTTEgQiwCFiuawBR8v4e2YvPf8cdmfqaT9q-I1TaveFNL-QfnFppqgn7UJ6FEbgR63_ONiatG2n15N2vQ8h2Hurlr9L2aAgMs7B5OgPmDTLC_nLvzZrG1zhlqPbVPhk1jrsYEBSDZZbFaVz4zPFj-CWZUfR6gdA-04wHV3wi3E6SrfQJAnYsoX1zJ1Rw81UIs80yri7R6WwSxTuuWbnhnFQmrxtIqNDBYrUyybrhNN8-_3cB_sSlPUcQB2ZHoILjsJy2Y3WkLORkJOd-VYCXWucu4RGA36w96da7tFuEz7LBC7EokgRoJITgjDniCmOgrLmEWIhUxRbWeMcIoh8wXxpcKc4UDPpQyRiVYdg3o6T-UJcKDCYWyasFNGfaRkHIgIUQMbhDHHjDdAc32UiVHt5wROKidtgNMKu8I8_Y15BvZKTTZBfZEt5TmoiWR5kQv8G1-i-0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mu.summon.serialssolutions.com/2.0.0/link/0/eLvHCXMwtV3dS8MwEA9uvvimqDid0gffRmeTtGkDU3BjQ1FQdBvqy0jzAWO0g7qB--9Nuqy1exB88CU0dySQu6O9Xu5-BwBGbc_deieo2AuEx_UKCBVHceRTTEgQiwCFiuawBR8v4e2YvPf8cdmfqaT9q-I1TaveFNL-QfnFppqgn7UJ6FEbgR63_ONiatG2n15N2vQ8h2Hurlr9L2aAgMs7B5OgPmDTLC_nLvzZrG1zhlqPbVPhk1jrsYEBSDZZbFaVz4zPFj-CWZUfR6gdA-04wHV3wi3E6SrfQJAnYsoX1zJ1Rw81UIs80yri7R6WwSxTuuWbnhnFQmrxtIqNDBYrUyybrhNN8-_3cB_sSlPUcQB2ZHoILjsJy2Y3WkLORkJOd-VYCXWucu4RGA36w96da7tFuEz7LBC7EokgRoJITgjDniCmOgrLmEWIhUxRbWeMcIoh8wXxpcKc4UDPpQyRiVYdg3o6T-UJcKDCYWyasFNGfaRkHIgIUQMbhDHHjDdAc32UiVHt5wROKidtgNMKu8I8_Y15BvZKTTZBfZEt5TmoiWR5kQv8G1-i-0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most often used protocol for connection is the standard </a:t>
            </a:r>
            <a:r>
              <a:rPr lang="en-GB" b="1" dirty="0"/>
              <a:t>Transmission Control</a:t>
            </a:r>
            <a:endParaRPr lang="en-GB" dirty="0"/>
          </a:p>
          <a:p>
            <a:r>
              <a:rPr lang="en-GB" b="1" dirty="0"/>
              <a:t>Protocol</a:t>
            </a:r>
            <a:r>
              <a:rPr lang="en-GB" dirty="0"/>
              <a:t>/</a:t>
            </a:r>
            <a:r>
              <a:rPr lang="en-GB" b="1" dirty="0"/>
              <a:t>Internet Protocol </a:t>
            </a:r>
            <a:r>
              <a:rPr lang="en-GB" dirty="0"/>
              <a:t>(</a:t>
            </a:r>
            <a:r>
              <a:rPr lang="en-GB" b="1" dirty="0"/>
              <a:t>TCP</a:t>
            </a:r>
            <a:r>
              <a:rPr lang="en-GB" dirty="0"/>
              <a:t>/</a:t>
            </a:r>
            <a:r>
              <a:rPr lang="en-GB" b="1" dirty="0"/>
              <a:t>IP</a:t>
            </a:r>
            <a:r>
              <a:rPr lang="en-GB" dirty="0"/>
              <a:t>) or Internet Protocol called TCPROS in ROS.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76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69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rPr>
              <a:t>As a robot project grows in scale, the number of nodes and configuration files grow very quickly. In practice, it could be very cumbersome to manually start up each individual node. A launch file provides a convenient way to start up multiple nodes and a master, as well as set up other configurations, all at the same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03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rPr>
              <a:t>As a robot project grows in scale, the number of nodes and configuration files grow very quickly. In practice, it could be very cumbersome to manually start up each individual node. A launch file provides a convenient way to start up multiple nodes and a master, as well as set up other configurations, all at the same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06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build system is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relatively simple functional program that takes code as input and produces deployable software as output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... The most important function of a build system is to compile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884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rPr>
              <a:t>Once the catkin workspace is compiled, your directory automatically contains CMakeLists.txt and package.xml.</a:t>
            </a:r>
          </a:p>
        </p:txBody>
      </p:sp>
    </p:spTree>
    <p:extLst>
      <p:ext uri="{BB962C8B-B14F-4D97-AF65-F5344CB8AC3E}">
        <p14:creationId xmlns:p14="http://schemas.microsoft.com/office/powerpoint/2010/main" val="2863186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rPr>
              <a:t>Once the catkin workspace is compiled, your directory automatically contains CMakeLists.txt and package.xml.</a:t>
            </a:r>
          </a:p>
        </p:txBody>
      </p:sp>
    </p:spTree>
    <p:extLst>
      <p:ext uri="{BB962C8B-B14F-4D97-AF65-F5344CB8AC3E}">
        <p14:creationId xmlns:p14="http://schemas.microsoft.com/office/powerpoint/2010/main" val="3002684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dirty="0"/>
              <a:t>http://gazebosim.org/tutorials?cat=guided_b&amp;tut=guided_b1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Times New Roman" pitchFamily="1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689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ROS is an open source robotic software system that can be used without licensing fees by universities, government agencies, and commercial companies.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These packages are supported by the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Open Source Robotics Foundation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(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OSRF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http://www.ros.org/about-ros/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00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ROS is an open source robotic software system that can be used without licensing fees by universities, government agencies, and commercial companies.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These packages are supported by the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Open Source Robotics Foundation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(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OSRF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http://www.ros.org/about-ros/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ROS is an open source robotic software system that can be </a:t>
            </a:r>
            <a:r>
              <a:rPr lang="en-GB" dirty="0" err="1"/>
              <a:t>usedwithout</a:t>
            </a:r>
            <a:r>
              <a:rPr lang="en-GB" dirty="0"/>
              <a:t> licensing fees by universities, government agencies, and commercial companies.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These packages are supported by the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Open Source Robotics Foundation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(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OSRF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http://www.ros.org/about-ros/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27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t"/>
            <a:b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</a:br>
            <a:endParaRPr lang="en-GB" sz="1200" b="1" i="0" kern="1200" cap="all" dirty="0">
              <a:solidFill>
                <a:schemeClr val="tx1"/>
              </a:solidFill>
              <a:effectLst/>
              <a:latin typeface="Times New Roman" pitchFamily="1" charset="0"/>
              <a:ea typeface="+mn-ea"/>
              <a:cs typeface="+mn-cs"/>
            </a:endParaRPr>
          </a:p>
          <a:p>
            <a:pPr fontAlgn="t"/>
            <a:r>
              <a:rPr lang="en-GB" sz="1200" b="0" i="0" u="sng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  <a:hlinkClick r:id="rId3"/>
              </a:rPr>
              <a:t>ROS Robotics By Example</a:t>
            </a:r>
            <a:endParaRPr lang="en-GB" sz="1200" b="0" i="0" kern="1200" dirty="0">
              <a:solidFill>
                <a:schemeClr val="tx1"/>
              </a:solidFill>
              <a:effectLst/>
              <a:latin typeface="Times New Roman" pitchFamily="1" charset="0"/>
              <a:ea typeface="+mn-ea"/>
              <a:cs typeface="+mn-cs"/>
            </a:endParaRPr>
          </a:p>
          <a:p>
            <a:pPr fontAlgn="t"/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by </a:t>
            </a:r>
            <a:r>
              <a:rPr lang="en-GB" sz="1200" b="0" i="0" u="sng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Fairchild, Carol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; </a:t>
            </a:r>
          </a:p>
          <a:p>
            <a:pPr fontAlgn="t"/>
            <a:r>
              <a:rPr lang="en-GB" sz="1200" b="0" i="0" u="sng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Harman, Thomas L</a:t>
            </a:r>
            <a:endParaRPr lang="en-GB" sz="1200" b="0" i="0" kern="1200" dirty="0">
              <a:solidFill>
                <a:schemeClr val="tx1"/>
              </a:solidFill>
              <a:effectLst/>
              <a:latin typeface="Times New Roman" pitchFamily="1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Times New Roman" pitchFamily="1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38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t"/>
            <a:b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</a:br>
            <a:endParaRPr lang="en-GB" sz="1200" b="1" i="0" kern="1200" cap="all" dirty="0">
              <a:solidFill>
                <a:schemeClr val="tx1"/>
              </a:solidFill>
              <a:effectLst/>
              <a:latin typeface="Times New Roman" pitchFamily="1" charset="0"/>
              <a:ea typeface="+mn-ea"/>
              <a:cs typeface="+mn-cs"/>
            </a:endParaRPr>
          </a:p>
          <a:p>
            <a:pPr fontAlgn="t"/>
            <a:r>
              <a:rPr lang="en-GB" sz="1200" b="0" i="0" u="sng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  <a:hlinkClick r:id="rId3"/>
              </a:rPr>
              <a:t>ROS Robotics By Example</a:t>
            </a:r>
            <a:endParaRPr lang="en-GB" sz="1200" b="0" i="0" kern="1200" dirty="0">
              <a:solidFill>
                <a:schemeClr val="tx1"/>
              </a:solidFill>
              <a:effectLst/>
              <a:latin typeface="Times New Roman" pitchFamily="1" charset="0"/>
              <a:ea typeface="+mn-ea"/>
              <a:cs typeface="+mn-cs"/>
            </a:endParaRPr>
          </a:p>
          <a:p>
            <a:pPr fontAlgn="t"/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by </a:t>
            </a:r>
            <a:r>
              <a:rPr lang="en-GB" sz="1200" b="0" i="0" u="sng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Fairchild, Carol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; </a:t>
            </a:r>
          </a:p>
          <a:p>
            <a:pPr fontAlgn="t"/>
            <a:r>
              <a:rPr lang="en-GB" sz="1200" b="0" i="0" u="sng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Harman, Thomas L</a:t>
            </a:r>
            <a:endParaRPr lang="en-GB" sz="1200" b="0" i="0" kern="1200" dirty="0">
              <a:solidFill>
                <a:schemeClr val="tx1"/>
              </a:solidFill>
              <a:effectLst/>
              <a:latin typeface="Times New Roman" pitchFamily="1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Times New Roman" pitchFamily="1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581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One of the strengths of ROS is that a particular task, such as controlling a wheeled mobile robot, can be separated into a series of simpler tasks.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Times New Roman" pitchFamily="1" charset="0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The tasks can include the perception of the environment using a camera or laser scanner, map making, planning a route, monitoring the battery level of the robot's battery, and controlling the motors driving the wheels of the robot.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" charset="0"/>
                <a:ea typeface="+mn-ea"/>
                <a:cs typeface="+mn-cs"/>
              </a:rPr>
              <a:t>Each of these actions might consist of a ROS node or series of nodes to accomplish the specific tasks.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Times New Roman" pitchFamily="1" charset="0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37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rPr>
              <a:t>where int32 is the eld type and x/y is the eld name.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38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most often used protocol for connection is the standard </a:t>
            </a:r>
            <a:r>
              <a:rPr lang="en-GB" b="1" dirty="0"/>
              <a:t>Transmission Control</a:t>
            </a:r>
            <a:endParaRPr lang="en-GB" dirty="0"/>
          </a:p>
          <a:p>
            <a:r>
              <a:rPr lang="en-GB" b="1" dirty="0"/>
              <a:t>Protocol</a:t>
            </a:r>
            <a:r>
              <a:rPr lang="en-GB" dirty="0"/>
              <a:t>/</a:t>
            </a:r>
            <a:r>
              <a:rPr lang="en-GB" b="1" dirty="0"/>
              <a:t>Internet Protocol </a:t>
            </a:r>
            <a:r>
              <a:rPr lang="en-GB" dirty="0"/>
              <a:t>(</a:t>
            </a:r>
            <a:r>
              <a:rPr lang="en-GB" b="1" dirty="0"/>
              <a:t>TCP</a:t>
            </a:r>
            <a:r>
              <a:rPr lang="en-GB" dirty="0"/>
              <a:t>/</a:t>
            </a:r>
            <a:r>
              <a:rPr lang="en-GB" b="1" dirty="0"/>
              <a:t>IP</a:t>
            </a:r>
            <a:r>
              <a:rPr lang="en-GB" dirty="0"/>
              <a:t>) or Internet Protocol called TCPROS in ROS.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47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6464584-E22B-4A31-B771-90749CD8AE5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5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6E57-BE05-4096-B205-122F46862A5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9A72-29A1-40D9-BFFA-FA939C1E98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7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37E97-28D4-4ADF-823D-CC3F05097A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04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138CF-8B1D-4CF7-A583-40FCEE5A26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328235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90E4B-AB5A-4DD4-BCAA-4B65A22495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737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696DD-5BEE-404E-A4F6-6FA894FA4F2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787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D001-2B65-4D4A-B846-8367062095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73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D6CA-5411-47D1-A1C4-4BEA48FBEF7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EABB5-A025-4D0B-9A79-B6A0BA2685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688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187FF0-148B-4CEC-9933-CE45C5803BE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36955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8E9261-7078-44C0-9D47-F7A508239F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1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zondo@dm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lizondo@dmu.ac.u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osds.onlin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uk/search?hl=en&amp;sxsrf=ALeKk03do47uK-yGYAeDO_ZHmwEOua1l_g:1612727144425&amp;q=inauthor:%22Dr.+Thomas+L.+Harman%22&amp;tbm=bks" TargetMode="External"/><Relationship Id="rId2" Type="http://schemas.openxmlformats.org/officeDocument/2006/relationships/hyperlink" Target="https://www.google.co.uk/search?hl=en&amp;sxsrf=ALeKk03do47uK-yGYAeDO_ZHmwEOua1l_g:1612727144425&amp;q=inauthor:%22Carol+Fairchild%22&amp;tbm=b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mu.summon.serialssolutions.com/?s.q=ROS+Robotics+By+Example&amp;s.cmd=#!/search?ho=t&amp;l=en-UK&amp;q=ROS%20by%20examp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sindustrial.org/about/descrip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stallation" TargetMode="External"/><Relationship Id="rId2" Type="http://schemas.openxmlformats.org/officeDocument/2006/relationships/hyperlink" Target="http://www.ros.org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mu.summon.serialssolutions.com/2.0.0/link/0/eLvHCXMwtV3dS8MwEA9uvvimqDid0gffRmeTtGkDU3BjQ1FQdBvqy0jzAWO0g7qB--9Nuqy1exB88CU0dySQu6O9Xu5-BwBGbc_deieo2AuEx_UKCBVHceRTTEgQiwCFiuawBR8v4e2YvPf8cdmfqaT9q-I1TaveFNL-QfnFppqgn7UJ6FEbgR63_ONiatG2n15N2vQ8h2Hurlr9L2aAgMs7B5OgPmDTLC_nLvzZrG1zhlqPbVPhk1jrsYEBSDZZbFaVz4zPFj-CWZUfR6gdA-04wHV3wi3E6SrfQJAnYsoX1zJ1Rw81UIs80yri7R6WwSxTuuWbnhnFQmrxtIqNDBYrUyybrhNN8-_3cB_sSlPUcQB2ZHoILjsJy2Y3WkLORkJOd-VYCXWucu4RGA36w96da7tFuEz7LBC7EokgRoJITgjDniCmOgrLmEWIhUxRbWeMcIoh8wXxpcKc4UDPpQyRiVYdg3o6T-UJcKDCYWyasFNGfaRkHIgIUQMbhDHHjDdAc32UiVHt5wROKidtgNMKu8I8_Y15BvZKTTZBfZEt5TmoiWR5kQv8G1-i-0c" TargetMode="Externa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5613" y="548680"/>
            <a:ext cx="8420100" cy="1829761"/>
          </a:xfrm>
        </p:spPr>
        <p:txBody>
          <a:bodyPr/>
          <a:lstStyle/>
          <a:p>
            <a:pPr algn="l">
              <a:defRPr/>
            </a:pPr>
            <a:r>
              <a:rPr lang="en-GB" sz="2400" dirty="0"/>
              <a:t>Lesson 2 </a:t>
            </a:r>
            <a:br>
              <a:rPr lang="en-GB" sz="2400" dirty="0"/>
            </a:br>
            <a:r>
              <a:rPr lang="en-GB" sz="2400" dirty="0">
                <a:latin typeface="Calibri" pitchFamily="34" charset="0"/>
              </a:rPr>
              <a:t>Robot Operating System (ROS)</a:t>
            </a:r>
            <a:br>
              <a:rPr lang="en-GB" sz="2400" dirty="0">
                <a:latin typeface="Calibri" pitchFamily="34" charset="0"/>
              </a:rPr>
            </a:br>
            <a:endParaRPr lang="en-GB" sz="2400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544" y="2864254"/>
            <a:ext cx="8420100" cy="537473"/>
          </a:xfrm>
        </p:spPr>
        <p:txBody>
          <a:bodyPr>
            <a:normAutofit fontScale="85000" lnSpcReduction="20000"/>
          </a:bodyPr>
          <a:lstStyle/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it-IT" sz="1600" dirty="0">
                <a:solidFill>
                  <a:srgbClr val="202122"/>
                </a:solidFill>
                <a:latin typeface="Lato" panose="020F0502020204030203" pitchFamily="34" charset="0"/>
              </a:rPr>
              <a:t>AI for Mobile Robots - CSIP5202:</a:t>
            </a:r>
            <a:endParaRPr lang="en-GB" sz="2400" dirty="0">
              <a:latin typeface="Calibri" pitchFamily="34" charset="0"/>
            </a:endParaRPr>
          </a:p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 Intelligent Mobile Robotics (IMR)</a:t>
            </a:r>
          </a:p>
          <a:p>
            <a:pPr marR="0"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6DE59-B63F-49BC-BC93-88474E8715C6}"/>
              </a:ext>
            </a:extLst>
          </p:cNvPr>
          <p:cNvSpPr/>
          <p:nvPr/>
        </p:nvSpPr>
        <p:spPr>
          <a:xfrm>
            <a:off x="1856656" y="3933056"/>
            <a:ext cx="7545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Aboozar Taherkhani (PhD)</a:t>
            </a:r>
          </a:p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email: aboozar.taherkhani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@dmu.ac.uk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 A node can </a:t>
            </a:r>
            <a:r>
              <a:rPr lang="en-GB" dirty="0">
                <a:highlight>
                  <a:srgbClr val="00FFFF"/>
                </a:highlight>
              </a:rPr>
              <a:t>independently execute code </a:t>
            </a:r>
            <a:r>
              <a:rPr lang="en-GB" dirty="0"/>
              <a:t>to perform its task but can </a:t>
            </a:r>
            <a:r>
              <a:rPr lang="en-GB" dirty="0">
                <a:highlight>
                  <a:srgbClr val="00FFFF"/>
                </a:highlight>
              </a:rPr>
              <a:t>communicate with other </a:t>
            </a:r>
            <a:r>
              <a:rPr lang="en-GB" dirty="0"/>
              <a:t>nodes by sending or receiving messages</a:t>
            </a:r>
          </a:p>
          <a:p>
            <a:pPr lvl="1"/>
            <a:r>
              <a:rPr lang="en-GB" dirty="0"/>
              <a:t>The messages can consist </a:t>
            </a:r>
            <a:r>
              <a:rPr lang="en-GB" dirty="0">
                <a:highlight>
                  <a:srgbClr val="00FFFF"/>
                </a:highlight>
              </a:rPr>
              <a:t>of data, or commands</a:t>
            </a:r>
            <a:r>
              <a:rPr lang="en-GB" dirty="0"/>
              <a:t>, or other information necessary for the application</a:t>
            </a:r>
          </a:p>
          <a:p>
            <a:r>
              <a:rPr lang="en-GB" dirty="0"/>
              <a:t>We define “</a:t>
            </a:r>
            <a:r>
              <a:rPr lang="en-GB" b="1" dirty="0"/>
              <a:t>topics</a:t>
            </a:r>
            <a:r>
              <a:rPr lang="en-GB" dirty="0"/>
              <a:t>” where components can broadcast information to anyone listening</a:t>
            </a:r>
          </a:p>
          <a:p>
            <a:r>
              <a:rPr lang="en-GB" dirty="0"/>
              <a:t>Each</a:t>
            </a:r>
            <a:r>
              <a:rPr lang="fa-IR" dirty="0"/>
              <a:t> </a:t>
            </a:r>
            <a:r>
              <a:rPr lang="en-GB" dirty="0"/>
              <a:t> node can: </a:t>
            </a:r>
          </a:p>
          <a:p>
            <a:r>
              <a:rPr lang="en-GB" b="1" i="1" dirty="0"/>
              <a:t>Publish</a:t>
            </a:r>
            <a:r>
              <a:rPr lang="en-GB" dirty="0"/>
              <a:t>: send messages to a topic regardless of whether someone is listening or not</a:t>
            </a:r>
            <a:endParaRPr lang="fa-IR" dirty="0"/>
          </a:p>
          <a:p>
            <a:pPr lvl="1"/>
            <a:r>
              <a:rPr lang="en-GB" dirty="0"/>
              <a:t>Some nodes provide information for other nodes, as a camera feed would do, for example</a:t>
            </a:r>
          </a:p>
          <a:p>
            <a:r>
              <a:rPr lang="en-GB" b="1" i="1" dirty="0"/>
              <a:t>Subscribe</a:t>
            </a:r>
            <a:r>
              <a:rPr lang="en-GB" dirty="0"/>
              <a:t>: receive messages on a topic if anyone is sending them regardless of who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Nodes can publish and subscribe</a:t>
            </a:r>
          </a:p>
        </p:txBody>
      </p:sp>
    </p:spTree>
    <p:extLst>
      <p:ext uri="{BB962C8B-B14F-4D97-AF65-F5344CB8AC3E}">
        <p14:creationId xmlns:p14="http://schemas.microsoft.com/office/powerpoint/2010/main" val="41506896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27837-A222-4CFA-9193-452174A2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© De Montfort University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9701E2-0D76-485B-81CA-4D93859E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Nodes can publish and subscribe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9C8C-F60F-45E7-B7A5-E8FA4883D826}"/>
              </a:ext>
            </a:extLst>
          </p:cNvPr>
          <p:cNvSpPr/>
          <p:nvPr/>
        </p:nvSpPr>
        <p:spPr>
          <a:xfrm>
            <a:off x="4386388" y="1844824"/>
            <a:ext cx="9144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55C6C-BA4A-48AC-9256-9160275385F5}"/>
              </a:ext>
            </a:extLst>
          </p:cNvPr>
          <p:cNvSpPr/>
          <p:nvPr/>
        </p:nvSpPr>
        <p:spPr>
          <a:xfrm>
            <a:off x="816097" y="2636912"/>
            <a:ext cx="1728192" cy="11521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6CFAC-54E7-44CB-9A5C-EFF049F8EC21}"/>
              </a:ext>
            </a:extLst>
          </p:cNvPr>
          <p:cNvSpPr/>
          <p:nvPr/>
        </p:nvSpPr>
        <p:spPr>
          <a:xfrm>
            <a:off x="7311487" y="3652047"/>
            <a:ext cx="1728192" cy="11521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53FD21-3FAD-4430-BD20-1362885474D6}"/>
              </a:ext>
            </a:extLst>
          </p:cNvPr>
          <p:cNvSpPr/>
          <p:nvPr/>
        </p:nvSpPr>
        <p:spPr>
          <a:xfrm>
            <a:off x="7432445" y="2028356"/>
            <a:ext cx="1728192" cy="11521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2</a:t>
            </a:r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0103C2E4-9148-47B2-89D5-930FBE563C1D}"/>
              </a:ext>
            </a:extLst>
          </p:cNvPr>
          <p:cNvSpPr/>
          <p:nvPr/>
        </p:nvSpPr>
        <p:spPr>
          <a:xfrm>
            <a:off x="2978784" y="2780928"/>
            <a:ext cx="914400" cy="432048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7D0D0334-4EAD-4B08-9A25-28A3D30F780C}"/>
              </a:ext>
            </a:extLst>
          </p:cNvPr>
          <p:cNvSpPr/>
          <p:nvPr/>
        </p:nvSpPr>
        <p:spPr>
          <a:xfrm>
            <a:off x="5806782" y="2525781"/>
            <a:ext cx="914400" cy="432048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2F631601-4C70-48D7-8805-FCFD5F2E1BFA}"/>
              </a:ext>
            </a:extLst>
          </p:cNvPr>
          <p:cNvSpPr/>
          <p:nvPr/>
        </p:nvSpPr>
        <p:spPr>
          <a:xfrm>
            <a:off x="5874691" y="3436023"/>
            <a:ext cx="914400" cy="432048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7DB40-43BA-4DAB-A643-9DDE720C23FE}"/>
              </a:ext>
            </a:extLst>
          </p:cNvPr>
          <p:cNvCxnSpPr/>
          <p:nvPr/>
        </p:nvCxnSpPr>
        <p:spPr>
          <a:xfrm>
            <a:off x="2576736" y="3217229"/>
            <a:ext cx="18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921E56-63FB-434C-ABBF-6FA38DF86E09}"/>
              </a:ext>
            </a:extLst>
          </p:cNvPr>
          <p:cNvSpPr txBox="1"/>
          <p:nvPr/>
        </p:nvSpPr>
        <p:spPr>
          <a:xfrm>
            <a:off x="5697462" y="478538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Subscribss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F52930-F278-461A-8715-2D166E405C64}"/>
              </a:ext>
            </a:extLst>
          </p:cNvPr>
          <p:cNvCxnSpPr>
            <a:cxnSpLocks/>
          </p:cNvCxnSpPr>
          <p:nvPr/>
        </p:nvCxnSpPr>
        <p:spPr>
          <a:xfrm flipV="1">
            <a:off x="5290075" y="2976304"/>
            <a:ext cx="2255213" cy="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8E-B12D-498E-BC6E-74B6D0641F0E}"/>
              </a:ext>
            </a:extLst>
          </p:cNvPr>
          <p:cNvCxnSpPr>
            <a:cxnSpLocks/>
          </p:cNvCxnSpPr>
          <p:nvPr/>
        </p:nvCxnSpPr>
        <p:spPr>
          <a:xfrm>
            <a:off x="5320476" y="3861048"/>
            <a:ext cx="2111969" cy="25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F6F635-D2B8-4A91-97CD-B7BE7C6B2F5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320476" y="2165858"/>
            <a:ext cx="2365057" cy="3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C68AE8-0B83-4E47-8866-6E61C849C016}"/>
              </a:ext>
            </a:extLst>
          </p:cNvPr>
          <p:cNvCxnSpPr>
            <a:cxnSpLocks/>
          </p:cNvCxnSpPr>
          <p:nvPr/>
        </p:nvCxnSpPr>
        <p:spPr>
          <a:xfrm flipH="1">
            <a:off x="5307349" y="4697034"/>
            <a:ext cx="2453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4FEBAB-3597-4711-A8DA-97880DA7B17E}"/>
              </a:ext>
            </a:extLst>
          </p:cNvPr>
          <p:cNvSpPr txBox="1"/>
          <p:nvPr/>
        </p:nvSpPr>
        <p:spPr>
          <a:xfrm>
            <a:off x="2756413" y="233022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Publishes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55CD77-19CA-41D9-A6C9-11408E8DB9D1}"/>
              </a:ext>
            </a:extLst>
          </p:cNvPr>
          <p:cNvSpPr txBox="1"/>
          <p:nvPr/>
        </p:nvSpPr>
        <p:spPr>
          <a:xfrm>
            <a:off x="5801220" y="168596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Subscribs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D28A36-9380-4675-8F12-4519B3EE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55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EEE27D-C830-4CD1-987D-9310F9E1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Nodes communicate with each other by publishing simple data structures to topics. These </a:t>
            </a:r>
            <a:r>
              <a:rPr lang="en-GB" dirty="0">
                <a:highlight>
                  <a:srgbClr val="00FFFF"/>
                </a:highlight>
              </a:rPr>
              <a:t>data structures </a:t>
            </a:r>
            <a:r>
              <a:rPr lang="en-GB" dirty="0"/>
              <a:t>are called messages</a:t>
            </a:r>
          </a:p>
          <a:p>
            <a:r>
              <a:rPr lang="en-GB" dirty="0"/>
              <a:t>A message is defined by </a:t>
            </a:r>
            <a:r>
              <a:rPr lang="en-GB" b="1" dirty="0"/>
              <a:t>field types </a:t>
            </a:r>
            <a:r>
              <a:rPr lang="en-GB" dirty="0"/>
              <a:t>and </a:t>
            </a:r>
            <a:r>
              <a:rPr lang="en-GB" b="1" dirty="0"/>
              <a:t>field names</a:t>
            </a:r>
            <a:r>
              <a:rPr lang="en-GB" dirty="0"/>
              <a:t>:</a:t>
            </a:r>
          </a:p>
          <a:p>
            <a:pPr lvl="1"/>
            <a:r>
              <a:rPr lang="en-GB" i="1" dirty="0"/>
              <a:t>int32 x</a:t>
            </a:r>
          </a:p>
          <a:p>
            <a:r>
              <a:rPr lang="en-GB" sz="2800" dirty="0"/>
              <a:t>More complex field types can also be defined for specific application</a:t>
            </a:r>
          </a:p>
          <a:p>
            <a:pPr lvl="1"/>
            <a:r>
              <a:rPr lang="en-GB" sz="2400" dirty="0"/>
              <a:t>A sensor packet node publishes sensor data as an array of a user-defined </a:t>
            </a:r>
            <a:r>
              <a:rPr lang="en-GB" sz="2400" i="1" dirty="0" err="1"/>
              <a:t>SensorData</a:t>
            </a:r>
            <a:r>
              <a:rPr lang="en-GB" sz="2400" dirty="0"/>
              <a:t> object</a:t>
            </a:r>
          </a:p>
          <a:p>
            <a:pPr lvl="1"/>
            <a:r>
              <a:rPr lang="en-GB" sz="2400" dirty="0"/>
              <a:t>This message could have the following fields:</a:t>
            </a:r>
          </a:p>
          <a:p>
            <a:pPr lvl="2"/>
            <a:r>
              <a:rPr lang="en-GB" sz="2200" dirty="0"/>
              <a:t>time stamp</a:t>
            </a:r>
          </a:p>
          <a:p>
            <a:pPr lvl="2"/>
            <a:r>
              <a:rPr lang="en-GB" sz="2200" dirty="0" err="1"/>
              <a:t>SensorData</a:t>
            </a:r>
            <a:r>
              <a:rPr lang="en-GB" sz="2200" dirty="0"/>
              <a:t>[] sensors</a:t>
            </a:r>
          </a:p>
          <a:p>
            <a:pPr lvl="2"/>
            <a:r>
              <a:rPr lang="en-GB" sz="2200" dirty="0"/>
              <a:t>uint32 length</a:t>
            </a:r>
          </a:p>
          <a:p>
            <a:r>
              <a:rPr lang="en-GB" sz="2800" dirty="0"/>
              <a:t>In this case </a:t>
            </a:r>
            <a:r>
              <a:rPr lang="en-GB" sz="2800" dirty="0" err="1"/>
              <a:t>SensorData</a:t>
            </a:r>
            <a:r>
              <a:rPr lang="en-GB" sz="2800" dirty="0"/>
              <a:t> is a user-defined field type and the empty bracket [] is appended to indicate that field is an array of </a:t>
            </a:r>
            <a:r>
              <a:rPr lang="en-GB" sz="2800" dirty="0" err="1"/>
              <a:t>SensorType</a:t>
            </a:r>
            <a:r>
              <a:rPr lang="en-GB" sz="2800" dirty="0"/>
              <a:t> objects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F141F-D26D-48BA-8C9D-51DF8BA4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Messages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74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30318C-0306-440C-B21E-0E66265F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87" y="3365201"/>
            <a:ext cx="9289032" cy="309634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 camera node can publish the image on the </a:t>
            </a:r>
            <a:r>
              <a:rPr lang="en-GB" i="1" dirty="0"/>
              <a:t>camera/</a:t>
            </a:r>
            <a:r>
              <a:rPr lang="en-GB" i="1" dirty="0" err="1"/>
              <a:t>image_raw</a:t>
            </a:r>
            <a:r>
              <a:rPr lang="en-GB" i="1" dirty="0"/>
              <a:t> </a:t>
            </a:r>
            <a:r>
              <a:rPr lang="en-GB" dirty="0"/>
              <a:t>topic</a:t>
            </a:r>
          </a:p>
          <a:p>
            <a:r>
              <a:rPr lang="en-GB" dirty="0"/>
              <a:t>Image data from the </a:t>
            </a:r>
            <a:r>
              <a:rPr lang="en-GB" i="1" dirty="0"/>
              <a:t>camera/</a:t>
            </a:r>
            <a:r>
              <a:rPr lang="en-GB" i="1" dirty="0" err="1"/>
              <a:t>image_raw</a:t>
            </a:r>
            <a:r>
              <a:rPr lang="en-GB" i="1" dirty="0"/>
              <a:t> </a:t>
            </a:r>
            <a:r>
              <a:rPr lang="en-GB" dirty="0"/>
              <a:t>topic can be used by a node that shows the image on the computer screen</a:t>
            </a:r>
          </a:p>
          <a:p>
            <a:r>
              <a:rPr lang="en-GB" dirty="0"/>
              <a:t>The node that receives the information is said to subscribe to the topic being published, i.e. </a:t>
            </a:r>
            <a:r>
              <a:rPr lang="en-GB" i="1" dirty="0"/>
              <a:t>camera/</a:t>
            </a:r>
            <a:r>
              <a:rPr lang="en-GB" i="1" dirty="0" err="1"/>
              <a:t>image_raw</a:t>
            </a:r>
            <a:endParaRPr lang="en-GB" dirty="0"/>
          </a:p>
          <a:p>
            <a:r>
              <a:rPr lang="en-GB" dirty="0"/>
              <a:t> In some cases, a node can both publish and subscribe to one or more topics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9701E2-0D76-485B-81CA-4D93859E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Camera </a:t>
            </a:r>
            <a:r>
              <a:rPr lang="en-GB" dirty="0">
                <a:effectLst/>
              </a:rPr>
              <a:t>publisher node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9C8C-F60F-45E7-B7A5-E8FA4883D826}"/>
              </a:ext>
            </a:extLst>
          </p:cNvPr>
          <p:cNvSpPr/>
          <p:nvPr/>
        </p:nvSpPr>
        <p:spPr>
          <a:xfrm>
            <a:off x="4421585" y="1230070"/>
            <a:ext cx="1001678" cy="2083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Topic:</a:t>
            </a:r>
          </a:p>
          <a:p>
            <a:pPr algn="ctr"/>
            <a:r>
              <a:rPr lang="en-GB" sz="1200" dirty="0"/>
              <a:t>camera/</a:t>
            </a:r>
            <a:r>
              <a:rPr lang="en-GB" sz="1200" dirty="0" err="1"/>
              <a:t>image_raw</a:t>
            </a:r>
            <a:endParaRPr lang="en-GB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55C6C-BA4A-48AC-9256-9160275385F5}"/>
              </a:ext>
            </a:extLst>
          </p:cNvPr>
          <p:cNvSpPr/>
          <p:nvPr/>
        </p:nvSpPr>
        <p:spPr>
          <a:xfrm>
            <a:off x="881587" y="1849078"/>
            <a:ext cx="1728192" cy="11521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1:</a:t>
            </a:r>
          </a:p>
          <a:p>
            <a:pPr algn="ctr"/>
            <a:r>
              <a:rPr lang="en-GB" dirty="0"/>
              <a:t>Camera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53FD21-3FAD-4430-BD20-1362885474D6}"/>
              </a:ext>
            </a:extLst>
          </p:cNvPr>
          <p:cNvSpPr/>
          <p:nvPr/>
        </p:nvSpPr>
        <p:spPr>
          <a:xfrm>
            <a:off x="7272686" y="1938254"/>
            <a:ext cx="1728192" cy="11521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2:</a:t>
            </a:r>
          </a:p>
          <a:p>
            <a:pPr algn="ctr"/>
            <a:r>
              <a:rPr lang="en-GB" sz="900" dirty="0"/>
              <a:t>Shows on monitor</a:t>
            </a:r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0103C2E4-9148-47B2-89D5-930FBE563C1D}"/>
              </a:ext>
            </a:extLst>
          </p:cNvPr>
          <p:cNvSpPr/>
          <p:nvPr/>
        </p:nvSpPr>
        <p:spPr>
          <a:xfrm>
            <a:off x="2995779" y="1939778"/>
            <a:ext cx="914400" cy="432048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7D0D0334-4EAD-4B08-9A25-28A3D30F780C}"/>
              </a:ext>
            </a:extLst>
          </p:cNvPr>
          <p:cNvSpPr/>
          <p:nvPr/>
        </p:nvSpPr>
        <p:spPr>
          <a:xfrm>
            <a:off x="5806782" y="2525781"/>
            <a:ext cx="914400" cy="432048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7DB40-43BA-4DAB-A643-9DDE720C23FE}"/>
              </a:ext>
            </a:extLst>
          </p:cNvPr>
          <p:cNvCxnSpPr/>
          <p:nvPr/>
        </p:nvCxnSpPr>
        <p:spPr>
          <a:xfrm>
            <a:off x="2609779" y="2420888"/>
            <a:ext cx="18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F52930-F278-461A-8715-2D166E405C64}"/>
              </a:ext>
            </a:extLst>
          </p:cNvPr>
          <p:cNvCxnSpPr>
            <a:cxnSpLocks/>
          </p:cNvCxnSpPr>
          <p:nvPr/>
        </p:nvCxnSpPr>
        <p:spPr>
          <a:xfrm flipV="1">
            <a:off x="5290075" y="2976304"/>
            <a:ext cx="2255213" cy="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F6F635-D2B8-4A91-97CD-B7BE7C6B2F5A}"/>
              </a:ext>
            </a:extLst>
          </p:cNvPr>
          <p:cNvCxnSpPr>
            <a:cxnSpLocks/>
          </p:cNvCxnSpPr>
          <p:nvPr/>
        </p:nvCxnSpPr>
        <p:spPr>
          <a:xfrm flipH="1" flipV="1">
            <a:off x="5411458" y="1957620"/>
            <a:ext cx="2133830" cy="8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4FEBAB-3597-4711-A8DA-97880DA7B17E}"/>
              </a:ext>
            </a:extLst>
          </p:cNvPr>
          <p:cNvSpPr txBox="1"/>
          <p:nvPr/>
        </p:nvSpPr>
        <p:spPr>
          <a:xfrm>
            <a:off x="2815461" y="160205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Publishes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55CD77-19CA-41D9-A6C9-11408E8DB9D1}"/>
              </a:ext>
            </a:extLst>
          </p:cNvPr>
          <p:cNvSpPr txBox="1"/>
          <p:nvPr/>
        </p:nvSpPr>
        <p:spPr>
          <a:xfrm>
            <a:off x="5788342" y="147974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Subscribs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47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FD41D0-6172-493B-AEF4-E911873D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</a:t>
            </a:r>
            <a:r>
              <a:rPr lang="en-GB" b="1" dirty="0">
                <a:highlight>
                  <a:srgbClr val="00FFFF"/>
                </a:highlight>
              </a:rPr>
              <a:t>ROS nodes </a:t>
            </a:r>
            <a:r>
              <a:rPr lang="en-GB" dirty="0"/>
              <a:t>are typically small and </a:t>
            </a:r>
            <a:r>
              <a:rPr lang="en-GB" dirty="0">
                <a:highlight>
                  <a:srgbClr val="00FFFF"/>
                </a:highlight>
              </a:rPr>
              <a:t>independent programs</a:t>
            </a:r>
            <a:r>
              <a:rPr lang="en-GB" dirty="0"/>
              <a:t> that can run concurrently on </a:t>
            </a:r>
            <a:r>
              <a:rPr lang="en-GB" dirty="0">
                <a:highlight>
                  <a:srgbClr val="00FFFF"/>
                </a:highlight>
              </a:rPr>
              <a:t>several systems</a:t>
            </a:r>
          </a:p>
          <a:p>
            <a:r>
              <a:rPr lang="en-GB" dirty="0">
                <a:highlight>
                  <a:srgbClr val="00FFFF"/>
                </a:highlight>
              </a:rPr>
              <a:t>Communication </a:t>
            </a:r>
            <a:r>
              <a:rPr lang="en-GB" dirty="0"/>
              <a:t>is established between the nodes </a:t>
            </a:r>
            <a:r>
              <a:rPr lang="en-GB" dirty="0">
                <a:highlight>
                  <a:srgbClr val="00FFFF"/>
                </a:highlight>
              </a:rPr>
              <a:t>by</a:t>
            </a:r>
            <a:r>
              <a:rPr lang="en-GB" dirty="0"/>
              <a:t> the ROS Master </a:t>
            </a:r>
          </a:p>
          <a:p>
            <a:r>
              <a:rPr lang="en-GB" dirty="0"/>
              <a:t>The ROS Master provides </a:t>
            </a:r>
            <a:r>
              <a:rPr lang="en-GB" dirty="0">
                <a:highlight>
                  <a:srgbClr val="00FFFF"/>
                </a:highlight>
              </a:rPr>
              <a:t>naming and registration services</a:t>
            </a:r>
            <a:r>
              <a:rPr lang="en-GB" dirty="0"/>
              <a:t> to the nodes in the ROS system</a:t>
            </a:r>
          </a:p>
          <a:p>
            <a:r>
              <a:rPr lang="en-GB" dirty="0"/>
              <a:t>to enable individual ROS nodes </a:t>
            </a:r>
            <a:r>
              <a:rPr lang="en-GB" dirty="0">
                <a:highlight>
                  <a:srgbClr val="00FFFF"/>
                </a:highlight>
              </a:rPr>
              <a:t>to locate one another</a:t>
            </a:r>
          </a:p>
          <a:p>
            <a:pPr lvl="1"/>
            <a:r>
              <a:rPr lang="en-GB" dirty="0"/>
              <a:t>Once these nodes are able to locate one another, they can communicate with each other </a:t>
            </a:r>
            <a:r>
              <a:rPr lang="en-GB" b="1" dirty="0"/>
              <a:t>peer-to-peer</a:t>
            </a:r>
          </a:p>
          <a:p>
            <a:pPr lvl="1"/>
            <a:r>
              <a:rPr lang="en-GB" dirty="0"/>
              <a:t>Messages do NOT go through Master (i.e. peer-to-peer)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1B99B-4E1A-4C98-9657-6212B46F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De Montfort University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64D8F0-C3CE-4995-A663-745DA51D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ROS Master</a:t>
            </a:r>
            <a:br>
              <a:rPr lang="en-GB" dirty="0">
                <a:effectLst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37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AD90B3-C48B-4106-87D2-01B16AA7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Issue the following </a:t>
            </a:r>
            <a:r>
              <a:rPr lang="en-GB" dirty="0">
                <a:highlight>
                  <a:srgbClr val="00FFFF"/>
                </a:highlight>
              </a:rPr>
              <a:t>command</a:t>
            </a:r>
            <a:r>
              <a:rPr lang="en-GB" dirty="0"/>
              <a:t> to start the Master in a new </a:t>
            </a:r>
            <a:r>
              <a:rPr lang="en-GB" dirty="0">
                <a:highlight>
                  <a:srgbClr val="00FFFF"/>
                </a:highlight>
              </a:rPr>
              <a:t>terminal window</a:t>
            </a:r>
            <a:r>
              <a:rPr lang="en-GB" dirty="0"/>
              <a:t>:</a:t>
            </a:r>
          </a:p>
          <a:p>
            <a:pPr lvl="4"/>
            <a:r>
              <a:rPr lang="en-GB" sz="2400" b="1" dirty="0"/>
              <a:t>$ </a:t>
            </a:r>
            <a:r>
              <a:rPr lang="en-GB" sz="2400" b="1" dirty="0" err="1"/>
              <a:t>roscore</a:t>
            </a:r>
            <a:endParaRPr lang="en-GB" sz="2400" dirty="0"/>
          </a:p>
          <a:p>
            <a:r>
              <a:rPr lang="en-GB" b="1" dirty="0" err="1"/>
              <a:t>roscore</a:t>
            </a:r>
            <a:r>
              <a:rPr lang="en-GB" dirty="0"/>
              <a:t> is a collection of nodes and programs that you </a:t>
            </a:r>
            <a:r>
              <a:rPr lang="en-GB" b="1" dirty="0"/>
              <a:t>must </a:t>
            </a:r>
            <a:r>
              <a:rPr lang="en-GB" dirty="0"/>
              <a:t>have run </a:t>
            </a:r>
            <a:r>
              <a:rPr lang="en-GB" dirty="0">
                <a:highlight>
                  <a:srgbClr val="00FFFF"/>
                </a:highlight>
              </a:rPr>
              <a:t>to start ROS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</a:rPr>
              <a:t>create the Master</a:t>
            </a:r>
          </a:p>
          <a:p>
            <a:r>
              <a:rPr lang="en-GB" dirty="0"/>
              <a:t>so that nodes can register with the Master and can communicate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55E4B-1F00-42B0-B46C-A2370633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© De Montfort University, 2021, IMAT5233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EEF535-95A0-4476-A81E-619BC78A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Invoking the ROS Master</a:t>
            </a:r>
            <a:br>
              <a:rPr lang="en-GB" dirty="0">
                <a:effectLst/>
              </a:rPr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F7121-997E-4E2C-91A3-2AD5D506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52" y="4912722"/>
            <a:ext cx="4392488" cy="18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7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FD41D0-6172-493B-AEF4-E911873D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69" y="1907430"/>
            <a:ext cx="8915400" cy="4525963"/>
          </a:xfrm>
        </p:spPr>
        <p:txBody>
          <a:bodyPr>
            <a:normAutofit/>
          </a:bodyPr>
          <a:lstStyle/>
          <a:p>
            <a:r>
              <a:rPr lang="en-GB" dirty="0"/>
              <a:t>Three commands used extensively in ROS are as follows:</a:t>
            </a:r>
          </a:p>
          <a:p>
            <a:r>
              <a:rPr lang="en-GB" i="1" dirty="0" err="1"/>
              <a:t>roscore</a:t>
            </a:r>
            <a:r>
              <a:rPr lang="en-GB" dirty="0"/>
              <a:t> to start the Master and allow nodes to communicate</a:t>
            </a:r>
          </a:p>
          <a:p>
            <a:r>
              <a:rPr lang="en-GB" i="1" dirty="0" err="1"/>
              <a:t>rosnode</a:t>
            </a:r>
            <a:r>
              <a:rPr lang="en-GB" i="1" dirty="0"/>
              <a:t> list </a:t>
            </a:r>
            <a:r>
              <a:rPr lang="en-GB" dirty="0"/>
              <a:t>to list the active nodes</a:t>
            </a:r>
          </a:p>
          <a:p>
            <a:r>
              <a:rPr lang="en-GB" i="1" dirty="0" err="1"/>
              <a:t>rostopic</a:t>
            </a:r>
            <a:r>
              <a:rPr lang="en-GB" i="1" dirty="0"/>
              <a:t> list </a:t>
            </a:r>
            <a:r>
              <a:rPr lang="en-GB" dirty="0"/>
              <a:t>to list the topics associated with ROS nodes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1B99B-4E1A-4C98-9657-6212B46F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© De Montfort University, 2021, IMAT5233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64D8F0-C3CE-4995-A663-745DA51D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85070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ROS commands to determine the nodes and Topics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96313-7DB4-47B0-9709-BDE522A0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52" y="4653136"/>
            <a:ext cx="4680520" cy="20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8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E39E3A-E540-4D95-933D-09D60FC2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ROS software is </a:t>
            </a:r>
            <a:r>
              <a:rPr lang="en-GB" dirty="0">
                <a:highlight>
                  <a:srgbClr val="00FFFF"/>
                </a:highlight>
              </a:rPr>
              <a:t>divided into </a:t>
            </a:r>
            <a:r>
              <a:rPr lang="en-GB" b="1" dirty="0">
                <a:highlight>
                  <a:srgbClr val="00FFFF"/>
                </a:highlight>
              </a:rPr>
              <a:t>packages </a:t>
            </a:r>
            <a:r>
              <a:rPr lang="en-GB" dirty="0"/>
              <a:t>that can contain various types of programs, images, data, and even tutorials</a:t>
            </a:r>
          </a:p>
          <a:p>
            <a:r>
              <a:rPr lang="en-GB" dirty="0"/>
              <a:t>The specific contents depend on the </a:t>
            </a:r>
            <a:r>
              <a:rPr lang="en-GB" dirty="0">
                <a:highlight>
                  <a:srgbClr val="00FFFF"/>
                </a:highlight>
              </a:rPr>
              <a:t>application</a:t>
            </a:r>
            <a:r>
              <a:rPr lang="en-GB" dirty="0"/>
              <a:t> for the package </a:t>
            </a:r>
          </a:p>
          <a:p>
            <a:r>
              <a:rPr lang="en-GB" dirty="0"/>
              <a:t>A package can contain programs written in Python or C++ to control a robot or another device</a:t>
            </a:r>
          </a:p>
          <a:p>
            <a:r>
              <a:rPr lang="en-GB" dirty="0"/>
              <a:t>Can contain code for multiple nodes</a:t>
            </a:r>
          </a:p>
          <a:p>
            <a:r>
              <a:rPr lang="en-GB" dirty="0"/>
              <a:t>The site </a:t>
            </a:r>
            <a:r>
              <a:rPr lang="en-GB" dirty="0">
                <a:highlight>
                  <a:srgbClr val="00FFFF"/>
                </a:highlight>
              </a:rPr>
              <a:t>http://wiki.ros.org/Packages </a:t>
            </a:r>
            <a:r>
              <a:rPr lang="en-GB" dirty="0"/>
              <a:t>discusses ROS packages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F0DE1-2CA5-4D32-A509-CDEA053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 packages</a:t>
            </a:r>
          </a:p>
        </p:txBody>
      </p:sp>
    </p:spTree>
    <p:extLst>
      <p:ext uri="{BB962C8B-B14F-4D97-AF65-F5344CB8AC3E}">
        <p14:creationId xmlns:p14="http://schemas.microsoft.com/office/powerpoint/2010/main" val="350727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5D95-649F-0CF0-1832-B171CBAE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925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Class activity (1)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C6AAC-106F-332F-4875-93AE85F1E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36576" y="1628800"/>
            <a:ext cx="7950374" cy="28190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74295" tIns="0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marL="92869" indent="0" defTabSz="7429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275" dirty="0">
                <a:latin typeface="Corbel"/>
                <a:ea typeface="Corbel"/>
                <a:cs typeface="Corbel"/>
                <a:sym typeface="Corbel"/>
              </a:rPr>
              <a:t>In small groups </a:t>
            </a:r>
            <a:r>
              <a:rPr lang="en-GB" sz="2275" dirty="0" err="1">
                <a:latin typeface="Corbel"/>
                <a:ea typeface="Corbel"/>
                <a:cs typeface="Corbel"/>
                <a:sym typeface="Corbel"/>
              </a:rPr>
              <a:t>discuse</a:t>
            </a:r>
            <a:r>
              <a:rPr lang="en-GB" sz="2275" dirty="0">
                <a:latin typeface="Corbel"/>
                <a:ea typeface="Corbel"/>
                <a:cs typeface="Corbel"/>
                <a:sym typeface="Corbel"/>
              </a:rPr>
              <a:t> about the concepts that you have learnt about ROS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inherit"/>
              </a:rPr>
              <a:t>Nodes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inherit"/>
              </a:rPr>
              <a:t>Messages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inherit"/>
              </a:rPr>
              <a:t>Topics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inherit"/>
              </a:rPr>
              <a:t>ROS Master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inherit"/>
              </a:rPr>
              <a:t>ROS package</a:t>
            </a:r>
            <a:endParaRPr lang="en-GB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92869" indent="0" defTabSz="7429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275" dirty="0">
              <a:latin typeface="IBMPlexMon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44BC9-77C4-AA8C-5B6A-C563DB07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4509120"/>
            <a:ext cx="7257256" cy="189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5613" y="548680"/>
            <a:ext cx="8420100" cy="1829761"/>
          </a:xfrm>
        </p:spPr>
        <p:txBody>
          <a:bodyPr/>
          <a:lstStyle/>
          <a:p>
            <a:pPr algn="l">
              <a:defRPr/>
            </a:pPr>
            <a:r>
              <a:rPr lang="en-GB" sz="2400" dirty="0"/>
              <a:t>Lesson 2 – Part 2</a:t>
            </a:r>
            <a:br>
              <a:rPr lang="en-GB" sz="2400" dirty="0"/>
            </a:br>
            <a:r>
              <a:rPr lang="en-GB" sz="2400" dirty="0">
                <a:latin typeface="Calibri" pitchFamily="34" charset="0"/>
              </a:rPr>
              <a:t>Robot Operating System (ROS)</a:t>
            </a:r>
            <a:br>
              <a:rPr lang="en-GB" sz="2400" dirty="0">
                <a:latin typeface="Calibri" pitchFamily="34" charset="0"/>
              </a:rPr>
            </a:br>
            <a:endParaRPr lang="en-GB" sz="2400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544" y="2864254"/>
            <a:ext cx="8420100" cy="537473"/>
          </a:xfrm>
        </p:spPr>
        <p:txBody>
          <a:bodyPr>
            <a:normAutofit fontScale="85000" lnSpcReduction="20000"/>
          </a:bodyPr>
          <a:lstStyle/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it-IT" sz="1600" dirty="0">
                <a:solidFill>
                  <a:srgbClr val="202122"/>
                </a:solidFill>
                <a:latin typeface="Lato" panose="020F0502020204030203" pitchFamily="34" charset="0"/>
              </a:rPr>
              <a:t>AI for Mobile Robots - CSIP5202:</a:t>
            </a:r>
            <a:endParaRPr lang="en-GB" sz="2400" dirty="0">
              <a:latin typeface="Calibri" pitchFamily="34" charset="0"/>
            </a:endParaRPr>
          </a:p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 Intelligent Mobile Robotics (IMR)</a:t>
            </a:r>
          </a:p>
          <a:p>
            <a:pPr marR="0"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6DE59-B63F-49BC-BC93-88474E8715C6}"/>
              </a:ext>
            </a:extLst>
          </p:cNvPr>
          <p:cNvSpPr/>
          <p:nvPr/>
        </p:nvSpPr>
        <p:spPr>
          <a:xfrm>
            <a:off x="1856656" y="3933056"/>
            <a:ext cx="7545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Aboozar Taherkhani (PhD)</a:t>
            </a:r>
          </a:p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email: aboozar.taherkhani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@dmu.ac.uk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19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itchFamily="34" charset="0"/>
              </a:rPr>
              <a:t>Robot Operating System (ROS)</a:t>
            </a:r>
            <a:br>
              <a:rPr lang="en-GB" sz="2800" dirty="0">
                <a:latin typeface="Calibri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Four primary components of ROS: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Nodes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Messages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Topics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Master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Features in ROS Development Environment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Lunch file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47597014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9D65D-C5C4-4122-B56A-F02B199A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 anchor="ctr">
            <a:normAutofit fontScale="90000"/>
          </a:bodyPr>
          <a:lstStyle/>
          <a:p>
            <a:r>
              <a:rPr lang="en-GB" b="0" dirty="0"/>
              <a:t>ROS Development Environment:</a:t>
            </a:r>
            <a:br>
              <a:rPr lang="en-GB" b="0" dirty="0"/>
            </a:br>
            <a:r>
              <a:rPr lang="en-GB" b="0" dirty="0"/>
              <a:t>Lunch files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45BEB-9F7A-4308-B991-F479B099684F}"/>
              </a:ext>
            </a:extLst>
          </p:cNvPr>
          <p:cNvSpPr/>
          <p:nvPr/>
        </p:nvSpPr>
        <p:spPr>
          <a:xfrm>
            <a:off x="7977336" y="6093296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1313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GB" sz="800" b="1" u="sng" dirty="0">
                <a:solidFill>
                  <a:srgbClr val="61616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ROS Development Studio</a:t>
            </a:r>
            <a:endParaRPr lang="en-GB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48E1F-3D8E-4089-88EE-ABEF29FA9D3A}"/>
              </a:ext>
            </a:extLst>
          </p:cNvPr>
          <p:cNvSpPr/>
          <p:nvPr/>
        </p:nvSpPr>
        <p:spPr>
          <a:xfrm>
            <a:off x="308484" y="3645024"/>
            <a:ext cx="9289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MTI12"/>
              </a:rPr>
              <a:t>As a robot </a:t>
            </a:r>
            <a:r>
              <a:rPr lang="en-GB" sz="2400" b="1" dirty="0">
                <a:latin typeface="CMTI12"/>
              </a:rPr>
              <a:t>project grows </a:t>
            </a:r>
            <a:r>
              <a:rPr lang="en-GB" sz="2400" dirty="0">
                <a:latin typeface="CMTI12"/>
              </a:rPr>
              <a:t>in scale, the </a:t>
            </a:r>
            <a:r>
              <a:rPr lang="en-GB" sz="2400" b="1" dirty="0">
                <a:latin typeface="CMTI12"/>
              </a:rPr>
              <a:t>number of nodes </a:t>
            </a:r>
            <a:r>
              <a:rPr lang="en-GB" sz="2400" dirty="0">
                <a:latin typeface="CMTI12"/>
              </a:rPr>
              <a:t>and configuration files grows very quickly. In practice, it could be very cumbersome to manually start up each individual node.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MTI12"/>
              </a:rPr>
              <a:t>Launch files </a:t>
            </a:r>
            <a:r>
              <a:rPr lang="en-GB" sz="2400" dirty="0">
                <a:latin typeface="CMTI12"/>
              </a:rPr>
              <a:t>are .launch files with a specific XML format that can be placed anywhere within a package directory to initialize multiple nodes, configuration files, and a master</a:t>
            </a:r>
            <a:endParaRPr lang="en-GB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C04DF5-816A-47F4-823A-832366A4E6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611"/>
          <a:stretch/>
        </p:blipFill>
        <p:spPr>
          <a:xfrm>
            <a:off x="128464" y="1519388"/>
            <a:ext cx="9906000" cy="1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3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9D65D-C5C4-4122-B56A-F02B199A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 anchor="ctr">
            <a:normAutofit fontScale="90000"/>
          </a:bodyPr>
          <a:lstStyle/>
          <a:p>
            <a:r>
              <a:rPr lang="en-GB" b="0" dirty="0"/>
              <a:t>ROS Development Environment:</a:t>
            </a:r>
            <a:br>
              <a:rPr lang="en-GB" b="0" dirty="0"/>
            </a:br>
            <a:r>
              <a:rPr lang="en-GB" b="0" dirty="0"/>
              <a:t>Lunch files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C04DF5-816A-47F4-823A-832366A4E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95"/>
          <a:stretch/>
        </p:blipFill>
        <p:spPr>
          <a:xfrm>
            <a:off x="0" y="1484784"/>
            <a:ext cx="9906000" cy="1765596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D366361-6DE0-43B4-B931-8ABF2B3B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25420"/>
            <a:ext cx="8915400" cy="3257942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Launch files are required to </a:t>
            </a:r>
            <a:r>
              <a:rPr lang="en-GB" dirty="0">
                <a:highlight>
                  <a:srgbClr val="00FFFF"/>
                </a:highlight>
              </a:rPr>
              <a:t>start</a:t>
            </a:r>
            <a:r>
              <a:rPr lang="en-GB" dirty="0"/>
              <a:t> and end with a pair of </a:t>
            </a:r>
            <a:r>
              <a:rPr lang="en-GB" dirty="0">
                <a:highlight>
                  <a:srgbClr val="00FFFF"/>
                </a:highlight>
              </a:rPr>
              <a:t>launch tags</a:t>
            </a:r>
            <a:r>
              <a:rPr lang="en-GB" dirty="0"/>
              <a:t>: </a:t>
            </a:r>
          </a:p>
          <a:p>
            <a:pPr lvl="1"/>
            <a:r>
              <a:rPr lang="en-GB" i="1" dirty="0"/>
              <a:t>&lt;launch&gt; ... &lt;/launch&gt;</a:t>
            </a:r>
          </a:p>
          <a:p>
            <a:r>
              <a:rPr lang="en-GB" dirty="0"/>
              <a:t>To </a:t>
            </a:r>
            <a:r>
              <a:rPr lang="en-GB" dirty="0">
                <a:highlight>
                  <a:srgbClr val="00FFFF"/>
                </a:highlight>
              </a:rPr>
              <a:t>start a node</a:t>
            </a:r>
            <a:r>
              <a:rPr lang="en-GB" dirty="0"/>
              <a:t> using a launch file the following syntax should be used within the launch file:</a:t>
            </a:r>
          </a:p>
          <a:p>
            <a:pPr lvl="1"/>
            <a:r>
              <a:rPr lang="en-GB" i="1" dirty="0"/>
              <a:t>&lt;node name="..." </a:t>
            </a:r>
            <a:r>
              <a:rPr lang="en-GB" i="1" dirty="0" err="1"/>
              <a:t>pkg</a:t>
            </a:r>
            <a:r>
              <a:rPr lang="en-GB" i="1" dirty="0"/>
              <a:t>="..." type="..."/&gt;</a:t>
            </a:r>
          </a:p>
          <a:p>
            <a:r>
              <a:rPr lang="en-GB" dirty="0"/>
              <a:t> </a:t>
            </a:r>
            <a:r>
              <a:rPr lang="en-GB" b="1" i="1" dirty="0" err="1"/>
              <a:t>pkg</a:t>
            </a:r>
            <a:r>
              <a:rPr lang="en-GB" dirty="0"/>
              <a:t> points to the package associated with the node that is to be launched</a:t>
            </a:r>
          </a:p>
          <a:p>
            <a:r>
              <a:rPr lang="en-GB" dirty="0"/>
              <a:t> </a:t>
            </a:r>
            <a:r>
              <a:rPr lang="en-GB" b="1" i="1" dirty="0"/>
              <a:t>type</a:t>
            </a:r>
            <a:r>
              <a:rPr lang="en-GB" dirty="0"/>
              <a:t> refers to the name of the node executable file.</a:t>
            </a:r>
          </a:p>
          <a:p>
            <a:r>
              <a:rPr lang="en-GB" dirty="0"/>
              <a:t> you can overwrite the name of the node with name argument. This will take priority over the name that is given to the node in the code.</a:t>
            </a:r>
          </a:p>
        </p:txBody>
      </p:sp>
    </p:spTree>
    <p:extLst>
      <p:ext uri="{BB962C8B-B14F-4D97-AF65-F5344CB8AC3E}">
        <p14:creationId xmlns:p14="http://schemas.microsoft.com/office/powerpoint/2010/main" val="226316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44A64E-B413-424D-8F33-5BF31D51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XML files that allow you to</a:t>
            </a:r>
          </a:p>
          <a:p>
            <a:pPr lvl="1"/>
            <a:r>
              <a:rPr lang="en-GB" dirty="0"/>
              <a:t>Launch multiple nodes at once</a:t>
            </a:r>
          </a:p>
          <a:p>
            <a:pPr lvl="1"/>
            <a:r>
              <a:rPr lang="en-GB" dirty="0"/>
              <a:t>Set parameters for those nodes</a:t>
            </a:r>
          </a:p>
          <a:p>
            <a:pPr lvl="1"/>
            <a:r>
              <a:rPr lang="en-GB" dirty="0"/>
              <a:t>Start Master</a:t>
            </a:r>
          </a:p>
          <a:p>
            <a:endParaRPr lang="en-GB" dirty="0"/>
          </a:p>
          <a:p>
            <a:pPr marL="109728" indent="0">
              <a:buNone/>
            </a:pPr>
            <a:r>
              <a:rPr lang="en-GB" i="1" dirty="0"/>
              <a:t>	</a:t>
            </a:r>
            <a:r>
              <a:rPr lang="en-GB" i="1" dirty="0" err="1"/>
              <a:t>roslaunch</a:t>
            </a:r>
            <a:r>
              <a:rPr lang="en-GB" i="1" dirty="0"/>
              <a:t> &lt;package&gt; &lt;file&gt;.launch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A4490B-D0A4-4341-8AD6-6E8584D4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ROS Launch Files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434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E2D8F4-BAF4-4645-B876-36CE450A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1481329"/>
            <a:ext cx="9937104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1800" i="1" dirty="0"/>
              <a:t>&lt;launch&gt;</a:t>
            </a:r>
          </a:p>
          <a:p>
            <a:pPr marL="109728" indent="0">
              <a:buNone/>
            </a:pPr>
            <a:r>
              <a:rPr lang="en-GB" sz="1800" i="1" dirty="0"/>
              <a:t>	&lt;!-- Start the my node --&gt;</a:t>
            </a:r>
          </a:p>
          <a:p>
            <a:pPr marL="109728" indent="0">
              <a:buNone/>
            </a:pPr>
            <a:r>
              <a:rPr lang="en-GB" sz="1800" i="1" dirty="0"/>
              <a:t>	</a:t>
            </a:r>
            <a:r>
              <a:rPr lang="en-GB" sz="1600" i="1" dirty="0"/>
              <a:t>&lt;node name=“</a:t>
            </a:r>
            <a:r>
              <a:rPr lang="en-GB" sz="1600" i="1" dirty="0" err="1"/>
              <a:t>myNode</a:t>
            </a:r>
            <a:r>
              <a:rPr lang="en-GB" sz="1600" i="1" dirty="0"/>
              <a:t>" </a:t>
            </a:r>
            <a:r>
              <a:rPr lang="en-GB" sz="1600" i="1" dirty="0" err="1"/>
              <a:t>pkg</a:t>
            </a:r>
            <a:r>
              <a:rPr lang="en-GB" sz="1600" i="1" dirty="0"/>
              <a:t>=“IMAT5233"  type=“myCode.py“  output="screen"&gt;</a:t>
            </a:r>
          </a:p>
          <a:p>
            <a:pPr marL="109728" indent="0">
              <a:buNone/>
            </a:pPr>
            <a:r>
              <a:rPr lang="en-GB" sz="1800" i="1" dirty="0"/>
              <a:t>		&lt;param name="rate" value="5"/&gt;</a:t>
            </a:r>
          </a:p>
          <a:p>
            <a:pPr marL="109728" indent="0">
              <a:buNone/>
            </a:pPr>
            <a:r>
              <a:rPr lang="en-GB" sz="1800" i="1" dirty="0"/>
              <a:t>	&lt;/node&gt;</a:t>
            </a:r>
          </a:p>
          <a:p>
            <a:pPr marL="109728" indent="0">
              <a:buNone/>
            </a:pPr>
            <a:r>
              <a:rPr lang="en-GB" sz="1800" i="1" dirty="0"/>
              <a:t>&lt;/launch&gt;</a:t>
            </a:r>
          </a:p>
          <a:p>
            <a:pPr marL="109728" indent="0">
              <a:buNone/>
            </a:pPr>
            <a:endParaRPr lang="en-GB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D82CA8-479C-48BE-BF74-E07D3FCB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ROS Launch File Example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48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807D5-BDCA-4355-ACB5-73A78D8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>
            <a:normAutofit/>
          </a:bodyPr>
          <a:lstStyle/>
          <a:p>
            <a:r>
              <a:rPr lang="en-GB" b="0" dirty="0"/>
              <a:t>Catkin Workspace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B849DC-4996-4B26-9A54-4230F5FA7F3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0214" y="1196752"/>
            <a:ext cx="5897860" cy="3064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i="1" dirty="0"/>
              <a:t>catkin</a:t>
            </a:r>
            <a:r>
              <a:rPr lang="en-GB" sz="2000" dirty="0"/>
              <a:t> is a </a:t>
            </a:r>
            <a:r>
              <a:rPr lang="en-GB" sz="2000" b="1" dirty="0"/>
              <a:t>build system </a:t>
            </a:r>
            <a:r>
              <a:rPr lang="en-GB" sz="2000" dirty="0"/>
              <a:t>that </a:t>
            </a:r>
            <a:r>
              <a:rPr lang="en-GB" sz="2000" b="1" dirty="0"/>
              <a:t>compiles ROS </a:t>
            </a:r>
            <a:r>
              <a:rPr lang="en-GB" sz="2000" dirty="0"/>
              <a:t>packages</a:t>
            </a:r>
          </a:p>
          <a:p>
            <a:pPr>
              <a:lnSpc>
                <a:spcPct val="90000"/>
              </a:lnSpc>
            </a:pPr>
            <a:r>
              <a:rPr lang="en-GB" sz="2000" i="1" dirty="0"/>
              <a:t>catkin</a:t>
            </a:r>
            <a:r>
              <a:rPr lang="en-GB" sz="2000" dirty="0"/>
              <a:t> adds support for </a:t>
            </a:r>
          </a:p>
          <a:p>
            <a:pPr lvl="1">
              <a:lnSpc>
                <a:spcPct val="90000"/>
              </a:lnSpc>
            </a:pPr>
            <a:r>
              <a:rPr lang="en-GB" sz="1600" b="1" dirty="0"/>
              <a:t>automatic `</a:t>
            </a:r>
            <a:r>
              <a:rPr lang="en-GB" sz="1600" b="1" u="sng" dirty="0"/>
              <a:t>find package</a:t>
            </a:r>
            <a:r>
              <a:rPr lang="en-GB" sz="1600" b="1" dirty="0"/>
              <a:t>' </a:t>
            </a:r>
            <a:r>
              <a:rPr lang="en-GB" sz="1600" dirty="0"/>
              <a:t>infrastructure 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building </a:t>
            </a:r>
            <a:r>
              <a:rPr lang="en-GB" sz="1600" b="1" u="sng" dirty="0"/>
              <a:t>multiple, and dependent </a:t>
            </a:r>
            <a:r>
              <a:rPr lang="en-GB" sz="1600" b="1" dirty="0"/>
              <a:t>projects </a:t>
            </a:r>
            <a:r>
              <a:rPr lang="en-GB" sz="1600" dirty="0"/>
              <a:t>at the same time, 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as well as supporting both C and Python</a:t>
            </a:r>
          </a:p>
          <a:p>
            <a:pPr>
              <a:lnSpc>
                <a:spcPct val="90000"/>
              </a:lnSpc>
            </a:pPr>
            <a:r>
              <a:rPr lang="en-GB" sz="2000" i="1" dirty="0"/>
              <a:t>catkin</a:t>
            </a:r>
            <a:r>
              <a:rPr lang="en-GB" sz="2000" dirty="0"/>
              <a:t> should be run whenever </a:t>
            </a:r>
            <a:r>
              <a:rPr lang="en-GB" sz="2000" u="sng" dirty="0"/>
              <a:t>a </a:t>
            </a:r>
            <a:r>
              <a:rPr lang="en-GB" sz="2000" i="1" u="sng" dirty="0"/>
              <a:t>new project is started</a:t>
            </a:r>
            <a:r>
              <a:rPr lang="en-GB" sz="2000" dirty="0"/>
              <a:t>, or if there are any </a:t>
            </a:r>
            <a:r>
              <a:rPr lang="en-GB" sz="2000" u="sng" dirty="0"/>
              <a:t>additions to packages</a:t>
            </a:r>
            <a:r>
              <a:rPr lang="en-GB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8929F-FA0B-416E-A781-87A855A4A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827"/>
          <a:stretch/>
        </p:blipFill>
        <p:spPr>
          <a:xfrm>
            <a:off x="6537176" y="928851"/>
            <a:ext cx="2592288" cy="3272106"/>
          </a:xfrm>
          <a:prstGeom prst="rect">
            <a:avLst/>
          </a:prstGeom>
          <a:noFill/>
          <a:ln>
            <a:noFill/>
            <a:prstDash val="sysDash"/>
            <a:miter lim="800000"/>
          </a:ln>
        </p:spPr>
      </p:pic>
    </p:spTree>
    <p:extLst>
      <p:ext uri="{BB962C8B-B14F-4D97-AF65-F5344CB8AC3E}">
        <p14:creationId xmlns:p14="http://schemas.microsoft.com/office/powerpoint/2010/main" val="35405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807D5-BDCA-4355-ACB5-73A78D8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>
            <a:normAutofit/>
          </a:bodyPr>
          <a:lstStyle/>
          <a:p>
            <a:r>
              <a:rPr lang="en-GB" b="0" dirty="0"/>
              <a:t>Catkin Workspace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B849DC-4996-4B26-9A54-4230F5FA7F3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0214" y="1196752"/>
            <a:ext cx="5897860" cy="3064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i="1" dirty="0"/>
              <a:t>catkin</a:t>
            </a:r>
            <a:r>
              <a:rPr lang="en-GB" sz="2000" dirty="0"/>
              <a:t> should be run whenever a new project is started, or if there are any addition to packages.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8929F-FA0B-416E-A781-87A855A4A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827"/>
          <a:stretch/>
        </p:blipFill>
        <p:spPr>
          <a:xfrm>
            <a:off x="6537176" y="928851"/>
            <a:ext cx="2592288" cy="3272106"/>
          </a:xfrm>
          <a:prstGeom prst="rect">
            <a:avLst/>
          </a:prstGeom>
          <a:noFill/>
          <a:ln>
            <a:noFill/>
            <a:prstDash val="sysDash"/>
            <a:miter lim="800000"/>
          </a:ln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DA4573-A901-457D-9388-2DE9C55392A8}"/>
              </a:ext>
            </a:extLst>
          </p:cNvPr>
          <p:cNvSpPr txBox="1">
            <a:spLocks/>
          </p:cNvSpPr>
          <p:nvPr/>
        </p:nvSpPr>
        <p:spPr>
          <a:xfrm>
            <a:off x="526196" y="4293096"/>
            <a:ext cx="8915399" cy="2169027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2000" i="1" dirty="0"/>
              <a:t>catkin  </a:t>
            </a:r>
            <a:r>
              <a:rPr lang="en-US" sz="2000" dirty="0"/>
              <a:t>is run </a:t>
            </a:r>
            <a:r>
              <a:rPr lang="en-GB" sz="2000" dirty="0"/>
              <a:t>by creating a directory called </a:t>
            </a:r>
            <a:r>
              <a:rPr lang="en-GB" sz="2000" i="1" dirty="0" err="1"/>
              <a:t>catkin_ws</a:t>
            </a:r>
            <a:r>
              <a:rPr lang="en-GB" sz="2000" i="1" dirty="0"/>
              <a:t> </a:t>
            </a:r>
            <a:r>
              <a:rPr lang="en-GB" sz="2000" dirty="0"/>
              <a:t>and then running the compile command </a:t>
            </a:r>
            <a:r>
              <a:rPr lang="en-GB" sz="2000" i="1" dirty="0" err="1"/>
              <a:t>catkin_make</a:t>
            </a:r>
            <a:r>
              <a:rPr lang="en-GB" sz="2000" i="1" dirty="0"/>
              <a:t> </a:t>
            </a:r>
            <a:r>
              <a:rPr lang="en-GB" sz="2000" dirty="0"/>
              <a:t>in that directory:</a:t>
            </a:r>
          </a:p>
          <a:p>
            <a:endParaRPr lang="en-GB" sz="2000" dirty="0"/>
          </a:p>
          <a:p>
            <a:pPr marL="603504" lvl="2" indent="0">
              <a:buNone/>
            </a:pPr>
            <a:r>
              <a:rPr lang="en-GB" i="1" dirty="0" err="1"/>
              <a:t>mkdir</a:t>
            </a:r>
            <a:r>
              <a:rPr lang="en-GB" i="1" dirty="0"/>
              <a:t> -p ~/</a:t>
            </a:r>
            <a:r>
              <a:rPr lang="en-GB" i="1" dirty="0" err="1"/>
              <a:t>catkin_ws</a:t>
            </a:r>
            <a:r>
              <a:rPr lang="en-GB" i="1" dirty="0"/>
              <a:t>/</a:t>
            </a:r>
            <a:r>
              <a:rPr lang="en-GB" i="1" dirty="0" err="1"/>
              <a:t>src</a:t>
            </a:r>
            <a:r>
              <a:rPr lang="en-GB" i="1" dirty="0"/>
              <a:t> </a:t>
            </a:r>
            <a:r>
              <a:rPr lang="en-GB" i="1" dirty="0">
                <a:solidFill>
                  <a:srgbClr val="00B050"/>
                </a:solidFill>
              </a:rPr>
              <a:t># builds the </a:t>
            </a:r>
            <a:r>
              <a:rPr lang="en-GB" i="1" dirty="0" err="1">
                <a:solidFill>
                  <a:srgbClr val="00B050"/>
                </a:solidFill>
              </a:rPr>
              <a:t>catkin_ws</a:t>
            </a:r>
            <a:r>
              <a:rPr lang="en-GB" i="1" dirty="0">
                <a:solidFill>
                  <a:srgbClr val="00B050"/>
                </a:solidFill>
              </a:rPr>
              <a:t> in the home directory</a:t>
            </a:r>
          </a:p>
          <a:p>
            <a:pPr marL="603504" lvl="2" indent="0">
              <a:buNone/>
            </a:pPr>
            <a:r>
              <a:rPr lang="en-GB" i="1" dirty="0"/>
              <a:t>cd ~/</a:t>
            </a:r>
            <a:r>
              <a:rPr lang="en-GB" i="1" dirty="0" err="1"/>
              <a:t>catkin_ws</a:t>
            </a:r>
            <a:r>
              <a:rPr lang="en-GB" i="1" dirty="0"/>
              <a:t> </a:t>
            </a:r>
            <a:r>
              <a:rPr lang="en-GB" i="1" dirty="0">
                <a:solidFill>
                  <a:srgbClr val="00B050"/>
                </a:solidFill>
              </a:rPr>
              <a:t># change current directory to </a:t>
            </a:r>
            <a:r>
              <a:rPr lang="en-GB" i="1" dirty="0" err="1">
                <a:solidFill>
                  <a:srgbClr val="00B050"/>
                </a:solidFill>
              </a:rPr>
              <a:t>catkin_ws</a:t>
            </a:r>
            <a:endParaRPr lang="en-GB" i="1" dirty="0">
              <a:solidFill>
                <a:srgbClr val="00B050"/>
              </a:solidFill>
            </a:endParaRPr>
          </a:p>
          <a:p>
            <a:pPr marL="603504" lvl="2" indent="0">
              <a:buNone/>
            </a:pPr>
            <a:r>
              <a:rPr lang="en-GB" i="1" dirty="0" err="1"/>
              <a:t>catkin_make</a:t>
            </a:r>
            <a:r>
              <a:rPr lang="en-GB" i="1" dirty="0"/>
              <a:t> </a:t>
            </a:r>
            <a:r>
              <a:rPr lang="en-GB" i="1" dirty="0">
                <a:solidFill>
                  <a:srgbClr val="00B050"/>
                </a:solidFill>
              </a:rPr>
              <a:t># run catkin</a:t>
            </a:r>
          </a:p>
        </p:txBody>
      </p:sp>
    </p:spTree>
    <p:extLst>
      <p:ext uri="{BB962C8B-B14F-4D97-AF65-F5344CB8AC3E}">
        <p14:creationId xmlns:p14="http://schemas.microsoft.com/office/powerpoint/2010/main" val="3461187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807D5-BDCA-4355-ACB5-73A78D8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Debugging</a:t>
            </a:r>
            <a:br>
              <a:rPr lang="en-GB" dirty="0"/>
            </a:b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B849DC-4996-4B26-9A54-4230F5FA7F3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0214" y="1196752"/>
            <a:ext cx="9215314" cy="5544616"/>
          </a:xfrm>
        </p:spPr>
        <p:txBody>
          <a:bodyPr>
            <a:normAutofit/>
          </a:bodyPr>
          <a:lstStyle/>
          <a:p>
            <a:r>
              <a:rPr lang="en-GB" dirty="0"/>
              <a:t>Robot programming requires a lot of debugging. There are a few ways to debug your robot software, including (but not limited to):</a:t>
            </a:r>
          </a:p>
          <a:p>
            <a:r>
              <a:rPr lang="en-GB" dirty="0"/>
              <a:t> </a:t>
            </a:r>
            <a:r>
              <a:rPr lang="en-GB" i="1" dirty="0" err="1"/>
              <a:t>rostopic</a:t>
            </a:r>
            <a:r>
              <a:rPr lang="en-GB" dirty="0"/>
              <a:t> monitors ROS topics in the command line</a:t>
            </a:r>
          </a:p>
          <a:p>
            <a:r>
              <a:rPr lang="en-GB" dirty="0"/>
              <a:t> </a:t>
            </a:r>
            <a:r>
              <a:rPr lang="en-GB" i="1" dirty="0" err="1"/>
              <a:t>rospy.loginfo</a:t>
            </a:r>
            <a:r>
              <a:rPr lang="en-GB" i="1" dirty="0"/>
              <a:t>() </a:t>
            </a:r>
            <a:r>
              <a:rPr lang="en-GB" dirty="0"/>
              <a:t>starts a background process that writes ROS messages to a ROS logger, viewable through a program such as </a:t>
            </a:r>
            <a:r>
              <a:rPr lang="en-GB" i="1" dirty="0" err="1"/>
              <a:t>rqt_console</a:t>
            </a:r>
            <a:endParaRPr lang="en-GB" dirty="0"/>
          </a:p>
          <a:p>
            <a:r>
              <a:rPr lang="en-GB" dirty="0"/>
              <a:t> </a:t>
            </a:r>
            <a:r>
              <a:rPr lang="en-GB" i="1" dirty="0" err="1"/>
              <a:t>rosbag</a:t>
            </a:r>
            <a:r>
              <a:rPr lang="en-GB" dirty="0"/>
              <a:t> provides a convenient way to record a number of topics for playback</a:t>
            </a:r>
          </a:p>
          <a:p>
            <a:pPr marL="914400" lvl="3" indent="0">
              <a:buNone/>
            </a:pPr>
            <a:r>
              <a:rPr lang="en-GB" sz="2000" i="1" dirty="0" err="1"/>
              <a:t>rosbag</a:t>
            </a:r>
            <a:r>
              <a:rPr lang="en-GB" sz="2000" i="1" dirty="0"/>
              <a:t> record &lt;topic&gt;</a:t>
            </a:r>
          </a:p>
          <a:p>
            <a:pPr marL="914400" lvl="3" indent="0">
              <a:buNone/>
            </a:pPr>
            <a:r>
              <a:rPr lang="en-GB" sz="2000" i="1" dirty="0" err="1"/>
              <a:t>rosbag</a:t>
            </a:r>
            <a:r>
              <a:rPr lang="en-GB" sz="2000" i="1" dirty="0"/>
              <a:t> play </a:t>
            </a:r>
            <a:r>
              <a:rPr lang="en-GB" sz="2000" i="1" dirty="0" err="1"/>
              <a:t>file.bag</a:t>
            </a:r>
            <a:endParaRPr lang="en-GB" sz="2000" i="1" dirty="0"/>
          </a:p>
          <a:p>
            <a:r>
              <a:rPr lang="en-GB" dirty="0"/>
              <a:t> </a:t>
            </a:r>
            <a:r>
              <a:rPr lang="en-GB" i="1" dirty="0" err="1"/>
              <a:t>pdb</a:t>
            </a:r>
            <a:r>
              <a:rPr lang="en-GB" dirty="0"/>
              <a:t> is extremely useful in debugging python scripts</a:t>
            </a:r>
          </a:p>
          <a:p>
            <a:pPr marL="914400" lvl="3" indent="0">
              <a:buNone/>
            </a:pPr>
            <a:r>
              <a:rPr lang="en-GB" sz="2000" i="1" dirty="0"/>
              <a:t>import </a:t>
            </a:r>
            <a:r>
              <a:rPr lang="en-GB" sz="2000" i="1" dirty="0" err="1"/>
              <a:t>pdb</a:t>
            </a:r>
            <a:endParaRPr lang="en-GB" sz="2000" i="1" dirty="0"/>
          </a:p>
          <a:p>
            <a:pPr marL="914400" lvl="3" indent="0">
              <a:buNone/>
            </a:pPr>
            <a:r>
              <a:rPr lang="en-GB" sz="2000" i="1" dirty="0" err="1"/>
              <a:t>pdb.set_trace</a:t>
            </a:r>
            <a:r>
              <a:rPr lang="en-GB" sz="20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9337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807D5-BDCA-4355-ACB5-73A78D8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Gazebo</a:t>
            </a:r>
            <a:br>
              <a:rPr lang="en-GB" dirty="0"/>
            </a:b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B849DC-4996-4B26-9A54-4230F5FA7F3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0214" y="1196752"/>
            <a:ext cx="9215314" cy="5544616"/>
          </a:xfrm>
        </p:spPr>
        <p:txBody>
          <a:bodyPr>
            <a:normAutofit/>
          </a:bodyPr>
          <a:lstStyle/>
          <a:p>
            <a:r>
              <a:rPr lang="en-GB" dirty="0"/>
              <a:t>Gazebo is a popular </a:t>
            </a:r>
            <a:r>
              <a:rPr lang="en-GB" b="1" dirty="0"/>
              <a:t>3D dynamic simulator </a:t>
            </a:r>
            <a:r>
              <a:rPr lang="en-GB" dirty="0"/>
              <a:t>with the ability to accurately </a:t>
            </a:r>
            <a:r>
              <a:rPr lang="en-GB" b="1" dirty="0"/>
              <a:t>simulate robots </a:t>
            </a:r>
            <a:r>
              <a:rPr lang="en-GB" dirty="0"/>
              <a:t>in complex </a:t>
            </a:r>
            <a:r>
              <a:rPr lang="en-GB" b="1" dirty="0"/>
              <a:t>environments</a:t>
            </a:r>
          </a:p>
          <a:p>
            <a:r>
              <a:rPr lang="en-GB" dirty="0"/>
              <a:t>Gazebo can be used in any stage of robot development, from testing algorithms to running regression testing in realistic scenarios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AB598-E8CA-4BC1-8595-F8547FAD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744" y="3501008"/>
            <a:ext cx="5006502" cy="2840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B62385-E181-4A7E-BA8E-4E248AB84AC7}"/>
              </a:ext>
            </a:extLst>
          </p:cNvPr>
          <p:cNvSpPr/>
          <p:nvPr/>
        </p:nvSpPr>
        <p:spPr>
          <a:xfrm>
            <a:off x="200472" y="6548250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sz="800" i="1" dirty="0"/>
              <a:t>http://gazebosim.org/tutorials?cat=guided_b&amp;tut=guided_b1</a:t>
            </a:r>
          </a:p>
        </p:txBody>
      </p:sp>
    </p:spTree>
    <p:extLst>
      <p:ext uri="{BB962C8B-B14F-4D97-AF65-F5344CB8AC3E}">
        <p14:creationId xmlns:p14="http://schemas.microsoft.com/office/powerpoint/2010/main" val="968283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Four primary components of ROS: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Nodes: the universal name for the individual components or modules that need to send or receive information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Messages: the object for holding information that needs communicated between nodes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Topics: the virtual “chat rooms" where messages are shared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Master: the “conductor" that organizes the nodes and topics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2700" dirty="0"/>
              <a:t>Ros package</a:t>
            </a:r>
          </a:p>
          <a:p>
            <a:pPr>
              <a:lnSpc>
                <a:spcPct val="90000"/>
              </a:lnSpc>
              <a:tabLst>
                <a:tab pos="3810000" algn="l"/>
              </a:tabLst>
              <a:defRPr/>
            </a:pPr>
            <a:r>
              <a:rPr lang="en-GB" dirty="0"/>
              <a:t>Features in ROS Development Environment</a:t>
            </a:r>
          </a:p>
          <a:p>
            <a:pPr lvl="1">
              <a:lnSpc>
                <a:spcPct val="90000"/>
              </a:lnSpc>
              <a:tabLst>
                <a:tab pos="3810000" algn="l"/>
              </a:tabLst>
              <a:defRPr/>
            </a:pPr>
            <a:r>
              <a:rPr lang="en-GB" dirty="0"/>
              <a:t>Lunch</a:t>
            </a:r>
            <a:r>
              <a:rPr lang="en-GB" sz="2000" dirty="0">
                <a:latin typeface="+mj-lt"/>
              </a:rPr>
              <a:t> file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807205-A1F4-4240-A21C-2FC71D2F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ROS Robotics By Example</a:t>
            </a:r>
          </a:p>
          <a:p>
            <a:pPr marL="109728" indent="0">
              <a:buNone/>
            </a:pPr>
            <a:r>
              <a:rPr lang="en-GB" dirty="0"/>
              <a:t>By </a:t>
            </a:r>
            <a:r>
              <a:rPr lang="en-GB" dirty="0">
                <a:hlinkClick r:id="rId2"/>
              </a:rPr>
              <a:t>Carol Fairchild</a:t>
            </a:r>
            <a:r>
              <a:rPr lang="en-GB" dirty="0"/>
              <a:t>, </a:t>
            </a:r>
            <a:r>
              <a:rPr lang="en-GB" dirty="0" err="1">
                <a:hlinkClick r:id="rId3"/>
              </a:rPr>
              <a:t>Dr.</a:t>
            </a:r>
            <a:r>
              <a:rPr lang="en-GB" dirty="0">
                <a:hlinkClick r:id="rId3"/>
              </a:rPr>
              <a:t> Thomas L. Harman</a:t>
            </a:r>
            <a:endParaRPr lang="en-GB" dirty="0"/>
          </a:p>
          <a:p>
            <a:pPr marL="109728" indent="0">
              <a:buNone/>
            </a:pPr>
            <a:endParaRPr lang="en-GB" sz="1000" dirty="0"/>
          </a:p>
          <a:p>
            <a:pPr marL="109728" indent="0">
              <a:buNone/>
            </a:pPr>
            <a:endParaRPr lang="en-GB" sz="1000" dirty="0"/>
          </a:p>
          <a:p>
            <a:pPr marL="109728" indent="0">
              <a:buNone/>
            </a:pPr>
            <a:r>
              <a:rPr lang="en-GB" sz="1000" dirty="0"/>
              <a:t>The pdf of the book is available on DMU library::</a:t>
            </a:r>
          </a:p>
          <a:p>
            <a:pPr marL="109728" indent="0">
              <a:buNone/>
            </a:pPr>
            <a:r>
              <a:rPr lang="en-GB" sz="1000" dirty="0">
                <a:hlinkClick r:id="rId4"/>
              </a:rPr>
              <a:t>https://dmu.summon.serialssolutions.com/?s.q=ROS+Robotics+By+Example&amp;s.cmd=#!/search?ho=t&amp;l=en-UK&amp;q=ROS%20by%20example</a:t>
            </a:r>
            <a:endParaRPr lang="en-GB" sz="1000" dirty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E4414A-54AF-457D-9020-DC37829F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79139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D55B0-BF67-4865-B11C-D3A6BE19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D75A10-919B-480D-9E74-ECDC07B7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ROS do?</a:t>
            </a:r>
          </a:p>
        </p:txBody>
      </p:sp>
      <p:pic>
        <p:nvPicPr>
          <p:cNvPr id="1026" name="Picture 2" descr="Thumbnail Image A simple figure showing ROS making communication between user, computer, and robot">
            <a:extLst>
              <a:ext uri="{FF2B5EF4-FFF2-40B4-BE49-F238E27FC236}">
                <a16:creationId xmlns:a16="http://schemas.microsoft.com/office/drawing/2014/main" id="{8B2D81F3-BC18-4488-9480-9E973274AB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39" y="1484784"/>
            <a:ext cx="4525962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CF62B-3C59-436B-A8FB-409180129CB1}"/>
              </a:ext>
            </a:extLst>
          </p:cNvPr>
          <p:cNvSpPr txBox="1"/>
          <p:nvPr/>
        </p:nvSpPr>
        <p:spPr>
          <a:xfrm>
            <a:off x="56456" y="1628800"/>
            <a:ext cx="49587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ROS is sometimes called a </a:t>
            </a:r>
            <a:r>
              <a:rPr lang="en-GB" b="1" u="sng" dirty="0"/>
              <a:t>meta operating system </a:t>
            </a:r>
            <a:r>
              <a:rPr lang="en-GB" dirty="0"/>
              <a:t>because it performs many functions of an operating system, but it requires a computer's operating system such as Linux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of the main purposes of ROS is to provide </a:t>
            </a:r>
            <a:r>
              <a:rPr lang="en-GB" b="1" u="sng" dirty="0"/>
              <a:t>communication</a:t>
            </a:r>
            <a:r>
              <a:rPr lang="en-GB" dirty="0"/>
              <a:t> between the user, </a:t>
            </a:r>
            <a:r>
              <a:rPr lang="en-GB" b="1" u="sng" dirty="0"/>
              <a:t>the computer's operating system</a:t>
            </a:r>
            <a:r>
              <a:rPr lang="en-GB" dirty="0"/>
              <a:t>, and </a:t>
            </a:r>
            <a:r>
              <a:rPr lang="en-GB" b="1" u="sng" dirty="0"/>
              <a:t>equipment</a:t>
            </a:r>
            <a:r>
              <a:rPr lang="en-GB" b="1" dirty="0"/>
              <a:t> </a:t>
            </a:r>
            <a:r>
              <a:rPr lang="en-GB" dirty="0"/>
              <a:t>external to the computer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sensors, cameras, as well as robots</a:t>
            </a:r>
          </a:p>
        </p:txBody>
      </p:sp>
    </p:spTree>
    <p:extLst>
      <p:ext uri="{BB962C8B-B14F-4D97-AF65-F5344CB8AC3E}">
        <p14:creationId xmlns:p14="http://schemas.microsoft.com/office/powerpoint/2010/main" val="231598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dirty="0"/>
          </a:p>
          <a:p>
            <a:r>
              <a:rPr lang="en-GB" dirty="0"/>
              <a:t>The benefit of ROS is the </a:t>
            </a:r>
            <a:r>
              <a:rPr lang="en-GB" b="1" dirty="0"/>
              <a:t>hardware abstraction </a:t>
            </a:r>
            <a:r>
              <a:rPr lang="en-GB" dirty="0"/>
              <a:t>and its ability to control a robot without the user having to know all of the details of the robot</a:t>
            </a:r>
          </a:p>
          <a:p>
            <a:r>
              <a:rPr lang="en-GB" dirty="0"/>
              <a:t>ROS is an </a:t>
            </a:r>
            <a:r>
              <a:rPr lang="en-GB" b="1" u="sng" dirty="0"/>
              <a:t>open source robotic software system</a:t>
            </a:r>
            <a:r>
              <a:rPr lang="en-GB" dirty="0"/>
              <a:t> that can be used without licensing fees  </a:t>
            </a:r>
          </a:p>
          <a:p>
            <a:r>
              <a:rPr lang="en-GB" dirty="0"/>
              <a:t>In addition to the large group of </a:t>
            </a:r>
            <a:r>
              <a:rPr lang="en-GB" b="1" dirty="0"/>
              <a:t>ROS researchers</a:t>
            </a:r>
            <a:r>
              <a:rPr lang="en-GB" dirty="0"/>
              <a:t>, there is a </a:t>
            </a:r>
            <a:r>
              <a:rPr lang="en-GB" dirty="0">
                <a:hlinkClick r:id="rId3"/>
              </a:rPr>
              <a:t>ROS-Industrial</a:t>
            </a:r>
            <a:r>
              <a:rPr lang="en-GB" dirty="0"/>
              <a:t> group dedicated to applying ROS software to robots </a:t>
            </a:r>
            <a:r>
              <a:rPr lang="en-GB" b="1" u="sng" dirty="0"/>
              <a:t>for manufacturing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does ROS do?</a:t>
            </a:r>
          </a:p>
        </p:txBody>
      </p:sp>
    </p:spTree>
    <p:extLst>
      <p:ext uri="{BB962C8B-B14F-4D97-AF65-F5344CB8AC3E}">
        <p14:creationId xmlns:p14="http://schemas.microsoft.com/office/powerpoint/2010/main" val="30978001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>
            <a:normAutofit/>
          </a:bodyPr>
          <a:lstStyle/>
          <a:p>
            <a:r>
              <a:rPr lang="en-GB" b="0" dirty="0"/>
              <a:t>Are there “Alternatives” to ROS?</a:t>
            </a:r>
            <a:endParaRPr lang="en-GB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</p:spPr>
        <p:txBody>
          <a:bodyPr>
            <a:normAutofit/>
          </a:bodyPr>
          <a:lstStyle/>
          <a:p>
            <a:r>
              <a:rPr lang="en-GB" dirty="0"/>
              <a:t>YARP</a:t>
            </a:r>
          </a:p>
          <a:p>
            <a:r>
              <a:rPr lang="en-GB" dirty="0"/>
              <a:t>LCM</a:t>
            </a:r>
          </a:p>
          <a:p>
            <a:r>
              <a:rPr lang="en-GB" dirty="0"/>
              <a:t>Drake</a:t>
            </a:r>
          </a:p>
          <a:p>
            <a:r>
              <a:rPr lang="en-GB" dirty="0"/>
              <a:t>Player</a:t>
            </a:r>
          </a:p>
          <a:p>
            <a:r>
              <a:rPr lang="en-GB" dirty="0" err="1"/>
              <a:t>Orocos</a:t>
            </a:r>
            <a:endParaRPr lang="en-GB" dirty="0"/>
          </a:p>
          <a:p>
            <a:r>
              <a:rPr lang="en-GB" dirty="0"/>
              <a:t>MRPT</a:t>
            </a:r>
          </a:p>
          <a:p>
            <a:r>
              <a:rPr lang="en-GB" dirty="0"/>
              <a:t>and many others!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FFE758-6A03-4D69-A2BF-0EB31F2A6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2111" y="2752915"/>
            <a:ext cx="4378590" cy="1324523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  <a:miter lim="800000"/>
          </a:ln>
        </p:spPr>
      </p:pic>
      <p:sp>
        <p:nvSpPr>
          <p:cNvPr id="79" name="Footer Placeholder 6">
            <a:extLst>
              <a:ext uri="{FF2B5EF4-FFF2-40B4-BE49-F238E27FC236}">
                <a16:creationId xmlns:a16="http://schemas.microsoft.com/office/drawing/2014/main" id="{2261CEF4-019B-4DED-A1A3-EB932986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6976" y="6461508"/>
            <a:ext cx="2224145" cy="26141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GB" dirty="0"/>
              <a:t>© De Montfort University</a:t>
            </a:r>
          </a:p>
        </p:txBody>
      </p:sp>
    </p:spTree>
    <p:extLst>
      <p:ext uri="{BB962C8B-B14F-4D97-AF65-F5344CB8AC3E}">
        <p14:creationId xmlns:p14="http://schemas.microsoft.com/office/powerpoint/2010/main" val="1232175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BD85-BB1F-4D5F-B834-94735DE4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Why are we using ROS 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D5940-56ED-4AB9-BA48-0729805A1C71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/>
              <a:t>It is close to an “industry standard”, and it has stability</a:t>
            </a:r>
          </a:p>
          <a:p>
            <a:r>
              <a:rPr lang="en-GB" dirty="0"/>
              <a:t>There are reliable resources (online teaching resources)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6CAD2-EF91-46E0-AAD1-50F9ABA54C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394981-BB4A-4FFE-9CFF-C5DDD67C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29264" y="6492875"/>
            <a:ext cx="2546571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© De Montfort University, </a:t>
            </a:r>
          </a:p>
          <a:p>
            <a:pPr>
              <a:defRPr/>
            </a:pPr>
            <a:r>
              <a:rPr lang="en-GB" dirty="0"/>
              <a:t>IMAT5233</a:t>
            </a:r>
          </a:p>
        </p:txBody>
      </p:sp>
      <p:pic>
        <p:nvPicPr>
          <p:cNvPr id="2054" name="Picture 6" descr="ROS Robotics By Example">
            <a:extLst>
              <a:ext uri="{FF2B5EF4-FFF2-40B4-BE49-F238E27FC236}">
                <a16:creationId xmlns:a16="http://schemas.microsoft.com/office/drawing/2014/main" id="{B9FE3AC2-812B-4566-ADF9-0543D234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1268760"/>
            <a:ext cx="2758640" cy="340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510FA7-32BF-4B89-B1B5-6B7E26DE78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0" r="16272" b="10753"/>
          <a:stretch/>
        </p:blipFill>
        <p:spPr>
          <a:xfrm>
            <a:off x="1424607" y="4293096"/>
            <a:ext cx="3477001" cy="25104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035BDF-5B05-472D-ACB4-30D30B5F36DB}"/>
              </a:ext>
            </a:extLst>
          </p:cNvPr>
          <p:cNvSpPr/>
          <p:nvPr/>
        </p:nvSpPr>
        <p:spPr>
          <a:xfrm>
            <a:off x="4930267" y="5949280"/>
            <a:ext cx="22894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http://wiki.ros.org/ROS/Tutorials</a:t>
            </a:r>
          </a:p>
        </p:txBody>
      </p:sp>
    </p:spTree>
    <p:extLst>
      <p:ext uri="{BB962C8B-B14F-4D97-AF65-F5344CB8AC3E}">
        <p14:creationId xmlns:p14="http://schemas.microsoft.com/office/powerpoint/2010/main" val="116893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BD85-BB1F-4D5F-B834-94735DE4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Who does control  ROS 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D5940-56ED-4AB9-BA48-0729805A1C7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8202116" cy="3941763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GB" sz="2800" b="0" i="0" u="none" strike="noStrike" baseline="0" dirty="0">
                <a:latin typeface="BookAntiqua"/>
              </a:rPr>
              <a:t>These packages are supported by the </a:t>
            </a:r>
            <a:r>
              <a:rPr lang="en-GB" sz="2800" b="1" i="0" u="none" strike="noStrike" baseline="0" dirty="0">
                <a:latin typeface="BookAntiqua-Bold"/>
              </a:rPr>
              <a:t>Open Source Robotics Foundation </a:t>
            </a:r>
            <a:r>
              <a:rPr lang="en-GB" sz="2800" b="0" i="0" u="none" strike="noStrike" baseline="0" dirty="0">
                <a:latin typeface="BookAntiqua"/>
              </a:rPr>
              <a:t>(</a:t>
            </a:r>
            <a:r>
              <a:rPr lang="en-GB" sz="2800" b="1" i="0" u="none" strike="noStrike" baseline="0" dirty="0">
                <a:latin typeface="BookAntiqua-Bold"/>
              </a:rPr>
              <a:t>OSRF</a:t>
            </a:r>
            <a:r>
              <a:rPr lang="en-GB" sz="2800" b="0" i="0" u="none" strike="noStrike" baseline="0" dirty="0">
                <a:latin typeface="BookAntiqua"/>
              </a:rPr>
              <a:t>), a </a:t>
            </a:r>
            <a:r>
              <a:rPr lang="en-GB" sz="2800" b="0" i="0" u="none" strike="noStrike" baseline="0" dirty="0" err="1">
                <a:latin typeface="BookAntiqua"/>
              </a:rPr>
              <a:t>nonprofit</a:t>
            </a:r>
            <a:r>
              <a:rPr lang="en-GB" sz="2800" b="0" i="0" u="none" strike="noStrike" baseline="0" dirty="0">
                <a:latin typeface="BookAntiqua"/>
              </a:rPr>
              <a:t> organization. </a:t>
            </a:r>
          </a:p>
          <a:p>
            <a:pPr algn="l">
              <a:lnSpc>
                <a:spcPct val="150000"/>
              </a:lnSpc>
            </a:pPr>
            <a:r>
              <a:rPr lang="en-GB" sz="2800" b="0" i="0" u="none" strike="noStrike" baseline="0" dirty="0">
                <a:latin typeface="BookAntiqua"/>
              </a:rPr>
              <a:t>The distributions are updated periodically and given different names by the ROS organization. </a:t>
            </a:r>
          </a:p>
          <a:p>
            <a:pPr algn="l">
              <a:lnSpc>
                <a:spcPct val="150000"/>
              </a:lnSpc>
            </a:pPr>
            <a:r>
              <a:rPr lang="en-GB" sz="2800" b="0" i="0" u="none" strike="noStrike" baseline="0" dirty="0">
                <a:latin typeface="BookAntiqua"/>
              </a:rPr>
              <a:t>More details about the ROS organization are available at: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GB" sz="2800" b="0" i="0" u="none" strike="noStrike" baseline="0" dirty="0">
                <a:latin typeface="CourierStd"/>
              </a:rPr>
              <a:t> </a:t>
            </a:r>
            <a:r>
              <a:rPr lang="en-GB" sz="2800" b="0" i="0" u="none" strike="noStrike" baseline="0" dirty="0">
                <a:latin typeface="CourierStd"/>
                <a:hlinkClick r:id="rId2"/>
              </a:rPr>
              <a:t>http://www.ros.org/</a:t>
            </a:r>
            <a:endParaRPr lang="en-GB" sz="2800" b="0" i="0" u="none" strike="noStrike" baseline="0" dirty="0">
              <a:latin typeface="CourierStd"/>
            </a:endParaRPr>
          </a:p>
          <a:p>
            <a:pPr marL="365760" lvl="1" indent="0">
              <a:lnSpc>
                <a:spcPct val="150000"/>
              </a:lnSpc>
              <a:buNone/>
            </a:pPr>
            <a:r>
              <a:rPr lang="en-GB" sz="2800" b="0" i="0" u="none" strike="noStrike" baseline="0" dirty="0">
                <a:latin typeface="CourierStd"/>
                <a:hlinkClick r:id="rId3"/>
              </a:rPr>
              <a:t>http://wiki.ros.org/ROS/Installation</a:t>
            </a:r>
            <a:endParaRPr lang="en-GB" sz="2800" b="0" i="0" u="none" strike="noStrike" baseline="0" dirty="0">
              <a:latin typeface="CourierStd"/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GB" sz="2800" b="0" i="0" u="none" strike="noStrike" baseline="0" dirty="0">
              <a:latin typeface="CourierStd"/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GB" sz="2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394981-BB4A-4FFE-9CFF-C5DDD67C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29264" y="6492875"/>
            <a:ext cx="2546571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© De Montfort University,</a:t>
            </a:r>
          </a:p>
          <a:p>
            <a:pPr>
              <a:defRPr/>
            </a:pPr>
            <a:r>
              <a:rPr lang="en-GB" dirty="0"/>
              <a:t>IMAT5233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35BDF-5B05-472D-ACB4-30D30B5F36DB}"/>
              </a:ext>
            </a:extLst>
          </p:cNvPr>
          <p:cNvSpPr/>
          <p:nvPr/>
        </p:nvSpPr>
        <p:spPr>
          <a:xfrm>
            <a:off x="632520" y="6369764"/>
            <a:ext cx="47259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[1] By ROS Robotics  By  Example Carol Fairchild , </a:t>
            </a:r>
            <a:r>
              <a:rPr lang="en-GB" sz="1000" dirty="0" err="1"/>
              <a:t>Dr.</a:t>
            </a:r>
            <a:r>
              <a:rPr lang="en-GB" sz="1000" dirty="0"/>
              <a:t> Thomas  L. Harman</a:t>
            </a:r>
          </a:p>
        </p:txBody>
      </p:sp>
    </p:spTree>
    <p:extLst>
      <p:ext uri="{BB962C8B-B14F-4D97-AF65-F5344CB8AC3E}">
        <p14:creationId xmlns:p14="http://schemas.microsoft.com/office/powerpoint/2010/main" val="299131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16496" y="1397663"/>
            <a:ext cx="5753844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800" dirty="0"/>
              <a:t>Robots could be a </a:t>
            </a:r>
            <a:r>
              <a:rPr lang="en-GB" sz="1800" b="1" u="sng" dirty="0">
                <a:highlight>
                  <a:srgbClr val="0000FF"/>
                </a:highlight>
              </a:rPr>
              <a:t>very complex system   </a:t>
            </a:r>
            <a:r>
              <a:rPr lang="en-GB" sz="1800" b="1" u="sng" dirty="0"/>
              <a:t>with</a:t>
            </a:r>
            <a:r>
              <a:rPr lang="en-GB" sz="1800" dirty="0"/>
              <a:t> a high number of moving parts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ROS deals with the complexity with </a:t>
            </a:r>
            <a:r>
              <a:rPr lang="en-GB" sz="1800" b="1" dirty="0">
                <a:highlight>
                  <a:srgbClr val="0000FF"/>
                </a:highlight>
              </a:rPr>
              <a:t>modularity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A software for a robot could be divided into </a:t>
            </a:r>
            <a:r>
              <a:rPr lang="en-GB" sz="1800" dirty="0">
                <a:highlight>
                  <a:srgbClr val="0000FF"/>
                </a:highlight>
              </a:rPr>
              <a:t>individual modules or components </a:t>
            </a:r>
            <a:r>
              <a:rPr lang="en-GB" sz="1800" dirty="0"/>
              <a:t>using ROS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The ROS modules called </a:t>
            </a:r>
            <a:r>
              <a:rPr lang="en-GB" sz="1800" dirty="0">
                <a:highlight>
                  <a:srgbClr val="0000FF"/>
                </a:highlight>
              </a:rPr>
              <a:t>nodes</a:t>
            </a:r>
          </a:p>
          <a:p>
            <a:r>
              <a:rPr lang="en-GB" sz="1800" dirty="0"/>
              <a:t>Nodes represent </a:t>
            </a:r>
            <a:r>
              <a:rPr lang="en-GB" sz="1800" dirty="0">
                <a:highlight>
                  <a:srgbClr val="0000FF"/>
                </a:highlight>
              </a:rPr>
              <a:t>executable code </a:t>
            </a:r>
            <a:r>
              <a:rPr lang="en-GB" sz="1800" dirty="0"/>
              <a:t>and the code can reside entirely on one computer, or nodes can </a:t>
            </a:r>
            <a:r>
              <a:rPr lang="en-GB" sz="1800" dirty="0">
                <a:highlight>
                  <a:srgbClr val="0000FF"/>
                </a:highlight>
              </a:rPr>
              <a:t>be distributed </a:t>
            </a:r>
            <a:r>
              <a:rPr lang="en-GB" sz="1800" dirty="0"/>
              <a:t>between computers or between computers and robots</a:t>
            </a:r>
          </a:p>
          <a:p>
            <a:r>
              <a:rPr lang="en-GB" sz="1800" dirty="0"/>
              <a:t>The advantage of this distributed structure is that each node can </a:t>
            </a:r>
            <a:r>
              <a:rPr lang="en-GB" sz="1800" dirty="0">
                <a:highlight>
                  <a:srgbClr val="0000FF"/>
                </a:highlight>
              </a:rPr>
              <a:t>control one aspect </a:t>
            </a:r>
            <a:r>
              <a:rPr lang="en-GB" sz="1800" dirty="0"/>
              <a:t>of a system </a:t>
            </a:r>
          </a:p>
          <a:p>
            <a:r>
              <a:rPr lang="en-GB" sz="1800" dirty="0"/>
              <a:t>One node can capture and output </a:t>
            </a:r>
            <a:r>
              <a:rPr lang="en-GB" sz="1800" dirty="0">
                <a:highlight>
                  <a:srgbClr val="0000FF"/>
                </a:highlight>
              </a:rPr>
              <a:t>camera</a:t>
            </a:r>
            <a:r>
              <a:rPr lang="en-GB" sz="1800" dirty="0"/>
              <a:t> images, and another node can control a robot's </a:t>
            </a:r>
            <a:r>
              <a:rPr lang="en-GB" sz="1800" dirty="0">
                <a:highlight>
                  <a:srgbClr val="0000FF"/>
                </a:highlight>
              </a:rPr>
              <a:t>manipulator</a:t>
            </a:r>
            <a:r>
              <a:rPr lang="en-GB" sz="1800" dirty="0"/>
              <a:t> in response to the camera view</a:t>
            </a:r>
          </a:p>
          <a:p>
            <a:endParaRPr lang="en-GB" sz="1800" dirty="0"/>
          </a:p>
          <a:p>
            <a:pPr>
              <a:lnSpc>
                <a:spcPct val="90000"/>
              </a:lnSpc>
            </a:pPr>
            <a:endParaRPr lang="en-GB" sz="1800" dirty="0"/>
          </a:p>
          <a:p>
            <a:pPr marL="109728" indent="0">
              <a:lnSpc>
                <a:spcPct val="90000"/>
              </a:lnSpc>
              <a:buNone/>
            </a:pPr>
            <a:endParaRPr lang="en-GB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24E7B1-4DDA-4AA6-92B8-556B3CD9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46" y="2912064"/>
            <a:ext cx="3400335" cy="2499235"/>
          </a:xfrm>
          <a:prstGeom prst="rect">
            <a:avLst/>
          </a:prstGeom>
          <a:noFill/>
        </p:spPr>
      </p:pic>
      <p:sp>
        <p:nvSpPr>
          <p:cNvPr id="74" name="Footer Placeholder 3">
            <a:extLst>
              <a:ext uri="{FF2B5EF4-FFF2-40B4-BE49-F238E27FC236}">
                <a16:creationId xmlns:a16="http://schemas.microsoft.com/office/drawing/2014/main" id="{CA8D99D2-3085-4D79-86F8-C104CDFD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GB" dirty="0"/>
              <a:t>© De Montfort University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 anchor="ctr">
            <a:normAutofit/>
          </a:bodyPr>
          <a:lstStyle/>
          <a:p>
            <a:r>
              <a:rPr lang="en-GB" dirty="0">
                <a:effectLst/>
              </a:rPr>
              <a:t>ROS Nodes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17FFE-A43B-4342-9322-B0F105FD8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952" y="1069850"/>
            <a:ext cx="3567524" cy="1398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8F5F70-13B0-4082-9F44-F9109AE23862}"/>
              </a:ext>
            </a:extLst>
          </p:cNvPr>
          <p:cNvSpPr/>
          <p:nvPr/>
        </p:nvSpPr>
        <p:spPr>
          <a:xfrm>
            <a:off x="6681192" y="5362417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br>
              <a:rPr lang="en-GB" sz="900" dirty="0">
                <a:solidFill>
                  <a:schemeClr val="bg1"/>
                </a:solidFill>
                <a:latin typeface="Helvetica Neue"/>
              </a:rPr>
            </a:br>
            <a:endParaRPr lang="en-GB" sz="900" b="1" cap="all" dirty="0">
              <a:solidFill>
                <a:schemeClr val="bg1"/>
              </a:solidFill>
              <a:latin typeface="Helvetica Neue"/>
            </a:endParaRPr>
          </a:p>
          <a:p>
            <a:pPr fontAlgn="t"/>
            <a:r>
              <a:rPr lang="en-GB" sz="900" u="sng" dirty="0">
                <a:solidFill>
                  <a:schemeClr val="bg1"/>
                </a:solidFill>
                <a:latin typeface="inheri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ROS Robotics By Example</a:t>
            </a:r>
            <a:r>
              <a:rPr lang="en-GB" sz="900" u="sng" dirty="0">
                <a:solidFill>
                  <a:schemeClr val="bg1"/>
                </a:solidFill>
                <a:latin typeface="inherit"/>
              </a:rPr>
              <a:t>, </a:t>
            </a:r>
          </a:p>
          <a:p>
            <a:pPr fontAlgn="t"/>
            <a:r>
              <a:rPr lang="en-GB" sz="900" dirty="0">
                <a:solidFill>
                  <a:schemeClr val="bg1"/>
                </a:solidFill>
                <a:latin typeface="Helvetica Neue"/>
              </a:rPr>
              <a:t>by </a:t>
            </a:r>
            <a:r>
              <a:rPr lang="en-GB" sz="900" u="sng" dirty="0">
                <a:solidFill>
                  <a:schemeClr val="bg1"/>
                </a:solidFill>
                <a:latin typeface="Helvetica Neue"/>
              </a:rPr>
              <a:t>Fairchild, Carol</a:t>
            </a:r>
            <a:r>
              <a:rPr lang="en-GB" sz="900" dirty="0">
                <a:solidFill>
                  <a:schemeClr val="bg1"/>
                </a:solidFill>
                <a:latin typeface="Helvetica Neue"/>
              </a:rPr>
              <a:t>; </a:t>
            </a:r>
            <a:r>
              <a:rPr lang="en-GB" sz="900" u="sng" dirty="0">
                <a:solidFill>
                  <a:schemeClr val="bg1"/>
                </a:solidFill>
                <a:latin typeface="Helvetica Neue"/>
              </a:rPr>
              <a:t>Harman, Thomas L</a:t>
            </a:r>
            <a:endParaRPr lang="en-GB" sz="900" dirty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3760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95300" y="1481329"/>
            <a:ext cx="9066212" cy="4525963"/>
          </a:xfrm>
        </p:spPr>
        <p:txBody>
          <a:bodyPr>
            <a:normAutofit/>
          </a:bodyPr>
          <a:lstStyle/>
          <a:p>
            <a:r>
              <a:rPr lang="en-GB" dirty="0"/>
              <a:t>The ROS design idea is that each node is an </a:t>
            </a:r>
            <a:r>
              <a:rPr lang="en-GB" dirty="0">
                <a:highlight>
                  <a:srgbClr val="0000FF"/>
                </a:highlight>
              </a:rPr>
              <a:t>independent module</a:t>
            </a:r>
            <a:r>
              <a:rPr lang="en-GB" dirty="0"/>
              <a:t> that </a:t>
            </a:r>
            <a:r>
              <a:rPr lang="en-GB" dirty="0">
                <a:highlight>
                  <a:srgbClr val="0000FF"/>
                </a:highlight>
              </a:rPr>
              <a:t>interacts with other </a:t>
            </a:r>
            <a:r>
              <a:rPr lang="en-GB" dirty="0"/>
              <a:t>nodes using the ROS communication capability</a:t>
            </a:r>
          </a:p>
          <a:p>
            <a:r>
              <a:rPr lang="en-GB" dirty="0"/>
              <a:t>The nodes can be created in various ways</a:t>
            </a:r>
          </a:p>
          <a:p>
            <a:pPr lvl="1"/>
            <a:r>
              <a:rPr lang="en-GB" dirty="0"/>
              <a:t> From a </a:t>
            </a:r>
            <a:r>
              <a:rPr lang="en-GB" dirty="0">
                <a:highlight>
                  <a:srgbClr val="0000FF"/>
                </a:highlight>
              </a:rPr>
              <a:t>terminal window </a:t>
            </a:r>
            <a:r>
              <a:rPr lang="en-GB" dirty="0"/>
              <a:t>a node can be created directly by typing a command  </a:t>
            </a:r>
          </a:p>
          <a:p>
            <a:pPr lvl="1"/>
            <a:r>
              <a:rPr lang="en-GB" dirty="0"/>
              <a:t>nodes can be created </a:t>
            </a:r>
            <a:r>
              <a:rPr lang="en-GB" dirty="0">
                <a:highlight>
                  <a:srgbClr val="0000FF"/>
                </a:highlight>
              </a:rPr>
              <a:t>as part of a program</a:t>
            </a:r>
            <a:r>
              <a:rPr lang="en-GB" dirty="0"/>
              <a:t> written in Python or C++</a:t>
            </a:r>
            <a:endParaRPr lang="en-GB" sz="2200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2800" dirty="0"/>
              <a:t>How do nodes interact with each other?</a:t>
            </a:r>
          </a:p>
          <a:p>
            <a:pPr>
              <a:lnSpc>
                <a:spcPct val="90000"/>
              </a:lnSpc>
            </a:pPr>
            <a:endParaRPr lang="en-GB" sz="2200" dirty="0"/>
          </a:p>
          <a:p>
            <a:pPr marL="109728" indent="0">
              <a:lnSpc>
                <a:spcPct val="90000"/>
              </a:lnSpc>
              <a:buNone/>
            </a:pPr>
            <a:endParaRPr lang="en-GB" sz="2200" dirty="0"/>
          </a:p>
        </p:txBody>
      </p:sp>
      <p:sp>
        <p:nvSpPr>
          <p:cNvPr id="74" name="Footer Placeholder 3">
            <a:extLst>
              <a:ext uri="{FF2B5EF4-FFF2-40B4-BE49-F238E27FC236}">
                <a16:creationId xmlns:a16="http://schemas.microsoft.com/office/drawing/2014/main" id="{CA8D99D2-3085-4D79-86F8-C104CDFD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08507" y="6177061"/>
            <a:ext cx="2546571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GB" dirty="0"/>
              <a:t>© De Montfort University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3555"/>
            <a:ext cx="8915400" cy="1143000"/>
          </a:xfrm>
        </p:spPr>
        <p:txBody>
          <a:bodyPr anchor="ctr">
            <a:normAutofit/>
          </a:bodyPr>
          <a:lstStyle/>
          <a:p>
            <a:r>
              <a:rPr lang="en-GB" dirty="0">
                <a:effectLst/>
              </a:rPr>
              <a:t>ROS Nodes </a:t>
            </a:r>
            <a:endParaRPr lang="en-GB" dirty="0"/>
          </a:p>
        </p:txBody>
      </p:sp>
      <p:sp>
        <p:nvSpPr>
          <p:cNvPr id="2" name="Oval 1" descr="Node1&#10;">
            <a:extLst>
              <a:ext uri="{FF2B5EF4-FFF2-40B4-BE49-F238E27FC236}">
                <a16:creationId xmlns:a16="http://schemas.microsoft.com/office/drawing/2014/main" id="{C3957D78-EBED-3AC4-10C9-F4A174102D1B}"/>
              </a:ext>
            </a:extLst>
          </p:cNvPr>
          <p:cNvSpPr/>
          <p:nvPr/>
        </p:nvSpPr>
        <p:spPr>
          <a:xfrm>
            <a:off x="5457056" y="5846264"/>
            <a:ext cx="720080" cy="71684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Node1</a:t>
            </a:r>
          </a:p>
        </p:txBody>
      </p:sp>
      <p:sp>
        <p:nvSpPr>
          <p:cNvPr id="3" name="Oval 2" descr="Node1&#10;">
            <a:extLst>
              <a:ext uri="{FF2B5EF4-FFF2-40B4-BE49-F238E27FC236}">
                <a16:creationId xmlns:a16="http://schemas.microsoft.com/office/drawing/2014/main" id="{5297497E-B6D9-7CAE-4E7F-CF5F3FDEA297}"/>
              </a:ext>
            </a:extLst>
          </p:cNvPr>
          <p:cNvSpPr/>
          <p:nvPr/>
        </p:nvSpPr>
        <p:spPr>
          <a:xfrm>
            <a:off x="6969224" y="5267818"/>
            <a:ext cx="720080" cy="71684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Node2</a:t>
            </a:r>
          </a:p>
        </p:txBody>
      </p:sp>
      <p:sp>
        <p:nvSpPr>
          <p:cNvPr id="4" name="Oval 3" descr="Node1&#10;">
            <a:extLst>
              <a:ext uri="{FF2B5EF4-FFF2-40B4-BE49-F238E27FC236}">
                <a16:creationId xmlns:a16="http://schemas.microsoft.com/office/drawing/2014/main" id="{D0BE19AB-E55C-6A75-F248-AE42A384C975}"/>
              </a:ext>
            </a:extLst>
          </p:cNvPr>
          <p:cNvSpPr/>
          <p:nvPr/>
        </p:nvSpPr>
        <p:spPr>
          <a:xfrm>
            <a:off x="8386652" y="5840896"/>
            <a:ext cx="720080" cy="71684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Node3</a:t>
            </a:r>
          </a:p>
        </p:txBody>
      </p:sp>
    </p:spTree>
    <p:extLst>
      <p:ext uri="{BB962C8B-B14F-4D97-AF65-F5344CB8AC3E}">
        <p14:creationId xmlns:p14="http://schemas.microsoft.com/office/powerpoint/2010/main" val="351436788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3F4B44B-DB80-423D-8EA9-BF0F48877C24}" vid="{B40D03DE-E8EC-4C06-9BCA-577EF89AE2C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4561</TotalTime>
  <Words>2542</Words>
  <Application>Microsoft Office PowerPoint</Application>
  <PresentationFormat>A4 Paper (210x297 mm)</PresentationFormat>
  <Paragraphs>259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7" baseType="lpstr">
      <vt:lpstr>Arial</vt:lpstr>
      <vt:lpstr>Arial</vt:lpstr>
      <vt:lpstr>BookAntiqua</vt:lpstr>
      <vt:lpstr>BookAntiqua-Bold</vt:lpstr>
      <vt:lpstr>Calibri</vt:lpstr>
      <vt:lpstr>CMTI12</vt:lpstr>
      <vt:lpstr>Corbel</vt:lpstr>
      <vt:lpstr>CourierStd</vt:lpstr>
      <vt:lpstr>Helvetica Neue</vt:lpstr>
      <vt:lpstr>IBMPlexMono</vt:lpstr>
      <vt:lpstr>inherit</vt:lpstr>
      <vt:lpstr>Lato</vt:lpstr>
      <vt:lpstr>Lucida Sans Unicode</vt:lpstr>
      <vt:lpstr>Times New Roman</vt:lpstr>
      <vt:lpstr>Verdana</vt:lpstr>
      <vt:lpstr>Wingdings 2</vt:lpstr>
      <vt:lpstr>Wingdings 3</vt:lpstr>
      <vt:lpstr>Theme1</vt:lpstr>
      <vt:lpstr>Lesson 2  Robot Operating System (ROS) </vt:lpstr>
      <vt:lpstr>Learning outcomes</vt:lpstr>
      <vt:lpstr>What does ROS do?</vt:lpstr>
      <vt:lpstr>What does ROS do?</vt:lpstr>
      <vt:lpstr>Are there “Alternatives” to ROS?</vt:lpstr>
      <vt:lpstr>Why are we using ROS ?</vt:lpstr>
      <vt:lpstr>Who does control  ROS ?</vt:lpstr>
      <vt:lpstr>ROS Nodes </vt:lpstr>
      <vt:lpstr>ROS Nodes </vt:lpstr>
      <vt:lpstr>Nodes can publish and subscribe</vt:lpstr>
      <vt:lpstr>Nodes can publish and subscribe</vt:lpstr>
      <vt:lpstr>Messages </vt:lpstr>
      <vt:lpstr>Camera publisher node</vt:lpstr>
      <vt:lpstr>ROS Master </vt:lpstr>
      <vt:lpstr>Invoking the ROS Master </vt:lpstr>
      <vt:lpstr>ROS commands to determine the nodes and Topics  </vt:lpstr>
      <vt:lpstr>ROS packages</vt:lpstr>
      <vt:lpstr>Class activity (1)</vt:lpstr>
      <vt:lpstr>Lesson 2 – Part 2 Robot Operating System (ROS) </vt:lpstr>
      <vt:lpstr>ROS Development Environment: Lunch files</vt:lpstr>
      <vt:lpstr>ROS Development Environment: Lunch files</vt:lpstr>
      <vt:lpstr>ROS Launch Files </vt:lpstr>
      <vt:lpstr>ROS Launch File Example </vt:lpstr>
      <vt:lpstr>Catkin Workspace</vt:lpstr>
      <vt:lpstr>Catkin Workspace</vt:lpstr>
      <vt:lpstr>Debugging </vt:lpstr>
      <vt:lpstr>Gazebo 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 Robot Operating System (ROS)</dc:title>
  <dc:creator>ERD204</dc:creator>
  <cp:lastModifiedBy>Aboozar Taherkhani</cp:lastModifiedBy>
  <cp:revision>22</cp:revision>
  <dcterms:created xsi:type="dcterms:W3CDTF">2021-02-08T10:25:14Z</dcterms:created>
  <dcterms:modified xsi:type="dcterms:W3CDTF">2024-12-02T22:48:29Z</dcterms:modified>
</cp:coreProperties>
</file>