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43" r:id="rId4"/>
  </p:sldMasterIdLst>
  <p:notesMasterIdLst>
    <p:notesMasterId r:id="rId32"/>
  </p:notesMasterIdLst>
  <p:handoutMasterIdLst>
    <p:handoutMasterId r:id="rId33"/>
  </p:handoutMasterIdLst>
  <p:sldIdLst>
    <p:sldId id="398" r:id="rId5"/>
    <p:sldId id="279" r:id="rId6"/>
    <p:sldId id="346" r:id="rId7"/>
    <p:sldId id="372" r:id="rId8"/>
    <p:sldId id="373" r:id="rId9"/>
    <p:sldId id="354" r:id="rId10"/>
    <p:sldId id="374" r:id="rId11"/>
    <p:sldId id="393" r:id="rId12"/>
    <p:sldId id="375" r:id="rId13"/>
    <p:sldId id="400" r:id="rId14"/>
    <p:sldId id="401" r:id="rId15"/>
    <p:sldId id="403" r:id="rId16"/>
    <p:sldId id="395" r:id="rId17"/>
    <p:sldId id="377" r:id="rId18"/>
    <p:sldId id="376" r:id="rId19"/>
    <p:sldId id="404" r:id="rId20"/>
    <p:sldId id="378" r:id="rId21"/>
    <p:sldId id="379" r:id="rId22"/>
    <p:sldId id="380" r:id="rId23"/>
    <p:sldId id="382" r:id="rId24"/>
    <p:sldId id="381" r:id="rId25"/>
    <p:sldId id="383" r:id="rId26"/>
    <p:sldId id="384" r:id="rId27"/>
    <p:sldId id="386" r:id="rId28"/>
    <p:sldId id="387" r:id="rId29"/>
    <p:sldId id="388" r:id="rId30"/>
    <p:sldId id="391" r:id="rId31"/>
  </p:sldIdLst>
  <p:sldSz cx="9906000" cy="6858000" type="A4"/>
  <p:notesSz cx="6781800" cy="99187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ucida Sans Unicode" panose="020B0602030504020204" pitchFamily="34" charset="0"/>
      <p:regular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Wingdings 2" panose="05020102010507070707" pitchFamily="18" charset="2"/>
      <p:regular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D204" initials="E" lastIdx="1" clrIdx="0">
    <p:extLst>
      <p:ext uri="{19B8F6BF-5375-455C-9EA6-DF929625EA0E}">
        <p15:presenceInfo xmlns:p15="http://schemas.microsoft.com/office/powerpoint/2012/main" userId="ERD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3E92F"/>
    <a:srgbClr val="C83296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89429" autoAdjust="0"/>
  </p:normalViewPr>
  <p:slideViewPr>
    <p:cSldViewPr>
      <p:cViewPr varScale="1">
        <p:scale>
          <a:sx n="89" d="100"/>
          <a:sy n="89" d="100"/>
        </p:scale>
        <p:origin x="878" y="34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90BDC7C8-B324-468D-ACBB-E4E21A229C4C}"/>
    <pc:docChg chg="undo custSel modSld">
      <pc:chgData name="Aboozar Taherkhani" userId="c2570633-3add-40a2-b63d-9e0537bf3dbc" providerId="ADAL" clId="{90BDC7C8-B324-468D-ACBB-E4E21A229C4C}" dt="2024-12-10T07:02:35.618" v="9" actId="20577"/>
      <pc:docMkLst>
        <pc:docMk/>
      </pc:docMkLst>
      <pc:sldChg chg="modSp mod">
        <pc:chgData name="Aboozar Taherkhani" userId="c2570633-3add-40a2-b63d-9e0537bf3dbc" providerId="ADAL" clId="{90BDC7C8-B324-468D-ACBB-E4E21A229C4C}" dt="2024-12-10T07:02:35.618" v="9" actId="20577"/>
        <pc:sldMkLst>
          <pc:docMk/>
          <pc:sldMk cId="0" sldId="398"/>
        </pc:sldMkLst>
        <pc:spChg chg="mod">
          <ac:chgData name="Aboozar Taherkhani" userId="c2570633-3add-40a2-b63d-9e0537bf3dbc" providerId="ADAL" clId="{90BDC7C8-B324-468D-ACBB-E4E21A229C4C}" dt="2024-12-10T07:02:35.618" v="9" actId="20577"/>
          <ac:spMkLst>
            <pc:docMk/>
            <pc:sldMk cId="0" sldId="398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5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9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61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2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Bayesian-Occupancy-grid-Filter-for-dynamic-environ-Gindele-Brechtel/ab665087716dff7fe93d9e7c287d51ab03e79fe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.uk/search?biw=1920&amp;bih=984&amp;tbm=vid&amp;ei=bnWmWpirI8fagAasm4dY&amp;q=bayes+theorem+sonar+map&amp;oq=bayes+theorem+sonar+map&amp;gs_l=psy-ab.3..33i21k1.338245.339123.0.339413.9.8.0.0.0.0.117.671.6j2.8.0....0...1c.1.64.psy-ab..1.5.459...0j0i20i263k1j0i8i10i30k1j33i160k1.0.KtmBKn3ku1c" TargetMode="External"/><Relationship Id="rId4" Type="http://schemas.openxmlformats.org/officeDocument/2006/relationships/hyperlink" Target="https://betterexplained.com/articles/an-intuitive-and-short-explanation-of-bayes-theore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2400" dirty="0"/>
              <a:t>Lesson 6 - Occupancy </a:t>
            </a:r>
            <a:r>
              <a:rPr lang="en-GB" sz="2400"/>
              <a:t>Grids (2)– </a:t>
            </a:r>
            <a:r>
              <a:rPr lang="en-GB" sz="2400" dirty="0"/>
              <a:t>Lecture </a:t>
            </a:r>
            <a:br>
              <a:rPr lang="en-GB" sz="2400" dirty="0"/>
            </a:br>
            <a:r>
              <a:rPr lang="en-GB" sz="2400" dirty="0"/>
              <a:t>Populating the occupancy grid</a:t>
            </a:r>
            <a:br>
              <a:rPr lang="en-GB" sz="2400" dirty="0"/>
            </a:b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for p(H)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robot knows in advance that the next region it scans has P(H= Occupied) = 0.75</a:t>
            </a:r>
          </a:p>
          <a:p>
            <a:pPr lvl="1"/>
            <a:r>
              <a:rPr lang="en-GB" dirty="0"/>
              <a:t>The Unconditional probability or Prior probability, P(H), </a:t>
            </a:r>
            <a:r>
              <a:rPr lang="en-GB" b="1" dirty="0"/>
              <a:t>does not take into account any sensor reading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Usually the prior probability, p(H), is known in advance, and it can be used to obtain p(H|E) using </a:t>
            </a:r>
            <a:r>
              <a:rPr lang="en-GB" dirty="0" err="1"/>
              <a:t>bayes’</a:t>
            </a:r>
            <a:r>
              <a:rPr lang="en-GB" dirty="0"/>
              <a:t> rule</a:t>
            </a:r>
          </a:p>
          <a:p>
            <a:pPr lvl="1"/>
            <a:r>
              <a:rPr lang="en-GB" dirty="0"/>
              <a:t>If the knowledge is not available it is assumed that </a:t>
            </a:r>
          </a:p>
          <a:p>
            <a:pPr lvl="2"/>
            <a:r>
              <a:rPr lang="en-GB" dirty="0"/>
              <a:t>P(Occupied) = P(Empty) =0.5 </a:t>
            </a:r>
          </a:p>
          <a:p>
            <a:pPr lvl="2"/>
            <a:r>
              <a:rPr lang="en-GB" dirty="0"/>
              <a:t>p(H) = p(¬H) = 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9B842-DB06-C8C6-1DBD-FC6A594B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44" y="4166786"/>
            <a:ext cx="4376936" cy="24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this relate to mapping? (2)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28464" y="1700808"/>
            <a:ext cx="9395303" cy="4900000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p(E | H) is given by </a:t>
            </a:r>
            <a:r>
              <a:rPr lang="en-GB" b="1" dirty="0"/>
              <a:t>the sonar model</a:t>
            </a:r>
          </a:p>
          <a:p>
            <a:pPr lvl="2"/>
            <a:r>
              <a:rPr lang="en-GB" dirty="0"/>
              <a:t>p(E | H) is the probability a sensor would return given the grid square was really occupied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3FB4332-0EDC-48EE-9F00-8342380C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0792" y="1268760"/>
            <a:ext cx="3600400" cy="83246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B847E-1B2A-93FC-ED37-DA53A2CC4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6"/>
          <a:stretch/>
        </p:blipFill>
        <p:spPr>
          <a:xfrm>
            <a:off x="2864768" y="3404368"/>
            <a:ext cx="4880992" cy="28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does this relate to mapping? (2)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28464" y="1700808"/>
            <a:ext cx="9395303" cy="4900000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p(E) is the second prior probability used for normalising the conditional probability</a:t>
            </a:r>
          </a:p>
          <a:p>
            <a:pPr lvl="2"/>
            <a:r>
              <a:rPr lang="en-GB" dirty="0"/>
              <a:t>p(E) = p(E|H)p(H)+p(E|¬H)p(¬H)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p(H | E) is the posterior probability of the hypothesis – the probability that H (there is an obstacle) is true given the evidence E (new sonar reading)</a:t>
            </a:r>
          </a:p>
          <a:p>
            <a:pPr lvl="1"/>
            <a:r>
              <a:rPr lang="en-GB" dirty="0"/>
              <a:t>p(H | E) is the probability of interest for occupancy grid that can be obtained using Bayes’ rule</a:t>
            </a:r>
          </a:p>
          <a:p>
            <a:pPr lvl="1"/>
            <a:r>
              <a:rPr lang="en-GB" dirty="0"/>
              <a:t>See Murphy 11.3.2 page 384 (‘E’ is replaced </a:t>
            </a:r>
            <a:r>
              <a:rPr lang="en-GB" dirty="0" err="1"/>
              <a:t>by‘s</a:t>
            </a:r>
            <a:r>
              <a:rPr lang="en-GB" dirty="0"/>
              <a:t>’)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3FB4332-0EDC-48EE-9F00-8342380C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0792" y="1268760"/>
            <a:ext cx="3600400" cy="832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84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640"/>
            <a:ext cx="8496944" cy="5635550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1F2A808-BC89-461E-B672-08D42BE7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589240"/>
            <a:ext cx="8229600" cy="1426163"/>
          </a:xfrm>
        </p:spPr>
        <p:txBody>
          <a:bodyPr>
            <a:normAutofit/>
          </a:bodyPr>
          <a:lstStyle/>
          <a:p>
            <a:r>
              <a:rPr lang="en-GB" sz="1800" b="1" dirty="0"/>
              <a:t>Conditional probabilities have the property that: </a:t>
            </a:r>
          </a:p>
          <a:p>
            <a:pPr lvl="1" algn="ctr"/>
            <a:r>
              <a:rPr lang="en-GB" sz="1400" dirty="0"/>
              <a:t>p(</a:t>
            </a:r>
            <a:r>
              <a:rPr lang="en-GB" sz="1400" dirty="0" err="1"/>
              <a:t>s|H</a:t>
            </a:r>
            <a:r>
              <a:rPr lang="en-GB" sz="1400" dirty="0"/>
              <a:t>) + p(s|¬H) = 1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196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Theorem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 we can now update the occupancy grid when we get a single reading</a:t>
            </a:r>
          </a:p>
          <a:p>
            <a:r>
              <a:rPr lang="en-GB" dirty="0"/>
              <a:t>If we only use this method we overwrite our hard gained evidence</a:t>
            </a:r>
          </a:p>
          <a:p>
            <a:r>
              <a:rPr lang="en-GB" dirty="0"/>
              <a:t>We need to use this previous evidence and </a:t>
            </a:r>
            <a:r>
              <a:rPr lang="en-GB" b="1" dirty="0"/>
              <a:t>update</a:t>
            </a:r>
            <a:r>
              <a:rPr lang="en-GB" dirty="0"/>
              <a:t> rather than </a:t>
            </a:r>
            <a:r>
              <a:rPr lang="en-GB" b="1" dirty="0"/>
              <a:t>overwrite</a:t>
            </a:r>
          </a:p>
          <a:p>
            <a:r>
              <a:rPr lang="en-GB" dirty="0"/>
              <a:t>Two probabilities, </a:t>
            </a:r>
            <a:r>
              <a:rPr lang="en-GB" b="1" dirty="0"/>
              <a:t>either from two different sensors sensing </a:t>
            </a:r>
            <a:r>
              <a:rPr lang="en-GB" dirty="0"/>
              <a:t>at the same time or </a:t>
            </a:r>
            <a:r>
              <a:rPr lang="en-GB" b="1" dirty="0"/>
              <a:t>from two different times</a:t>
            </a:r>
            <a:r>
              <a:rPr lang="en-GB" dirty="0"/>
              <a:t>, can be </a:t>
            </a:r>
            <a:r>
              <a:rPr lang="en-GB" b="1" dirty="0"/>
              <a:t>fused </a:t>
            </a:r>
            <a:r>
              <a:rPr lang="en-GB" dirty="0"/>
              <a:t>using Bayes’ rule</a:t>
            </a:r>
          </a:p>
          <a:p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Bayes’ Theorem: </a:t>
                </a:r>
                <a:r>
                  <a:rPr lang="en-GB" dirty="0">
                    <a:ea typeface="Cambria Math" panose="02040503050406030204" pitchFamily="18" charset="0"/>
                  </a:rPr>
                  <a:t>P(H|E)=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|¬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(¬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Using the recursive form of Bayes’ we get: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Terms are the same. t and t-1 refers to current time and previous time</a:t>
                </a:r>
              </a:p>
              <a:p>
                <a:r>
                  <a:rPr lang="en-GB" dirty="0"/>
                  <a:t>See Murphy page 386</a:t>
                </a:r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  <a:blipFill>
                <a:blip r:embed="rId3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8602" y="3789040"/>
            <a:ext cx="7988198" cy="813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Calss</a:t>
            </a:r>
            <a:r>
              <a:rPr lang="en-GB" dirty="0"/>
              <a:t> 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8160" y="1844824"/>
                <a:ext cx="915536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Consider a grid square centred over (250,140)</a:t>
                </a:r>
              </a:p>
              <a:p>
                <a:r>
                  <a:rPr lang="en-GB" dirty="0"/>
                  <a:t>Initial value is 0.5 (current p(H)=0.5)</a:t>
                </a:r>
              </a:p>
              <a:p>
                <a:endParaRPr lang="en-GB" dirty="0"/>
              </a:p>
              <a:p>
                <a:r>
                  <a:rPr lang="en-GB" dirty="0"/>
                  <a:t>The first sonar reading taken</a:t>
                </a:r>
              </a:p>
              <a:p>
                <a:r>
                  <a:rPr lang="en-GB" dirty="0"/>
                  <a:t>Sonar model gives this square p (E|H) = 0.67</a:t>
                </a:r>
              </a:p>
              <a:p>
                <a:endParaRPr lang="en-GB" dirty="0"/>
              </a:p>
              <a:p>
                <a:r>
                  <a:rPr lang="en-GB" dirty="0"/>
                  <a:t>The next sonar reading taken</a:t>
                </a:r>
              </a:p>
              <a:p>
                <a:r>
                  <a:rPr lang="en-GB" dirty="0"/>
                  <a:t>Sonar model gives this square p = 0.71</a:t>
                </a:r>
              </a:p>
              <a:p>
                <a:endParaRPr lang="en-GB" dirty="0"/>
              </a:p>
              <a:p>
                <a:pPr algn="just"/>
                <a:r>
                  <a:rPr lang="en-GB" dirty="0"/>
                  <a:t>What will be the occupancy probability of the square after the first and the second reading, </a:t>
                </a:r>
                <a:r>
                  <a:rPr lang="en-GB" dirty="0" err="1"/>
                  <a:t>i.e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160" y="1844824"/>
                <a:ext cx="9155360" cy="4525963"/>
              </a:xfrm>
              <a:blipFill>
                <a:blip r:embed="rId3"/>
                <a:stretch>
                  <a:fillRect t="-2426" r="-1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E5F14-92FE-4416-8E23-78DB5DE88969}"/>
                  </a:ext>
                </a:extLst>
              </p:cNvPr>
              <p:cNvSpPr txBox="1"/>
              <p:nvPr/>
            </p:nvSpPr>
            <p:spPr>
              <a:xfrm>
                <a:off x="4088904" y="5879900"/>
                <a:ext cx="5544616" cy="703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P(H|E)=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|¬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(¬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E5F14-92FE-4416-8E23-78DB5DE8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5879900"/>
                <a:ext cx="5544616" cy="703462"/>
              </a:xfrm>
              <a:prstGeom prst="rect">
                <a:avLst/>
              </a:prstGeom>
              <a:blipFill>
                <a:blip r:embed="rId4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85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8160" y="1844824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GB" dirty="0"/>
                  <a:t>Consider a grid square centred over (250,140)</a:t>
                </a:r>
              </a:p>
              <a:p>
                <a:r>
                  <a:rPr lang="en-GB" dirty="0"/>
                  <a:t>Initial value is 0.5 (current p(H)=0.5)</a:t>
                </a:r>
              </a:p>
              <a:p>
                <a:endParaRPr lang="en-GB" dirty="0"/>
              </a:p>
              <a:p>
                <a:r>
                  <a:rPr lang="en-GB" dirty="0"/>
                  <a:t>The first Sonar reading taken</a:t>
                </a:r>
              </a:p>
              <a:p>
                <a:r>
                  <a:rPr lang="en-GB" dirty="0"/>
                  <a:t>Sonar model gives this square p (</a:t>
                </a:r>
                <a:r>
                  <a:rPr lang="en-GB" dirty="0" err="1"/>
                  <a:t>s|H</a:t>
                </a:r>
                <a:r>
                  <a:rPr lang="en-GB" dirty="0"/>
                  <a:t>) = 0.67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= 0.67</a:t>
                </a:r>
              </a:p>
              <a:p>
                <a:r>
                  <a:rPr lang="en-GB" dirty="0"/>
                  <a:t>New value = 0.67 (new p(H)=0.67)</a:t>
                </a:r>
              </a:p>
              <a:p>
                <a:r>
                  <a:rPr lang="en-GB" dirty="0"/>
                  <a:t>Go to second step</a:t>
                </a: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160" y="1844824"/>
                <a:ext cx="8229600" cy="4525963"/>
              </a:xfrm>
              <a:blipFill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2680" y="4365104"/>
            <a:ext cx="4821898" cy="77494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3569F-1E7E-4C5B-B7D2-7B83F6FE3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33" t="42490" r="33035" b="44428"/>
          <a:stretch/>
        </p:blipFill>
        <p:spPr>
          <a:xfrm>
            <a:off x="2216696" y="3501890"/>
            <a:ext cx="4752528" cy="737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Worked Example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Grid square centres over (250,140)</a:t>
            </a:r>
          </a:p>
          <a:p>
            <a:r>
              <a:rPr lang="en-GB" dirty="0"/>
              <a:t>Current p(H) is 0.67</a:t>
            </a:r>
          </a:p>
          <a:p>
            <a:endParaRPr lang="en-GB" dirty="0"/>
          </a:p>
          <a:p>
            <a:r>
              <a:rPr lang="en-GB" dirty="0"/>
              <a:t>The next Sonar reading taken</a:t>
            </a:r>
          </a:p>
          <a:p>
            <a:r>
              <a:rPr lang="en-GB" dirty="0"/>
              <a:t>Sonar model gives this square p = 0.71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New value = 0.83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7998" y="4077073"/>
            <a:ext cx="5627330" cy="1205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Worked Example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This calculation needs to be performed for every square inside the sonar ‘cone’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Recap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Application of </a:t>
            </a:r>
            <a:r>
              <a:rPr lang="en-US" sz="2800" dirty="0" err="1">
                <a:latin typeface="+mj-lt"/>
              </a:rPr>
              <a:t>Bayes</a:t>
            </a:r>
            <a:r>
              <a:rPr lang="en-US" sz="2800" dirty="0">
                <a:latin typeface="+mj-lt"/>
              </a:rPr>
              <a:t>’ theorem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Implementation details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Coursework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endCxn id="8" idx="7"/>
          </p:cNvCxnSpPr>
          <p:nvPr/>
        </p:nvCxnSpPr>
        <p:spPr>
          <a:xfrm rot="5400000" flipH="1" flipV="1">
            <a:off x="1948754" y="3622972"/>
            <a:ext cx="2291389" cy="221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6283102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207754" cy="100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5E9016-1DF9-49AD-8046-A060C9B67343}"/>
              </a:ext>
            </a:extLst>
          </p:cNvPr>
          <p:cNvSpPr/>
          <p:nvPr/>
        </p:nvSpPr>
        <p:spPr>
          <a:xfrm>
            <a:off x="1985120" y="2953049"/>
            <a:ext cx="2808312" cy="29249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BDED1-0465-484C-BD1F-D0879A4B0062}"/>
              </a:ext>
            </a:extLst>
          </p:cNvPr>
          <p:cNvCxnSpPr/>
          <p:nvPr/>
        </p:nvCxnSpPr>
        <p:spPr>
          <a:xfrm flipV="1">
            <a:off x="4859248" y="3212976"/>
            <a:ext cx="93610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A74D12-E63E-45BC-A5CD-8EE6B553CC6A}"/>
              </a:ext>
            </a:extLst>
          </p:cNvPr>
          <p:cNvSpPr txBox="1"/>
          <p:nvPr/>
        </p:nvSpPr>
        <p:spPr>
          <a:xfrm>
            <a:off x="5745088" y="2851873"/>
            <a:ext cx="205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1913111" y="3501729"/>
            <a:ext cx="2448274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7405345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174347" cy="174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3274" y="2997672"/>
            <a:ext cx="9361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073354" y="3645745"/>
            <a:ext cx="936103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3296818" y="3140968"/>
            <a:ext cx="144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4829" y="3104965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4556955" y="4329100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92960" y="4221089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3103" y="57756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(x1,y1)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4768" y="256490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(x2,y2)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55351" y="299695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(x3,y3)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976" y="407707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(x4,y4)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1913111" y="3501729"/>
            <a:ext cx="2448274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7084058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186384" cy="154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3274" y="2997672"/>
            <a:ext cx="9361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073354" y="3645745"/>
            <a:ext cx="936103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3296818" y="3140968"/>
            <a:ext cx="144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4829" y="3104965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4556955" y="4329100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92960" y="4221089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3103" y="57756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(x1,y1)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4768" y="256490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(x2,y2)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55351" y="299695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(x3,y3)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976" y="407707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(x4,y4)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1112" y="2276872"/>
            <a:ext cx="3910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X1 = </a:t>
            </a:r>
            <a:r>
              <a:rPr lang="en-GB" dirty="0" err="1"/>
              <a:t>robotX</a:t>
            </a:r>
            <a:r>
              <a:rPr lang="en-GB" dirty="0"/>
              <a:t> + sonar offset</a:t>
            </a:r>
          </a:p>
          <a:p>
            <a:r>
              <a:rPr lang="en-GB" dirty="0"/>
              <a:t>Y1 = </a:t>
            </a:r>
            <a:r>
              <a:rPr lang="en-GB" dirty="0" err="1"/>
              <a:t>roboyY</a:t>
            </a:r>
            <a:r>
              <a:rPr lang="en-GB" dirty="0"/>
              <a:t> + sonar offset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1913111" y="3501729"/>
            <a:ext cx="2448274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7259351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180051" cy="165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3274" y="2997672"/>
            <a:ext cx="9361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073354" y="3645745"/>
            <a:ext cx="936103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3296818" y="3140968"/>
            <a:ext cx="144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4829" y="3104965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4556955" y="4329100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92960" y="4221089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3103" y="57756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(x1,y1)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4768" y="256490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(x2,y2)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73019" y="298214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(x3,y3)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976" y="407707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(x4,y4)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8000" y="4124360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25" name="Arc 24"/>
          <p:cNvSpPr/>
          <p:nvPr/>
        </p:nvSpPr>
        <p:spPr>
          <a:xfrm>
            <a:off x="2504728" y="3645024"/>
            <a:ext cx="1152128" cy="1080120"/>
          </a:xfrm>
          <a:prstGeom prst="arc">
            <a:avLst>
              <a:gd name="adj1" fmla="val 16200000"/>
              <a:gd name="adj2" fmla="val 21097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440832" y="3429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ahoma"/>
                <a:ea typeface="Tahoma"/>
                <a:cs typeface="Tahoma"/>
              </a:rPr>
              <a:t>β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2A3A7D-25C7-4B1C-8A5B-1BA682D1AA33}"/>
              </a:ext>
            </a:extLst>
          </p:cNvPr>
          <p:cNvSpPr/>
          <p:nvPr/>
        </p:nvSpPr>
        <p:spPr>
          <a:xfrm>
            <a:off x="1985120" y="2953049"/>
            <a:ext cx="2808312" cy="29249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B744C4-24D9-490E-A856-07E91F0343A4}"/>
                  </a:ext>
                </a:extLst>
              </p:cNvPr>
              <p:cNvSpPr txBox="1"/>
              <p:nvPr/>
            </p:nvSpPr>
            <p:spPr>
              <a:xfrm>
                <a:off x="5979424" y="2141811"/>
                <a:ext cx="2292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(r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-&gt;(x3,y3)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B744C4-24D9-490E-A856-07E91F03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24" y="2141811"/>
                <a:ext cx="2292359" cy="830997"/>
              </a:xfrm>
              <a:prstGeom prst="rect">
                <a:avLst/>
              </a:prstGeom>
              <a:blipFill>
                <a:blip r:embed="rId3"/>
                <a:stretch>
                  <a:fillRect l="-4255" t="-6569" r="-2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1913111" y="3501729"/>
            <a:ext cx="2448274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6925538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191613" cy="1442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3274" y="2997672"/>
            <a:ext cx="9361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073354" y="3645745"/>
            <a:ext cx="936103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3296818" y="3140968"/>
            <a:ext cx="144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4829" y="3104965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4556955" y="4329100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92960" y="4221089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3103" y="57756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(x1,y1)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4768" y="256490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(x2,y2)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55351" y="299695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(x3,y3)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976" y="407707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(x4,y4)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67416" y="3975447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25" name="Arc 24"/>
          <p:cNvSpPr/>
          <p:nvPr/>
        </p:nvSpPr>
        <p:spPr>
          <a:xfrm>
            <a:off x="2504728" y="3645024"/>
            <a:ext cx="1152128" cy="1080120"/>
          </a:xfrm>
          <a:prstGeom prst="arc">
            <a:avLst>
              <a:gd name="adj1" fmla="val 16200000"/>
              <a:gd name="adj2" fmla="val 21097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440832" y="3429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ahoma"/>
                <a:ea typeface="Tahoma"/>
                <a:cs typeface="Tahoma"/>
              </a:rPr>
              <a:t>β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484888" y="354375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F5E6D6-4CA0-4B18-804E-89E59F6EAE56}"/>
                  </a:ext>
                </a:extLst>
              </p:cNvPr>
              <p:cNvSpPr txBox="1"/>
              <p:nvPr/>
            </p:nvSpPr>
            <p:spPr>
              <a:xfrm>
                <a:off x="5979424" y="2141811"/>
                <a:ext cx="315497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-&gt;(x3,y3)</a:t>
                </a:r>
              </a:p>
              <a:p>
                <a:endParaRPr lang="en-GB" dirty="0"/>
              </a:p>
              <a:p>
                <a:r>
                  <a:rPr lang="en-GB" dirty="0"/>
                  <a:t>r2 = r  cos(</a:t>
                </a:r>
                <a:r>
                  <a:rPr lang="el-GR" dirty="0">
                    <a:latin typeface="Tahoma"/>
                    <a:ea typeface="Tahoma"/>
                    <a:cs typeface="Tahoma"/>
                  </a:rPr>
                  <a:t>β</a:t>
                </a:r>
                <a:r>
                  <a:rPr lang="en-GB" dirty="0">
                    <a:latin typeface="Tahoma"/>
                    <a:ea typeface="Tahoma"/>
                    <a:cs typeface="Tahoma"/>
                  </a:rPr>
                  <a:t>) 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(r2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dirty="0">
                        <a:latin typeface="Tahoma"/>
                        <a:ea typeface="Tahoma"/>
                        <a:cs typeface="Tahoma"/>
                      </a:rPr>
                      <m:t>β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-&gt;(x2,y2)</a:t>
                </a:r>
              </a:p>
              <a:p>
                <a:endParaRPr lang="en-GB" dirty="0"/>
              </a:p>
              <a:p>
                <a:r>
                  <a:rPr lang="en-GB" dirty="0"/>
                  <a:t>(r2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dirty="0">
                        <a:latin typeface="Tahoma"/>
                        <a:ea typeface="Tahoma"/>
                        <a:cs typeface="Tahoma"/>
                      </a:rPr>
                      <m:t>β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-&gt;(x4,y4)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F5E6D6-4CA0-4B18-804E-89E59F6E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24" y="2141811"/>
                <a:ext cx="3154974" cy="3046988"/>
              </a:xfrm>
              <a:prstGeom prst="rect">
                <a:avLst/>
              </a:prstGeom>
              <a:blipFill>
                <a:blip r:embed="rId3"/>
                <a:stretch>
                  <a:fillRect l="-3095" t="-1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55514E-C82D-4A4B-9C44-E1AF6C3B2118}"/>
              </a:ext>
            </a:extLst>
          </p:cNvPr>
          <p:cNvSpPr txBox="1"/>
          <p:nvPr/>
        </p:nvSpPr>
        <p:spPr>
          <a:xfrm>
            <a:off x="3709133" y="485240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One quick approach: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-1327248" y="2637632"/>
            <a:ext cx="6480000" cy="64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1913111" y="3501729"/>
            <a:ext cx="2448274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5120" y="4365824"/>
            <a:ext cx="2808312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29036" y="3753757"/>
            <a:ext cx="288032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6820685">
            <a:off x="1481064" y="5733976"/>
            <a:ext cx="504056" cy="50405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769096" y="5950000"/>
            <a:ext cx="194807" cy="137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3274" y="2997672"/>
            <a:ext cx="9361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4073354" y="3645745"/>
            <a:ext cx="936103" cy="50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3296818" y="3140968"/>
            <a:ext cx="144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4829" y="3104965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4556955" y="4329100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92960" y="4221089"/>
            <a:ext cx="144016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3103" y="57756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(x1,y1)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4768" y="2564904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(x2,y2)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55351" y="299695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(x3,y3)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976" y="407707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(x4,y4)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1112" y="2276872"/>
            <a:ext cx="399577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xl = min(x1,x2,x3,x4)</a:t>
            </a:r>
          </a:p>
          <a:p>
            <a:r>
              <a:rPr lang="en-GB" dirty="0" err="1"/>
              <a:t>yl</a:t>
            </a:r>
            <a:r>
              <a:rPr lang="en-GB" dirty="0"/>
              <a:t> = min(y1,y2,y3,y4)</a:t>
            </a:r>
          </a:p>
          <a:p>
            <a:endParaRPr lang="en-GB" dirty="0"/>
          </a:p>
          <a:p>
            <a:r>
              <a:rPr lang="en-GB" dirty="0" err="1"/>
              <a:t>xu</a:t>
            </a:r>
            <a:r>
              <a:rPr lang="en-GB" dirty="0"/>
              <a:t> = max(x1,x2,x3,x4)</a:t>
            </a:r>
          </a:p>
          <a:p>
            <a:r>
              <a:rPr lang="en-GB" dirty="0" err="1"/>
              <a:t>yu</a:t>
            </a:r>
            <a:r>
              <a:rPr lang="en-GB" dirty="0"/>
              <a:t> = max(y1,y2,y3,y4)</a:t>
            </a:r>
          </a:p>
          <a:p>
            <a:endParaRPr lang="en-GB" dirty="0"/>
          </a:p>
          <a:p>
            <a:r>
              <a:rPr lang="en-GB" dirty="0"/>
              <a:t>Which gives our BB</a:t>
            </a:r>
          </a:p>
          <a:p>
            <a:endParaRPr lang="en-GB" dirty="0"/>
          </a:p>
          <a:p>
            <a:r>
              <a:rPr lang="en-GB" dirty="0"/>
              <a:t>Can now write a for loop to </a:t>
            </a:r>
          </a:p>
          <a:p>
            <a:r>
              <a:rPr lang="en-GB" dirty="0"/>
              <a:t>iterate over the required</a:t>
            </a:r>
          </a:p>
          <a:p>
            <a:r>
              <a:rPr lang="en-GB" dirty="0"/>
              <a:t>squares in the grid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000672" y="2996952"/>
            <a:ext cx="2808312" cy="2880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48544" y="519958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xl,yl</a:t>
            </a:r>
            <a:r>
              <a:rPr lang="en-GB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4968" y="2607295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xu,yu</a:t>
            </a:r>
            <a:r>
              <a:rPr lang="en-GB" dirty="0"/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68624" y="5589240"/>
            <a:ext cx="432048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Sonar ‘cone’ bounding box</a:t>
            </a:r>
          </a:p>
          <a:p>
            <a:r>
              <a:rPr lang="en-GB" dirty="0"/>
              <a:t>Only iterate over grid squares in the BB</a:t>
            </a:r>
          </a:p>
          <a:p>
            <a:r>
              <a:rPr lang="en-GB" dirty="0"/>
              <a:t>Only update grid square values when they fall inside the sonar ‘cone’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GB" dirty="0"/>
              <a:t>Decision to be made</a:t>
            </a:r>
          </a:p>
          <a:p>
            <a:r>
              <a:rPr lang="en-GB" dirty="0"/>
              <a:t>We have multiple sensors</a:t>
            </a:r>
          </a:p>
          <a:p>
            <a:r>
              <a:rPr lang="en-GB" dirty="0"/>
              <a:t>Each with it’s own pose</a:t>
            </a:r>
          </a:p>
          <a:p>
            <a:r>
              <a:rPr lang="en-GB" dirty="0"/>
              <a:t>Each has to be moved to a global pose</a:t>
            </a:r>
          </a:p>
          <a:p>
            <a:r>
              <a:rPr lang="en-GB" dirty="0"/>
              <a:t>Many options here</a:t>
            </a:r>
          </a:p>
          <a:p>
            <a:pPr lvl="1"/>
            <a:r>
              <a:rPr lang="en-GB" dirty="0"/>
              <a:t>Option </a:t>
            </a:r>
            <a:r>
              <a:rPr lang="fa-IR"/>
              <a:t>1</a:t>
            </a:r>
            <a:endParaRPr lang="en-GB" dirty="0"/>
          </a:p>
          <a:p>
            <a:pPr lvl="1"/>
            <a:r>
              <a:rPr lang="en-GB" dirty="0"/>
              <a:t>Get sonar reading</a:t>
            </a:r>
          </a:p>
          <a:p>
            <a:pPr lvl="1"/>
            <a:r>
              <a:rPr lang="en-GB" dirty="0"/>
              <a:t>Apply to single local grid</a:t>
            </a:r>
          </a:p>
          <a:p>
            <a:pPr lvl="1"/>
            <a:r>
              <a:rPr lang="en-GB" dirty="0"/>
              <a:t>Repeat for all sensors</a:t>
            </a:r>
          </a:p>
          <a:p>
            <a:pPr lvl="1"/>
            <a:r>
              <a:rPr lang="en-GB" dirty="0"/>
              <a:t>Rotate &amp; translate</a:t>
            </a:r>
          </a:p>
          <a:p>
            <a:pPr lvl="1"/>
            <a:r>
              <a:rPr lang="en-GB" dirty="0"/>
              <a:t>Apply to global grid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527720" y="-14329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occupancy grid everything is 0.5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some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132856"/>
            <a:ext cx="7492814" cy="43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projected a sonar model on to a grid</a:t>
            </a:r>
          </a:p>
          <a:p>
            <a:endParaRPr lang="en-GB" dirty="0"/>
          </a:p>
          <a:p>
            <a:r>
              <a:rPr lang="en-GB" dirty="0"/>
              <a:t>The probability of each grid square in the sonar ‘cone’ was 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</p:spPr>
        <p:txBody>
          <a:bodyPr/>
          <a:lstStyle/>
          <a:p>
            <a:r>
              <a:rPr lang="en-GB" dirty="0"/>
              <a:t>Recap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95380"/>
              </p:ext>
            </p:extLst>
          </p:nvPr>
        </p:nvGraphicFramePr>
        <p:xfrm>
          <a:off x="1136576" y="2137871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38224" y="956360"/>
            <a:ext cx="8915400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Simple model from last week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How to apply different reading on to the grid?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Bayes’ Theorem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871" y="130324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Arc 18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2352505">
            <a:off x="3032390" y="2939538"/>
            <a:ext cx="3818796" cy="3556154"/>
          </a:xfrm>
          <a:prstGeom prst="arc">
            <a:avLst>
              <a:gd name="adj1" fmla="val 16083955"/>
              <a:gd name="adj2" fmla="val 200528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2266631">
            <a:off x="2979417" y="3485301"/>
            <a:ext cx="3029966" cy="2821576"/>
          </a:xfrm>
          <a:prstGeom prst="arc">
            <a:avLst>
              <a:gd name="adj1" fmla="val 16259955"/>
              <a:gd name="adj2" fmla="val 1991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4114" y="30689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26369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2920" y="397544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Bayes’ Theorem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US" dirty="0">
                <a:hlinkClick r:id="rId3"/>
              </a:rPr>
              <a:t>Bayesian Occupancy grid Filter for dynamic environments using prior map knowledge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US" dirty="0">
                <a:hlinkClick r:id="rId4"/>
              </a:rPr>
              <a:t>An Intuitive (and Short) Explanation of Bayes’ Theorem</a:t>
            </a:r>
            <a:endParaRPr lang="en-GB" dirty="0"/>
          </a:p>
          <a:p>
            <a:endParaRPr lang="en-GB" dirty="0"/>
          </a:p>
          <a:p>
            <a:r>
              <a:rPr lang="en-US" dirty="0" err="1">
                <a:hlinkClick r:id="rId5"/>
              </a:rPr>
              <a:t>bayes</a:t>
            </a:r>
            <a:r>
              <a:rPr lang="en-US" dirty="0">
                <a:hlinkClick r:id="rId5"/>
              </a:rPr>
              <a:t> theorem sonar map search on </a:t>
            </a:r>
            <a:r>
              <a:rPr lang="en-US" dirty="0" err="1">
                <a:hlinkClick r:id="rId5"/>
              </a:rPr>
              <a:t>youtube</a:t>
            </a:r>
            <a:r>
              <a:rPr lang="en-GB" dirty="0"/>
              <a:t>  </a:t>
            </a:r>
          </a:p>
          <a:p>
            <a:pPr marL="109728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</a:t>
            </a:r>
            <a:r>
              <a:rPr lang="en-GB" dirty="0" err="1"/>
              <a:t>Bayes</a:t>
            </a:r>
            <a:r>
              <a:rPr lang="en-GB" dirty="0"/>
              <a:t>’ Theorem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Conditional probability:</a:t>
            </a:r>
          </a:p>
          <a:p>
            <a:r>
              <a:rPr lang="en-GB" dirty="0"/>
              <a:t>H is a hypothesis (something we wish to test the truth of), E is the available evidence, then: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 </a:t>
            </a:r>
          </a:p>
          <a:p>
            <a:r>
              <a:rPr lang="en-GB" dirty="0"/>
              <a:t>p(E | H) is the likelihood of the data, given the hypothesis.</a:t>
            </a:r>
          </a:p>
          <a:p>
            <a:r>
              <a:rPr lang="en-GB" dirty="0"/>
              <a:t>p(H) is the prior probability of the hypothesis.</a:t>
            </a:r>
          </a:p>
          <a:p>
            <a:r>
              <a:rPr lang="en-GB" dirty="0"/>
              <a:t>p(E) is the prior probability of the evidence (used to normalise the probabilities)</a:t>
            </a:r>
          </a:p>
          <a:p>
            <a:r>
              <a:rPr lang="en-GB" dirty="0"/>
              <a:t>p(H | E) is the posterior probability of the hypothesis – the probability that H is true given the evidence E.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8704" y="2471936"/>
            <a:ext cx="4139304" cy="957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0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</a:t>
            </a:r>
            <a:r>
              <a:rPr lang="en-GB" dirty="0" err="1"/>
              <a:t>Bayes</a:t>
            </a:r>
            <a:r>
              <a:rPr lang="en-GB" dirty="0"/>
              <a:t>’ Theorem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9392344" cy="4900000"/>
          </a:xfrm>
        </p:spPr>
        <p:txBody>
          <a:bodyPr>
            <a:normAutofit/>
          </a:bodyPr>
          <a:lstStyle/>
          <a:p>
            <a:r>
              <a:rPr lang="en-GB" b="1" dirty="0"/>
              <a:t>How does this relate to mapping?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hypothesis, H,</a:t>
            </a:r>
            <a:r>
              <a:rPr lang="en-GB" dirty="0"/>
              <a:t> is that </a:t>
            </a:r>
            <a:r>
              <a:rPr lang="en-GB" b="1" dirty="0"/>
              <a:t>a given grid square is occupied</a:t>
            </a:r>
          </a:p>
          <a:p>
            <a:pPr lvl="1"/>
            <a:r>
              <a:rPr lang="en-GB" dirty="0"/>
              <a:t>p(H) is the </a:t>
            </a:r>
            <a:r>
              <a:rPr lang="en-GB" b="1" dirty="0"/>
              <a:t>probability that a grid square is occupied (</a:t>
            </a:r>
            <a:r>
              <a:rPr lang="en-GB" dirty="0"/>
              <a:t>prior probability)</a:t>
            </a:r>
          </a:p>
          <a:p>
            <a:pPr lvl="2"/>
            <a:r>
              <a:rPr lang="en-GB" dirty="0"/>
              <a:t>P(H) = P(Occupied)</a:t>
            </a:r>
          </a:p>
          <a:p>
            <a:pPr lvl="2"/>
            <a:r>
              <a:rPr lang="en-GB" dirty="0"/>
              <a:t>P(H) = 1-P(Empty) </a:t>
            </a:r>
          </a:p>
          <a:p>
            <a:pPr lvl="2"/>
            <a:r>
              <a:rPr lang="en-GB" dirty="0"/>
              <a:t>P(Occupied) + P(Empty) = 1</a:t>
            </a:r>
          </a:p>
          <a:p>
            <a:pPr lvl="2"/>
            <a:r>
              <a:rPr lang="en-GB" dirty="0"/>
              <a:t>p(H) + p(¬H) = 1</a:t>
            </a:r>
          </a:p>
          <a:p>
            <a:pPr lvl="1"/>
            <a:r>
              <a:rPr lang="en-GB" b="1" dirty="0"/>
              <a:t>Example for p(H): </a:t>
            </a:r>
            <a:r>
              <a:rPr lang="en-GB" dirty="0"/>
              <a:t>A robot is programmed to move in an area of Mars where 75% of the area is covered with rocks (obstacles)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2" ma:contentTypeDescription="Create a new document." ma:contentTypeScope="" ma:versionID="be8ed455f6024e56528a5f3bbe4699b9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96f1b6d33cb5e33f83b04df208974182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2FE6E-B803-432B-A9F4-4D9D598416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481358-2910-4E72-90E9-3D33E663B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F00E2-CEF4-40EE-AA55-9BF2C832D6BB}">
  <ds:schemaRefs>
    <ds:schemaRef ds:uri="http://purl.org/dc/terms/"/>
    <ds:schemaRef ds:uri="577b542d-e0d5-4055-9832-63eea4b825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8035ec4-5048-4597-971f-fd2dbf5e3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7442</TotalTime>
  <Words>1363</Words>
  <Application>Microsoft Office PowerPoint</Application>
  <PresentationFormat>A4 Paper (210x297 mm)</PresentationFormat>
  <Paragraphs>211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Lucida Sans Unicode</vt:lpstr>
      <vt:lpstr>Wingdings 3</vt:lpstr>
      <vt:lpstr>Verdana</vt:lpstr>
      <vt:lpstr>Arial</vt:lpstr>
      <vt:lpstr>Cambria Math</vt:lpstr>
      <vt:lpstr>Times New Roman</vt:lpstr>
      <vt:lpstr>Tahoma</vt:lpstr>
      <vt:lpstr>Calibri</vt:lpstr>
      <vt:lpstr>Wingdings 2</vt:lpstr>
      <vt:lpstr>Concourse</vt:lpstr>
      <vt:lpstr>Lesson 6 - Occupancy Grids (2)– Lecture  Populating the occupancy grid  </vt:lpstr>
      <vt:lpstr>Overview</vt:lpstr>
      <vt:lpstr>The Occupancy Grid</vt:lpstr>
      <vt:lpstr>The Occupancy Grid</vt:lpstr>
      <vt:lpstr>Recap</vt:lpstr>
      <vt:lpstr>Sonar Model</vt:lpstr>
      <vt:lpstr>Recall Bayes’ Theorem</vt:lpstr>
      <vt:lpstr>Recall Bayes’ Theorem</vt:lpstr>
      <vt:lpstr>Recall Bayes’ Theorem</vt:lpstr>
      <vt:lpstr>Example for p(H)</vt:lpstr>
      <vt:lpstr>How does this relate to mapping? (2)</vt:lpstr>
      <vt:lpstr>How does this relate to mapping? (2)</vt:lpstr>
      <vt:lpstr>PowerPoint Presentation</vt:lpstr>
      <vt:lpstr>Bayes’ Theorem</vt:lpstr>
      <vt:lpstr>Recursive Bayes’ Theorem</vt:lpstr>
      <vt:lpstr>Calss activity</vt:lpstr>
      <vt:lpstr>Simple Worked Example</vt:lpstr>
      <vt:lpstr>Simple Worked Example</vt:lpstr>
      <vt:lpstr>Simple Worked Example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353</cp:revision>
  <cp:lastPrinted>2020-03-04T13:12:56Z</cp:lastPrinted>
  <dcterms:created xsi:type="dcterms:W3CDTF">2001-02-02T13:18:10Z</dcterms:created>
  <dcterms:modified xsi:type="dcterms:W3CDTF">2024-12-10T07:02:40Z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