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5" r:id="rId4"/>
  </p:sldMasterIdLst>
  <p:notesMasterIdLst>
    <p:notesMasterId r:id="rId53"/>
  </p:notesMasterIdLst>
  <p:handoutMasterIdLst>
    <p:handoutMasterId r:id="rId54"/>
  </p:handoutMasterIdLst>
  <p:sldIdLst>
    <p:sldId id="398" r:id="rId5"/>
    <p:sldId id="279" r:id="rId6"/>
    <p:sldId id="393" r:id="rId7"/>
    <p:sldId id="333" r:id="rId8"/>
    <p:sldId id="394" r:id="rId9"/>
    <p:sldId id="340" r:id="rId10"/>
    <p:sldId id="341" r:id="rId11"/>
    <p:sldId id="335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37" r:id="rId20"/>
    <p:sldId id="349" r:id="rId21"/>
    <p:sldId id="353" r:id="rId22"/>
    <p:sldId id="354" r:id="rId23"/>
    <p:sldId id="355" r:id="rId24"/>
    <p:sldId id="356" r:id="rId25"/>
    <p:sldId id="358" r:id="rId26"/>
    <p:sldId id="359" r:id="rId27"/>
    <p:sldId id="360" r:id="rId28"/>
    <p:sldId id="361" r:id="rId29"/>
    <p:sldId id="362" r:id="rId30"/>
    <p:sldId id="386" r:id="rId31"/>
    <p:sldId id="363" r:id="rId32"/>
    <p:sldId id="364" r:id="rId33"/>
    <p:sldId id="365" r:id="rId34"/>
    <p:sldId id="366" r:id="rId35"/>
    <p:sldId id="367" r:id="rId36"/>
    <p:sldId id="368" r:id="rId37"/>
    <p:sldId id="387" r:id="rId38"/>
    <p:sldId id="369" r:id="rId39"/>
    <p:sldId id="370" r:id="rId40"/>
    <p:sldId id="371" r:id="rId41"/>
    <p:sldId id="372" r:id="rId42"/>
    <p:sldId id="375" r:id="rId43"/>
    <p:sldId id="376" r:id="rId44"/>
    <p:sldId id="377" r:id="rId45"/>
    <p:sldId id="378" r:id="rId46"/>
    <p:sldId id="388" r:id="rId47"/>
    <p:sldId id="389" r:id="rId48"/>
    <p:sldId id="390" r:id="rId49"/>
    <p:sldId id="391" r:id="rId50"/>
    <p:sldId id="385" r:id="rId51"/>
    <p:sldId id="392" r:id="rId52"/>
  </p:sldIdLst>
  <p:sldSz cx="9906000" cy="6858000" type="A4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3E92F"/>
    <a:srgbClr val="C83296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89429" autoAdjust="0"/>
  </p:normalViewPr>
  <p:slideViewPr>
    <p:cSldViewPr>
      <p:cViewPr varScale="1">
        <p:scale>
          <a:sx n="89" d="100"/>
          <a:sy n="89" d="100"/>
        </p:scale>
        <p:origin x="878" y="31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0146B0A0-C014-43D9-BA8D-C55B7457FE8C}"/>
    <pc:docChg chg="undo custSel modSld">
      <pc:chgData name="Aboozar Taherkhani" userId="c2570633-3add-40a2-b63d-9e0537bf3dbc" providerId="ADAL" clId="{0146B0A0-C014-43D9-BA8D-C55B7457FE8C}" dt="2025-01-13T22:50:50.805" v="60" actId="20577"/>
      <pc:docMkLst>
        <pc:docMk/>
      </pc:docMkLst>
      <pc:sldChg chg="modSp mod">
        <pc:chgData name="Aboozar Taherkhani" userId="c2570633-3add-40a2-b63d-9e0537bf3dbc" providerId="ADAL" clId="{0146B0A0-C014-43D9-BA8D-C55B7457FE8C}" dt="2025-01-13T18:48:18.744" v="2" actId="113"/>
        <pc:sldMkLst>
          <pc:docMk/>
          <pc:sldMk cId="4146625193" sldId="333"/>
        </pc:sldMkLst>
        <pc:spChg chg="mod">
          <ac:chgData name="Aboozar Taherkhani" userId="c2570633-3add-40a2-b63d-9e0537bf3dbc" providerId="ADAL" clId="{0146B0A0-C014-43D9-BA8D-C55B7457FE8C}" dt="2025-01-13T18:48:18.744" v="2" actId="113"/>
          <ac:spMkLst>
            <pc:docMk/>
            <pc:sldMk cId="4146625193" sldId="333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0146B0A0-C014-43D9-BA8D-C55B7457FE8C}" dt="2025-01-13T22:34:20.259" v="20" actId="27636"/>
        <pc:sldMkLst>
          <pc:docMk/>
          <pc:sldMk cId="1141508951" sldId="337"/>
        </pc:sldMkLst>
        <pc:spChg chg="mod">
          <ac:chgData name="Aboozar Taherkhani" userId="c2570633-3add-40a2-b63d-9e0537bf3dbc" providerId="ADAL" clId="{0146B0A0-C014-43D9-BA8D-C55B7457FE8C}" dt="2025-01-13T22:34:20.259" v="20" actId="27636"/>
          <ac:spMkLst>
            <pc:docMk/>
            <pc:sldMk cId="1141508951" sldId="337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0146B0A0-C014-43D9-BA8D-C55B7457FE8C}" dt="2025-01-13T22:33:49.942" v="11" actId="1036"/>
        <pc:sldMkLst>
          <pc:docMk/>
          <pc:sldMk cId="1141508951" sldId="349"/>
        </pc:sldMkLst>
        <pc:spChg chg="mod">
          <ac:chgData name="Aboozar Taherkhani" userId="c2570633-3add-40a2-b63d-9e0537bf3dbc" providerId="ADAL" clId="{0146B0A0-C014-43D9-BA8D-C55B7457FE8C}" dt="2025-01-13T22:32:36.365" v="8" actId="255"/>
          <ac:spMkLst>
            <pc:docMk/>
            <pc:sldMk cId="1141508951" sldId="349"/>
            <ac:spMk id="6146" creationId="{00000000-0000-0000-0000-000000000000}"/>
          </ac:spMkLst>
        </pc:spChg>
        <pc:spChg chg="mod">
          <ac:chgData name="Aboozar Taherkhani" userId="c2570633-3add-40a2-b63d-9e0537bf3dbc" providerId="ADAL" clId="{0146B0A0-C014-43D9-BA8D-C55B7457FE8C}" dt="2025-01-13T22:33:49.942" v="11" actId="1036"/>
          <ac:spMkLst>
            <pc:docMk/>
            <pc:sldMk cId="1141508951" sldId="349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0146B0A0-C014-43D9-BA8D-C55B7457FE8C}" dt="2025-01-13T22:37:02.702" v="31" actId="20577"/>
        <pc:sldMkLst>
          <pc:docMk/>
          <pc:sldMk cId="1141508951" sldId="353"/>
        </pc:sldMkLst>
        <pc:spChg chg="mod">
          <ac:chgData name="Aboozar Taherkhani" userId="c2570633-3add-40a2-b63d-9e0537bf3dbc" providerId="ADAL" clId="{0146B0A0-C014-43D9-BA8D-C55B7457FE8C}" dt="2025-01-13T22:37:02.702" v="31" actId="20577"/>
          <ac:spMkLst>
            <pc:docMk/>
            <pc:sldMk cId="1141508951" sldId="353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0146B0A0-C014-43D9-BA8D-C55B7457FE8C}" dt="2025-01-13T22:37:41.990" v="32" actId="1076"/>
        <pc:sldMkLst>
          <pc:docMk/>
          <pc:sldMk cId="1141508951" sldId="354"/>
        </pc:sldMkLst>
        <pc:picChg chg="mod">
          <ac:chgData name="Aboozar Taherkhani" userId="c2570633-3add-40a2-b63d-9e0537bf3dbc" providerId="ADAL" clId="{0146B0A0-C014-43D9-BA8D-C55B7457FE8C}" dt="2025-01-13T22:37:41.990" v="32" actId="1076"/>
          <ac:picMkLst>
            <pc:docMk/>
            <pc:sldMk cId="1141508951" sldId="354"/>
            <ac:picMk id="4" creationId="{00000000-0000-0000-0000-000000000000}"/>
          </ac:picMkLst>
        </pc:picChg>
      </pc:sldChg>
      <pc:sldChg chg="modSp mod">
        <pc:chgData name="Aboozar Taherkhani" userId="c2570633-3add-40a2-b63d-9e0537bf3dbc" providerId="ADAL" clId="{0146B0A0-C014-43D9-BA8D-C55B7457FE8C}" dt="2025-01-13T22:50:50.805" v="60" actId="20577"/>
        <pc:sldMkLst>
          <pc:docMk/>
          <pc:sldMk cId="1141508951" sldId="366"/>
        </pc:sldMkLst>
        <pc:spChg chg="mod">
          <ac:chgData name="Aboozar Taherkhani" userId="c2570633-3add-40a2-b63d-9e0537bf3dbc" providerId="ADAL" clId="{0146B0A0-C014-43D9-BA8D-C55B7457FE8C}" dt="2025-01-13T22:50:50.805" v="60" actId="20577"/>
          <ac:spMkLst>
            <pc:docMk/>
            <pc:sldMk cId="1141508951" sldId="366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0146B0A0-C014-43D9-BA8D-C55B7457FE8C}" dt="2025-01-13T18:31:08.107" v="0" actId="20577"/>
        <pc:sldMkLst>
          <pc:docMk/>
          <pc:sldMk cId="0" sldId="398"/>
        </pc:sldMkLst>
        <pc:spChg chg="mod">
          <ac:chgData name="Aboozar Taherkhani" userId="c2570633-3add-40a2-b63d-9e0537bf3dbc" providerId="ADAL" clId="{0146B0A0-C014-43D9-BA8D-C55B7457FE8C}" dt="2025-01-13T18:31:08.107" v="0" actId="20577"/>
          <ac:spMkLst>
            <pc:docMk/>
            <pc:sldMk cId="0" sldId="398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8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59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0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70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2795861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32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09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18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1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4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85814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2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2400" dirty="0"/>
              <a:t>Lesson 7 – Particle Filters</a:t>
            </a:r>
            <a:br>
              <a:rPr lang="en-GB" sz="2400" dirty="0"/>
            </a:b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 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 new measurement </a:t>
            </a:r>
            <a:r>
              <a:rPr lang="en-GB" sz="2400" dirty="0"/>
              <a:t>u</a:t>
            </a:r>
            <a:r>
              <a:rPr lang="en-GB" sz="2400" baseline="-25000" dirty="0"/>
              <a:t>t-1 </a:t>
            </a:r>
            <a:r>
              <a:rPr lang="en-GB" sz="2400" dirty="0">
                <a:latin typeface="+mj-lt"/>
              </a:rPr>
              <a:t>is taken at time t</a:t>
            </a:r>
            <a:endParaRPr lang="en-GB" sz="24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NOTE: t-1 not t!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an observation </a:t>
            </a:r>
            <a:r>
              <a:rPr lang="en-GB" sz="2400" dirty="0" err="1">
                <a:latin typeface="+mj-lt"/>
              </a:rPr>
              <a:t>z</a:t>
            </a:r>
            <a:r>
              <a:rPr lang="en-GB" sz="2400" baseline="-25000" dirty="0" err="1">
                <a:latin typeface="+mj-lt"/>
              </a:rPr>
              <a:t>t</a:t>
            </a:r>
            <a:r>
              <a:rPr lang="en-GB" sz="2400" dirty="0">
                <a:latin typeface="+mj-lt"/>
              </a:rPr>
              <a:t> is taken at time 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Both are performed at time t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780928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1905" y="4664463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 new measurement </a:t>
            </a:r>
            <a:r>
              <a:rPr lang="en-GB" sz="2400" dirty="0"/>
              <a:t>u</a:t>
            </a:r>
            <a:r>
              <a:rPr lang="en-GB" sz="2400" baseline="-25000" dirty="0"/>
              <a:t>t-1 </a:t>
            </a:r>
            <a:r>
              <a:rPr lang="en-GB" sz="2400" dirty="0">
                <a:latin typeface="+mj-lt"/>
              </a:rPr>
              <a:t>is taken at time t</a:t>
            </a:r>
            <a:endParaRPr lang="en-GB" sz="24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NOTE: t-1 not t!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an observation </a:t>
            </a:r>
            <a:r>
              <a:rPr lang="en-GB" sz="2400" dirty="0" err="1">
                <a:latin typeface="+mj-lt"/>
              </a:rPr>
              <a:t>z</a:t>
            </a:r>
            <a:r>
              <a:rPr lang="en-GB" sz="2400" baseline="-25000" dirty="0" err="1">
                <a:latin typeface="+mj-lt"/>
              </a:rPr>
              <a:t>t</a:t>
            </a:r>
            <a:r>
              <a:rPr lang="en-GB" sz="2400" dirty="0">
                <a:latin typeface="+mj-lt"/>
              </a:rPr>
              <a:t> is taken at time 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Both are performed at time t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780928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1905" y="4664463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41032" y="83671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PDFs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216696" y="1412776"/>
            <a:ext cx="3528392" cy="144016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756756" y="1736812"/>
            <a:ext cx="3312368" cy="266429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4484948" y="2672916"/>
            <a:ext cx="3312368" cy="79208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349044" y="1880828"/>
            <a:ext cx="1440160" cy="6480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9144" y="94065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Provide estimation of system state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 new measurement </a:t>
            </a:r>
            <a:r>
              <a:rPr lang="en-GB" sz="2400" dirty="0"/>
              <a:t>u</a:t>
            </a:r>
            <a:r>
              <a:rPr lang="en-GB" sz="2400" baseline="-25000" dirty="0"/>
              <a:t>t-1 </a:t>
            </a:r>
            <a:r>
              <a:rPr lang="en-GB" sz="2400" dirty="0">
                <a:latin typeface="+mj-lt"/>
              </a:rPr>
              <a:t>is taken at time t</a:t>
            </a:r>
            <a:endParaRPr lang="en-GB" sz="24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NOTE: t-1 not t!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an observation </a:t>
            </a:r>
            <a:r>
              <a:rPr lang="en-GB" sz="2400" dirty="0" err="1">
                <a:latin typeface="+mj-lt"/>
              </a:rPr>
              <a:t>z</a:t>
            </a:r>
            <a:r>
              <a:rPr lang="en-GB" sz="2400" baseline="-25000" dirty="0" err="1">
                <a:latin typeface="+mj-lt"/>
              </a:rPr>
              <a:t>t</a:t>
            </a:r>
            <a:r>
              <a:rPr lang="en-GB" sz="2400" dirty="0">
                <a:latin typeface="+mj-lt"/>
              </a:rPr>
              <a:t> is taken at time 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Both are performed at time t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780928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1905" y="4664463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08984" y="161345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Probabilistic model of system dynamics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556956" y="1664804"/>
            <a:ext cx="1440160" cy="93610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80720" y="161345"/>
            <a:ext cx="3368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Given state of system at t-1 and measurement of change in system, what is system like now?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 new measurement </a:t>
            </a:r>
            <a:r>
              <a:rPr lang="en-GB" sz="2400" dirty="0"/>
              <a:t>u</a:t>
            </a:r>
            <a:r>
              <a:rPr lang="en-GB" sz="2400" baseline="-25000" dirty="0"/>
              <a:t>t-1 </a:t>
            </a:r>
            <a:r>
              <a:rPr lang="en-GB" sz="2400" dirty="0">
                <a:latin typeface="+mj-lt"/>
              </a:rPr>
              <a:t>is taken at time t</a:t>
            </a:r>
            <a:endParaRPr lang="en-GB" sz="24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NOTE: t-1 not t!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an observation </a:t>
            </a:r>
            <a:r>
              <a:rPr lang="en-GB" sz="2400" dirty="0" err="1">
                <a:latin typeface="+mj-lt"/>
              </a:rPr>
              <a:t>z</a:t>
            </a:r>
            <a:r>
              <a:rPr lang="en-GB" sz="2400" baseline="-25000" dirty="0" err="1">
                <a:latin typeface="+mj-lt"/>
              </a:rPr>
              <a:t>t</a:t>
            </a:r>
            <a:r>
              <a:rPr lang="en-GB" sz="2400" dirty="0">
                <a:latin typeface="+mj-lt"/>
              </a:rPr>
              <a:t> is taken at time 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Both are performed at time t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780928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1905" y="4664463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08984" y="46912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Probabilistic model of perceptions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016899" y="3068961"/>
            <a:ext cx="3240359" cy="7200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80720" y="449377"/>
            <a:ext cx="3368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Given state, what is the likelihood of making this observation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 new measurement </a:t>
            </a:r>
            <a:r>
              <a:rPr lang="en-GB" sz="2400" dirty="0"/>
              <a:t>u</a:t>
            </a:r>
            <a:r>
              <a:rPr lang="en-GB" sz="2400" baseline="-25000" dirty="0"/>
              <a:t>t-1 </a:t>
            </a:r>
            <a:r>
              <a:rPr lang="en-GB" sz="2400" dirty="0">
                <a:latin typeface="+mj-lt"/>
              </a:rPr>
              <a:t>is taken at time t</a:t>
            </a:r>
            <a:endParaRPr lang="en-GB" sz="24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NOTE: t-1 not t!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Whenever an observation </a:t>
            </a:r>
            <a:r>
              <a:rPr lang="en-GB" sz="2400" dirty="0" err="1">
                <a:latin typeface="+mj-lt"/>
              </a:rPr>
              <a:t>z</a:t>
            </a:r>
            <a:r>
              <a:rPr lang="en-GB" sz="2400" baseline="-25000" dirty="0" err="1">
                <a:latin typeface="+mj-lt"/>
              </a:rPr>
              <a:t>t</a:t>
            </a:r>
            <a:r>
              <a:rPr lang="en-GB" sz="2400" dirty="0">
                <a:latin typeface="+mj-lt"/>
              </a:rPr>
              <a:t> is taken at time 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Both are performed at time t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780928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6776" y="4923973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08984" y="77689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Normalising factor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72881" y="3022471"/>
            <a:ext cx="3240360" cy="7920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7176" y="764704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Ensure integral of </a:t>
            </a:r>
            <a:r>
              <a:rPr lang="en-GB" sz="2000" dirty="0" err="1"/>
              <a:t>Bel</a:t>
            </a:r>
            <a:r>
              <a:rPr lang="en-GB" sz="2000" dirty="0"/>
              <a:t>(</a:t>
            </a:r>
            <a:r>
              <a:rPr lang="en-GB" sz="2000" dirty="0" err="1"/>
              <a:t>x</a:t>
            </a:r>
            <a:r>
              <a:rPr lang="en-GB" sz="2000" baseline="-25000" dirty="0" err="1"/>
              <a:t>t</a:t>
            </a:r>
            <a:r>
              <a:rPr lang="en-GB" sz="2000" dirty="0"/>
              <a:t>) is 1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Implementation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To implement a Bayesian filter we need to implement three things: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belief probability density function: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model of system dynamics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perceptual model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6677" r="31231"/>
          <a:stretch>
            <a:fillRect/>
          </a:stretch>
        </p:blipFill>
        <p:spPr bwMode="auto">
          <a:xfrm>
            <a:off x="3944888" y="4005064"/>
            <a:ext cx="2016224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8929" r="25077"/>
          <a:stretch>
            <a:fillRect/>
          </a:stretch>
        </p:blipFill>
        <p:spPr bwMode="auto">
          <a:xfrm>
            <a:off x="4304928" y="5027803"/>
            <a:ext cx="1224136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r="77064"/>
          <a:stretch>
            <a:fillRect/>
          </a:stretch>
        </p:blipFill>
        <p:spPr bwMode="auto">
          <a:xfrm>
            <a:off x="4376936" y="2996952"/>
            <a:ext cx="1080120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52600" y="576519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 a particle filter these are all discrete functions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Belief function is a set S of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ordered pairs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Each ordered pair gives a single point in the belief function consisting of: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A state: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A weight (likelihood of that state):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Overall: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Particle Filtering: </a:t>
            </a:r>
            <a:br>
              <a:rPr lang="en-GB" dirty="0"/>
            </a:br>
            <a:r>
              <a:rPr lang="en-US" sz="4400" dirty="0">
                <a:latin typeface="+mj-lt"/>
              </a:rPr>
              <a:t>Belief function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712" y="2745482"/>
            <a:ext cx="643312" cy="6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136" y="3356992"/>
            <a:ext cx="576064" cy="5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6120" y="4547804"/>
            <a:ext cx="5451176" cy="68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344488" y="1783357"/>
            <a:ext cx="8915400" cy="4525963"/>
          </a:xfrm>
        </p:spPr>
        <p:txBody>
          <a:bodyPr>
            <a:normAutofit/>
          </a:bodyPr>
          <a:lstStyle/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Lets assume </a:t>
            </a:r>
            <a:r>
              <a:rPr lang="en-GB" sz="2400" b="1" dirty="0">
                <a:latin typeface="+mj-lt"/>
              </a:rPr>
              <a:t>system dynamics noise </a:t>
            </a:r>
            <a:r>
              <a:rPr lang="en-GB" sz="2400" dirty="0">
                <a:latin typeface="+mj-lt"/>
              </a:rPr>
              <a:t>fits a normal distribution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This distribution should be centred over the </a:t>
            </a:r>
            <a:r>
              <a:rPr lang="en-GB" sz="2400" b="1" dirty="0">
                <a:latin typeface="+mj-lt"/>
              </a:rPr>
              <a:t>change in the system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Standard deviation should be proportional to change in the system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So:</a:t>
            </a:r>
          </a:p>
          <a:p>
            <a:pPr marL="1051560" lvl="3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	c = </a:t>
            </a:r>
            <a:r>
              <a:rPr lang="en-GB" sz="2000" dirty="0" err="1">
                <a:latin typeface="+mj-lt"/>
              </a:rPr>
              <a:t>u</a:t>
            </a:r>
            <a:r>
              <a:rPr lang="en-GB" sz="2000" baseline="-25000" dirty="0" err="1">
                <a:latin typeface="+mj-lt"/>
              </a:rPr>
              <a:t>t</a:t>
            </a:r>
            <a:endParaRPr lang="en-GB" sz="2000" baseline="-25000" dirty="0">
              <a:latin typeface="+mj-lt"/>
            </a:endParaRPr>
          </a:p>
          <a:p>
            <a:pPr marL="1051560" lvl="3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    </a:t>
            </a:r>
            <a:r>
              <a:rPr lang="el-GR" sz="2000" dirty="0">
                <a:latin typeface="+mj-lt"/>
              </a:rPr>
              <a:t>σ</a:t>
            </a:r>
            <a:r>
              <a:rPr lang="en-GB" sz="2000" dirty="0">
                <a:latin typeface="+mj-lt"/>
              </a:rPr>
              <a:t> = k </a:t>
            </a:r>
            <a:r>
              <a:rPr lang="en-GB" sz="2000" dirty="0" err="1">
                <a:latin typeface="+mj-lt"/>
              </a:rPr>
              <a:t>u</a:t>
            </a:r>
            <a:r>
              <a:rPr lang="en-GB" sz="2000" baseline="-25000" dirty="0" err="1">
                <a:latin typeface="+mj-lt"/>
              </a:rPr>
              <a:t>t</a:t>
            </a:r>
            <a:endParaRPr lang="en-GB" sz="2000" baseline="-25000" dirty="0">
              <a:latin typeface="+mj-lt"/>
            </a:endParaRPr>
          </a:p>
          <a:p>
            <a:pPr marL="1051560" lvl="3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 p(</a:t>
            </a:r>
            <a:r>
              <a:rPr lang="en-GB" sz="2000" dirty="0" err="1">
                <a:latin typeface="+mj-lt"/>
              </a:rPr>
              <a:t>x</a:t>
            </a:r>
            <a:r>
              <a:rPr lang="en-GB" sz="2000" baseline="-25000" dirty="0" err="1">
                <a:latin typeface="+mj-lt"/>
              </a:rPr>
              <a:t>t</a:t>
            </a:r>
            <a:r>
              <a:rPr lang="en-GB" sz="2000" dirty="0">
                <a:latin typeface="+mj-lt"/>
              </a:rPr>
              <a:t> | x</a:t>
            </a:r>
            <a:r>
              <a:rPr lang="en-GB" sz="2000" baseline="-25000" dirty="0">
                <a:latin typeface="+mj-lt"/>
              </a:rPr>
              <a:t>t-1</a:t>
            </a:r>
            <a:r>
              <a:rPr lang="en-GB" sz="2000" dirty="0">
                <a:latin typeface="+mj-lt"/>
              </a:rPr>
              <a:t>, u</a:t>
            </a:r>
            <a:r>
              <a:rPr lang="en-GB" sz="2000" baseline="-25000" dirty="0">
                <a:latin typeface="+mj-lt"/>
              </a:rPr>
              <a:t>t-1</a:t>
            </a:r>
            <a:r>
              <a:rPr lang="en-GB" sz="2000" dirty="0">
                <a:latin typeface="+mj-lt"/>
              </a:rPr>
              <a:t>) = x</a:t>
            </a:r>
            <a:r>
              <a:rPr lang="en-GB" sz="2000" baseline="-25000" dirty="0">
                <a:latin typeface="+mj-lt"/>
              </a:rPr>
              <a:t>t-1</a:t>
            </a:r>
            <a:r>
              <a:rPr lang="en-GB" sz="2000" dirty="0">
                <a:latin typeface="+mj-lt"/>
              </a:rPr>
              <a:t> + N(c,</a:t>
            </a:r>
            <a:r>
              <a:rPr lang="el-GR" sz="2000" dirty="0">
                <a:latin typeface="+mj-lt"/>
              </a:rPr>
              <a:t> σ</a:t>
            </a:r>
            <a:r>
              <a:rPr lang="en-GB" sz="2000" dirty="0">
                <a:latin typeface="+mj-lt"/>
              </a:rPr>
              <a:t>)</a:t>
            </a:r>
            <a:endParaRPr lang="en-GB" sz="2000" baseline="-25000" dirty="0">
              <a:latin typeface="+mj-lt"/>
            </a:endParaRPr>
          </a:p>
          <a:p>
            <a:pPr marL="1051560" lvl="3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000" baseline="-25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Particle Filtering:</a:t>
            </a:r>
            <a:br>
              <a:rPr lang="en-GB" sz="2800" dirty="0"/>
            </a:br>
            <a:r>
              <a:rPr lang="en-GB" sz="2800" dirty="0">
                <a:latin typeface="+mj-lt"/>
              </a:rPr>
              <a:t>Model of system dynamics is probabilistic </a:t>
            </a:r>
            <a:br>
              <a:rPr lang="en-GB" sz="2800" dirty="0">
                <a:latin typeface="+mj-lt"/>
              </a:rPr>
            </a:br>
            <a:endParaRPr lang="en-GB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241826" y="4869160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7136" y="5803676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617616" y="4091233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03736" y="3956644"/>
            <a:ext cx="41552" cy="199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9264" y="4653136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01272" y="587727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c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5248" y="458112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endParaRPr lang="en-GB" sz="1800" baseline="30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Perceptual Model is probabilistic:           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How to answer the question: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“Given state x, what is the likelihood that I would make observation z?”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We need an prior probabilistic model of the environment built through observation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An occupancy grid will do nicely!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E018A-57F7-4BC1-B27D-F68DE47F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48929" r="25077"/>
          <a:stretch>
            <a:fillRect/>
          </a:stretch>
        </p:blipFill>
        <p:spPr bwMode="auto">
          <a:xfrm>
            <a:off x="6753200" y="1417638"/>
            <a:ext cx="1224136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634164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Perceptual Model is probabilistic: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State is (x, y, </a:t>
            </a:r>
            <a:r>
              <a:rPr lang="en-GB" sz="2400" dirty="0">
                <a:latin typeface="+mj-lt"/>
                <a:sym typeface="Symbol"/>
              </a:rPr>
              <a:t></a:t>
            </a:r>
            <a:r>
              <a:rPr lang="en-GB" sz="2400" dirty="0">
                <a:latin typeface="+mj-lt"/>
              </a:rPr>
              <a:t>) observation is (r, </a:t>
            </a:r>
            <a:r>
              <a:rPr lang="en-GB" sz="2400" dirty="0">
                <a:latin typeface="+mj-lt"/>
                <a:sym typeface="Symbol"/>
              </a:rPr>
              <a:t></a:t>
            </a:r>
            <a:r>
              <a:rPr lang="en-GB" sz="2400" baseline="-25000" dirty="0">
                <a:latin typeface="+mj-lt"/>
              </a:rPr>
              <a:t>s</a:t>
            </a:r>
            <a:r>
              <a:rPr lang="en-GB" sz="2400" dirty="0">
                <a:latin typeface="+mj-lt"/>
              </a:rPr>
              <a:t>)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Likelihood of observation is: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 1 – difference between contents of the grid square at </a:t>
            </a:r>
            <a:r>
              <a:rPr lang="en-GB" sz="2400" dirty="0"/>
              <a:t>(r, </a:t>
            </a:r>
            <a:r>
              <a:rPr lang="en-GB" sz="2400" dirty="0">
                <a:sym typeface="Symbol"/>
              </a:rPr>
              <a:t></a:t>
            </a:r>
            <a:r>
              <a:rPr lang="en-GB" sz="2400" baseline="-25000" dirty="0"/>
              <a:t>s</a:t>
            </a:r>
            <a:r>
              <a:rPr lang="en-GB" sz="2400" dirty="0"/>
              <a:t>) and actual observation</a:t>
            </a: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35611" b="17612"/>
          <a:stretch>
            <a:fillRect/>
          </a:stretch>
        </p:blipFill>
        <p:spPr bwMode="auto">
          <a:xfrm>
            <a:off x="1280592" y="3396739"/>
            <a:ext cx="4824536" cy="357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>
            <a:stCxn id="6" idx="6"/>
          </p:cNvCxnSpPr>
          <p:nvPr/>
        </p:nvCxnSpPr>
        <p:spPr>
          <a:xfrm flipV="1">
            <a:off x="2853700" y="4005064"/>
            <a:ext cx="1440160" cy="468052"/>
          </a:xfrm>
          <a:prstGeom prst="line">
            <a:avLst/>
          </a:prstGeom>
          <a:ln w="1905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93660" y="429309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93860" y="3933056"/>
            <a:ext cx="83076" cy="83076"/>
          </a:xfrm>
          <a:prstGeom prst="ellipse">
            <a:avLst/>
          </a:prstGeom>
          <a:solidFill>
            <a:srgbClr val="03E92F"/>
          </a:solidFill>
          <a:ln w="12700"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7"/>
          </p:cNvCxnSpPr>
          <p:nvPr/>
        </p:nvCxnSpPr>
        <p:spPr>
          <a:xfrm rot="5400000" flipH="1" flipV="1">
            <a:off x="2709684" y="4345824"/>
            <a:ext cx="91289" cy="91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360712" y="3198980"/>
            <a:ext cx="1908212" cy="69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4E07B7CC-E9E3-45F8-A6EE-65B6E54B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48929" r="25077"/>
          <a:stretch>
            <a:fillRect/>
          </a:stretch>
        </p:blipFill>
        <p:spPr bwMode="auto">
          <a:xfrm>
            <a:off x="6969224" y="1393449"/>
            <a:ext cx="1224136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What is a particle filter?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Bayesian filters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Particle filters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Application to robot localization in 1dimension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Implementation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To implement a Bayesian filter we need to implement three things: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belief probability density function: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model of system dynamics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perceptual model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6677" r="31231"/>
          <a:stretch>
            <a:fillRect/>
          </a:stretch>
        </p:blipFill>
        <p:spPr bwMode="auto">
          <a:xfrm>
            <a:off x="3944888" y="4005064"/>
            <a:ext cx="2016224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8929" r="25077"/>
          <a:stretch>
            <a:fillRect/>
          </a:stretch>
        </p:blipFill>
        <p:spPr bwMode="auto">
          <a:xfrm>
            <a:off x="4304928" y="5013176"/>
            <a:ext cx="1224136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r="77064"/>
          <a:stretch>
            <a:fillRect/>
          </a:stretch>
        </p:blipFill>
        <p:spPr bwMode="auto">
          <a:xfrm>
            <a:off x="4376936" y="2996952"/>
            <a:ext cx="1080120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52600" y="576519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 a particle filter these are all discrete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7136" y="2967335"/>
            <a:ext cx="312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set of ordered pairs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9144" y="3789040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sample from a normal</a:t>
            </a:r>
          </a:p>
          <a:p>
            <a:r>
              <a:rPr lang="en-GB" dirty="0">
                <a:solidFill>
                  <a:srgbClr val="FF0000"/>
                </a:solidFill>
              </a:rPr>
              <a:t>distribution based on the</a:t>
            </a:r>
          </a:p>
          <a:p>
            <a:r>
              <a:rPr lang="en-GB" dirty="0">
                <a:solidFill>
                  <a:srgbClr val="FF0000"/>
                </a:solidFill>
              </a:rPr>
              <a:t>movement of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9144" y="5046275"/>
            <a:ext cx="324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Prior discrete model of</a:t>
            </a:r>
          </a:p>
          <a:p>
            <a:r>
              <a:rPr lang="en-GB" dirty="0">
                <a:solidFill>
                  <a:srgbClr val="FF0000"/>
                </a:solidFill>
              </a:rPr>
              <a:t>observations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363" y="2814027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363" y="3933056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363" y="4830251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6503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A robot in a 1 dimensional world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Can only go back or forward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We’ll assume it only goes forward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Lets run the particle filter algorithm!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5530" t="8397" r="5530" b="58321"/>
          <a:stretch>
            <a:fillRect/>
          </a:stretch>
        </p:blipFill>
        <p:spPr bwMode="auto">
          <a:xfrm>
            <a:off x="1424608" y="2636912"/>
            <a:ext cx="69127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848544" y="3789040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224808" y="3861048"/>
            <a:ext cx="237626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088904" y="3861048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01072" y="3861048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457056" y="249289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928664" y="4653136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6496" y="429309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Robot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1112" y="22768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Wall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5008" y="4941168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Gaps in </a:t>
            </a:r>
          </a:p>
          <a:p>
            <a:r>
              <a:rPr lang="en-GB" sz="1800" dirty="0">
                <a:latin typeface="+mn-lt"/>
              </a:rPr>
              <a:t>the wall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608" y="4941168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1D occupancy</a:t>
            </a:r>
          </a:p>
          <a:p>
            <a:pPr algn="ctr"/>
            <a:r>
              <a:rPr lang="en-GB" sz="1800" dirty="0">
                <a:latin typeface="+mn-lt"/>
              </a:rPr>
              <a:t> grid</a:t>
            </a:r>
            <a:endParaRPr lang="en-GB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2250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208584" y="1196752"/>
            <a:ext cx="7776864" cy="108012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n = 100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Initialise S</a:t>
            </a:r>
            <a:r>
              <a:rPr lang="en-GB" sz="2800" baseline="-25000" dirty="0">
                <a:latin typeface="+mj-lt"/>
              </a:rPr>
              <a:t>t-1</a:t>
            </a:r>
            <a:r>
              <a:rPr lang="en-GB" sz="2800" dirty="0">
                <a:latin typeface="+mj-lt"/>
              </a:rPr>
              <a:t> with random numbers inside the dimensions of the wall, weighted to 1.0 / 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u</a:t>
            </a:r>
            <a:r>
              <a:rPr lang="en-GB" sz="2800" baseline="-25000" dirty="0">
                <a:latin typeface="+mj-lt"/>
              </a:rPr>
              <a:t>t-1</a:t>
            </a:r>
            <a:r>
              <a:rPr lang="en-GB" sz="2800" dirty="0">
                <a:latin typeface="+mj-lt"/>
              </a:rPr>
              <a:t> = 0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z</a:t>
            </a:r>
            <a:r>
              <a:rPr lang="en-GB" sz="2800" baseline="-25000" dirty="0">
                <a:latin typeface="+mj-lt"/>
              </a:rPr>
              <a:t>t-1</a:t>
            </a:r>
            <a:r>
              <a:rPr lang="en-GB" sz="2800" dirty="0">
                <a:latin typeface="+mj-lt"/>
              </a:rPr>
              <a:t> = 0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     </a:t>
            </a:r>
            <a:r>
              <a:rPr lang="en-GB" sz="2000" dirty="0"/>
              <a:t>S</a:t>
            </a:r>
            <a:r>
              <a:rPr lang="en-GB" sz="2000" baseline="-25000" dirty="0"/>
              <a:t>t-1</a:t>
            </a: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 l="5270" t="10525" r="5205" b="6667"/>
          <a:stretch>
            <a:fillRect/>
          </a:stretch>
        </p:blipFill>
        <p:spPr bwMode="auto">
          <a:xfrm>
            <a:off x="3512840" y="2704980"/>
            <a:ext cx="5328592" cy="384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1640632" y="4437112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2250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848544" y="2852936"/>
            <a:ext cx="8784976" cy="100811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Select a value j in [1,n]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Selection needs to be weighted by particle weights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Use fitness proportionate selection (GAs)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We know particle weights sum to one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Pick a random floating point number r in [0,1]</a:t>
            </a:r>
            <a:endParaRPr lang="en-GB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Set sum = 0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Iterate through particles </a:t>
            </a:r>
            <a:r>
              <a:rPr lang="en-GB" sz="2800" dirty="0" err="1">
                <a:latin typeface="+mj-lt"/>
              </a:rPr>
              <a:t>i</a:t>
            </a:r>
            <a:r>
              <a:rPr lang="en-GB" sz="2800" dirty="0">
                <a:latin typeface="+mj-lt"/>
              </a:rPr>
              <a:t> = 0..n doing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sum += particle weight </a:t>
            </a:r>
            <a:r>
              <a:rPr lang="en-GB" sz="2400" dirty="0" err="1">
                <a:latin typeface="+mj-lt"/>
              </a:rPr>
              <a:t>i</a:t>
            </a: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If (sum &gt; r) stop, j = </a:t>
            </a:r>
            <a:r>
              <a:rPr lang="en-GB" sz="2800" dirty="0" err="1">
                <a:latin typeface="+mj-lt"/>
              </a:rPr>
              <a:t>i</a:t>
            </a: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2250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76536" y="3645024"/>
            <a:ext cx="8784976" cy="864096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Using our selected particle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Set values of c and </a:t>
            </a:r>
            <a:r>
              <a:rPr lang="el-GR" sz="2800" dirty="0">
                <a:latin typeface="+mj-lt"/>
              </a:rPr>
              <a:t>σ</a:t>
            </a:r>
            <a:r>
              <a:rPr lang="en-GB" sz="2800" dirty="0">
                <a:latin typeface="+mj-lt"/>
              </a:rPr>
              <a:t> based on u</a:t>
            </a:r>
            <a:r>
              <a:rPr lang="en-GB" sz="2800" baseline="-25000" dirty="0">
                <a:latin typeface="+mj-lt"/>
              </a:rPr>
              <a:t>t-1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Sample </a:t>
            </a:r>
            <a:r>
              <a:rPr lang="en-GB" sz="2800" dirty="0" err="1">
                <a:latin typeface="+mj-lt"/>
              </a:rPr>
              <a:t>dx</a:t>
            </a:r>
            <a:r>
              <a:rPr lang="en-GB" sz="2800" baseline="-25000" dirty="0" err="1">
                <a:latin typeface="+mj-lt"/>
              </a:rPr>
              <a:t>t</a:t>
            </a:r>
            <a:r>
              <a:rPr lang="en-GB" sz="2800" baseline="-25000" dirty="0">
                <a:latin typeface="+mj-lt"/>
              </a:rPr>
              <a:t>  </a:t>
            </a:r>
            <a:r>
              <a:rPr lang="en-GB" sz="2800" dirty="0">
                <a:latin typeface="+mj-lt"/>
              </a:rPr>
              <a:t>from N(c,</a:t>
            </a:r>
            <a:r>
              <a:rPr lang="el-GR" sz="2800" dirty="0">
                <a:latin typeface="+mj-lt"/>
              </a:rPr>
              <a:t> σ</a:t>
            </a:r>
            <a:r>
              <a:rPr lang="en-GB" sz="2800" dirty="0">
                <a:latin typeface="+mj-lt"/>
              </a:rPr>
              <a:t>)</a:t>
            </a:r>
            <a:endParaRPr lang="en-GB" sz="2800" baseline="-25000" dirty="0">
              <a:latin typeface="+mj-lt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800" baseline="-25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 err="1">
                <a:latin typeface="+mj-lt"/>
              </a:rPr>
              <a:t>x</a:t>
            </a:r>
            <a:r>
              <a:rPr lang="en-GB" sz="2800" baseline="-25000" dirty="0" err="1">
                <a:latin typeface="+mj-lt"/>
              </a:rPr>
              <a:t>t</a:t>
            </a:r>
            <a:r>
              <a:rPr lang="en-GB" sz="2800" dirty="0">
                <a:latin typeface="+mj-lt"/>
              </a:rPr>
              <a:t> = x</a:t>
            </a:r>
            <a:r>
              <a:rPr lang="en-GB" sz="2800" baseline="-25000" dirty="0">
                <a:latin typeface="+mj-lt"/>
              </a:rPr>
              <a:t>t-1</a:t>
            </a:r>
            <a:r>
              <a:rPr lang="en-GB" sz="2800" dirty="0">
                <a:latin typeface="+mj-lt"/>
              </a:rPr>
              <a:t> + </a:t>
            </a:r>
            <a:r>
              <a:rPr lang="en-GB" sz="2800" dirty="0" err="1">
                <a:latin typeface="+mj-lt"/>
              </a:rPr>
              <a:t>dx</a:t>
            </a:r>
            <a:r>
              <a:rPr lang="en-GB" sz="2800" baseline="-25000" dirty="0" err="1">
                <a:latin typeface="+mj-lt"/>
              </a:rPr>
              <a:t>t</a:t>
            </a:r>
            <a:r>
              <a:rPr lang="en-GB" sz="2800" dirty="0">
                <a:latin typeface="+mj-lt"/>
              </a:rPr>
              <a:t>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In the real world we </a:t>
            </a:r>
            <a:r>
              <a:rPr lang="en-US" sz="2800" b="1" dirty="0">
                <a:latin typeface="+mj-lt"/>
              </a:rPr>
              <a:t>can’t trust single measurements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Knowledge about a measurement needs to be built up recursively over time given a series of measurements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We have already seen this with use of recursive Bayes’ to construct an occupancy grid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 Particle Filter?</a:t>
            </a:r>
          </a:p>
        </p:txBody>
      </p:sp>
    </p:spTree>
    <p:extLst>
      <p:ext uri="{BB962C8B-B14F-4D97-AF65-F5344CB8AC3E}">
        <p14:creationId xmlns:p14="http://schemas.microsoft.com/office/powerpoint/2010/main" val="39861262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2250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76536" y="4293096"/>
            <a:ext cx="8784976" cy="144016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</a:t>
            </a:r>
            <a:r>
              <a:rPr lang="en-GB" sz="2800" baseline="-25000" dirty="0">
                <a:latin typeface="+mj-lt"/>
              </a:rPr>
              <a:t>t</a:t>
            </a:r>
            <a:r>
              <a:rPr lang="en-GB" sz="2800" dirty="0">
                <a:latin typeface="+mj-lt"/>
              </a:rPr>
              <a:t> = 1.0 – abs(particle perception – actual perception)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perception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Particle has a position in occupancy </a:t>
            </a:r>
            <a:r>
              <a:rPr lang="en-GB" sz="2400" dirty="0" err="1">
                <a:latin typeface="+mj-lt"/>
              </a:rPr>
              <a:t>girid</a:t>
            </a: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Particle’s perception is value in occupancy grid at x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Actual perception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This needs to be simulated based on sensor reading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Add w</a:t>
            </a:r>
            <a:r>
              <a:rPr lang="en-GB" sz="2800" baseline="-25000" dirty="0">
                <a:latin typeface="+mj-lt"/>
              </a:rPr>
              <a:t>t</a:t>
            </a:r>
            <a:r>
              <a:rPr lang="en-GB" sz="2800" dirty="0">
                <a:latin typeface="+mj-lt"/>
              </a:rPr>
              <a:t> to </a:t>
            </a:r>
            <a:r>
              <a:rPr lang="en-GB" sz="2800" dirty="0">
                <a:latin typeface="+mj-lt"/>
                <a:sym typeface="Symbol"/>
              </a:rPr>
              <a:t></a:t>
            </a: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Add to the set - does it have to be unique?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Particle Filter Algorithm (Fox)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222502"/>
            <a:ext cx="8137822" cy="56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72480" y="5229200"/>
            <a:ext cx="8784976" cy="144016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Simple normalisation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Divide by </a:t>
            </a:r>
            <a:r>
              <a:rPr lang="en-GB" sz="2800" dirty="0">
                <a:sym typeface="Symbol"/>
              </a:rPr>
              <a:t>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  <a:sym typeface="Symbol"/>
              </a:rPr>
              <a:t>Ensures integral of S</a:t>
            </a:r>
            <a:r>
              <a:rPr lang="en-GB" sz="2800" baseline="-25000" dirty="0">
                <a:latin typeface="+mj-lt"/>
                <a:sym typeface="Symbol"/>
              </a:rPr>
              <a:t>t</a:t>
            </a:r>
            <a:r>
              <a:rPr lang="en-GB" sz="2800" dirty="0">
                <a:latin typeface="+mj-lt"/>
                <a:sym typeface="Symbol"/>
              </a:rPr>
              <a:t> is 1</a:t>
            </a:r>
            <a:endParaRPr lang="en-GB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Final step: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Estimate the state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Use mean of maximum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Let the maximum value of w</a:t>
            </a:r>
            <a:r>
              <a:rPr lang="en-GB" sz="2400" baseline="-25000" dirty="0">
                <a:latin typeface="+mj-lt"/>
              </a:rPr>
              <a:t>t</a:t>
            </a:r>
            <a:r>
              <a:rPr lang="en-GB" sz="2400" dirty="0">
                <a:latin typeface="+mj-lt"/>
              </a:rPr>
              <a:t> be M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Let </a:t>
            </a:r>
            <a:r>
              <a:rPr lang="en-GB" sz="2400" dirty="0" err="1">
                <a:latin typeface="+mj-lt"/>
              </a:rPr>
              <a:t>x</a:t>
            </a:r>
            <a:r>
              <a:rPr lang="en-GB" sz="2400" baseline="-25000" dirty="0" err="1">
                <a:latin typeface="+mj-lt"/>
              </a:rPr>
              <a:t>m</a:t>
            </a:r>
            <a:r>
              <a:rPr lang="en-GB" sz="2400" dirty="0">
                <a:latin typeface="+mj-lt"/>
              </a:rPr>
              <a:t> be the set of particle states with a weight of M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{x</a:t>
            </a:r>
            <a:r>
              <a:rPr lang="en-GB" sz="2200" baseline="-25000" dirty="0">
                <a:latin typeface="+mj-lt"/>
              </a:rPr>
              <a:t>i</a:t>
            </a:r>
            <a:r>
              <a:rPr lang="en-GB" sz="2200" dirty="0">
                <a:latin typeface="+mj-lt"/>
              </a:rPr>
              <a:t> | </a:t>
            </a:r>
            <a:r>
              <a:rPr lang="en-GB" sz="2200" dirty="0" err="1">
                <a:latin typeface="+mj-lt"/>
              </a:rPr>
              <a:t>w</a:t>
            </a:r>
            <a:r>
              <a:rPr lang="en-GB" sz="2200" baseline="-25000" dirty="0" err="1">
                <a:latin typeface="+mj-lt"/>
              </a:rPr>
              <a:t>i</a:t>
            </a:r>
            <a:r>
              <a:rPr lang="en-GB" sz="2200" dirty="0">
                <a:latin typeface="+mj-lt"/>
              </a:rPr>
              <a:t> = M, </a:t>
            </a:r>
            <a:r>
              <a:rPr lang="en-GB" sz="2200" dirty="0" err="1">
                <a:latin typeface="+mj-lt"/>
              </a:rPr>
              <a:t>i</a:t>
            </a:r>
            <a:r>
              <a:rPr lang="en-GB" sz="2200" dirty="0">
                <a:latin typeface="+mj-lt"/>
              </a:rPr>
              <a:t>=1..n}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Estimated state = </a:t>
            </a:r>
            <a:r>
              <a:rPr lang="en-GB" sz="2800" dirty="0">
                <a:latin typeface="+mj-lt"/>
                <a:sym typeface="Symbol"/>
              </a:rPr>
              <a:t> </a:t>
            </a:r>
            <a:r>
              <a:rPr lang="en-GB" sz="2400" dirty="0">
                <a:latin typeface="+mj-lt"/>
              </a:rPr>
              <a:t>x</a:t>
            </a:r>
            <a:r>
              <a:rPr lang="en-GB" sz="2400" baseline="-25000" dirty="0">
                <a:latin typeface="+mj-lt"/>
              </a:rPr>
              <a:t>i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                               #</a:t>
            </a:r>
            <a:r>
              <a:rPr lang="en-GB" sz="2400" dirty="0" err="1">
                <a:latin typeface="+mj-lt"/>
              </a:rPr>
              <a:t>x</a:t>
            </a:r>
            <a:r>
              <a:rPr lang="en-GB" sz="2400" baseline="-25000" dirty="0" err="1">
                <a:latin typeface="+mj-lt"/>
              </a:rPr>
              <a:t>m</a:t>
            </a:r>
            <a:endParaRPr lang="en-GB" sz="2400" baseline="-25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28864" y="4149080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664" y="1988840"/>
            <a:ext cx="6046440" cy="471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t=1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2679" y="1988840"/>
            <a:ext cx="591280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t=2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932716"/>
            <a:ext cx="6192688" cy="482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t=3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906242"/>
            <a:ext cx="6480720" cy="50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t=9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890358"/>
            <a:ext cx="6192688" cy="482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b="1" dirty="0">
                <a:latin typeface="+mj-lt"/>
              </a:rPr>
              <a:t>A particle </a:t>
            </a:r>
            <a:r>
              <a:rPr lang="en-US" sz="2800" dirty="0">
                <a:latin typeface="+mj-lt"/>
              </a:rPr>
              <a:t>is a single </a:t>
            </a:r>
            <a:r>
              <a:rPr lang="en-US" sz="2800" b="1" dirty="0">
                <a:latin typeface="+mj-lt"/>
              </a:rPr>
              <a:t>estimation</a:t>
            </a:r>
            <a:r>
              <a:rPr lang="en-US" sz="2800" dirty="0">
                <a:latin typeface="+mj-lt"/>
              </a:rPr>
              <a:t> of a </a:t>
            </a:r>
            <a:r>
              <a:rPr lang="en-US" sz="2800" b="1" dirty="0">
                <a:latin typeface="+mj-lt"/>
              </a:rPr>
              <a:t>quantity</a:t>
            </a:r>
            <a:r>
              <a:rPr lang="en-US" sz="2800" dirty="0">
                <a:latin typeface="+mj-lt"/>
              </a:rPr>
              <a:t> or vector of quantities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b="1" dirty="0">
                <a:latin typeface="+mj-lt"/>
              </a:rPr>
              <a:t>A particle filter </a:t>
            </a:r>
            <a:r>
              <a:rPr lang="en-US" sz="2800" dirty="0">
                <a:latin typeface="+mj-lt"/>
              </a:rPr>
              <a:t>uses a collection of particles to estimate the value of some quantity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 particles converge from a </a:t>
            </a:r>
            <a:r>
              <a:rPr lang="en-US" sz="2800" b="1" dirty="0">
                <a:latin typeface="+mj-lt"/>
              </a:rPr>
              <a:t>random initialization </a:t>
            </a:r>
            <a:r>
              <a:rPr lang="en-US" sz="2800" dirty="0">
                <a:latin typeface="+mj-lt"/>
              </a:rPr>
              <a:t>to a result given by a probability density function (PDF)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 PDF is discrete – made up of particles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 Particle Filter?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t=10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365" y="1916832"/>
            <a:ext cx="6331270" cy="493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t=11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1874474"/>
            <a:ext cx="6336704" cy="493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t=12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916832"/>
            <a:ext cx="6192688" cy="482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t=13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1946482"/>
            <a:ext cx="6336704" cy="493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t=21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986722"/>
            <a:ext cx="6192688" cy="482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t=22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946482"/>
            <a:ext cx="6336704" cy="493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t=23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1874474"/>
            <a:ext cx="6336704" cy="493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Real time demo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Don’t expect it to work every time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1D Robot Localisation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Bayes’ filters apply recursive Bayes’ to a chain of motions and observations to estimate a state vector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filters implement </a:t>
            </a:r>
            <a:r>
              <a:rPr lang="en-GB" sz="2800" dirty="0" err="1">
                <a:latin typeface="+mj-lt"/>
              </a:rPr>
              <a:t>Bayes</a:t>
            </a:r>
            <a:r>
              <a:rPr lang="en-GB" sz="2800" dirty="0">
                <a:latin typeface="+mj-lt"/>
              </a:rPr>
              <a:t>’ filters with sampled probability, so discrete PDFs</a:t>
            </a:r>
            <a:endParaRPr lang="en-GB" sz="2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filters can be used for localization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Demonstrated how to perform 1D localization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778180" cy="72353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b="1" dirty="0">
                <a:latin typeface="+mj-lt"/>
              </a:rPr>
              <a:t>A particle filter can be used for robot localization in a map</a:t>
            </a: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 Particle Filter?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DD06C-4513-49EB-B2C0-08A1D215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843096"/>
            <a:ext cx="4896544" cy="49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26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particle filter is an implementation of a </a:t>
            </a:r>
            <a:r>
              <a:rPr lang="en-US" sz="2800" b="1" dirty="0">
                <a:latin typeface="+mj-lt"/>
              </a:rPr>
              <a:t>Bayesian filter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We’ll begin by looking at a Bayesian filter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Then see how particle filter </a:t>
            </a:r>
            <a:r>
              <a:rPr lang="en-GB" sz="2800" dirty="0">
                <a:latin typeface="+mj-lt"/>
              </a:rPr>
              <a:t>realises</a:t>
            </a:r>
            <a:r>
              <a:rPr lang="en-US" sz="2800" dirty="0">
                <a:latin typeface="+mj-lt"/>
              </a:rPr>
              <a:t> an implementation of a Bayesian filter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 Particle Filter?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/>
              <a:t>Bayes Filters address the problem </a:t>
            </a:r>
            <a:r>
              <a:rPr lang="en-GB" b="1" dirty="0"/>
              <a:t>of estimating the state x</a:t>
            </a:r>
            <a:r>
              <a:rPr lang="en-GB" dirty="0"/>
              <a:t> of a dynamical system from </a:t>
            </a:r>
            <a:r>
              <a:rPr lang="en-GB" b="1" dirty="0"/>
              <a:t>sensor measurements</a:t>
            </a:r>
            <a:endParaRPr lang="en-GB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Estimation given by a (posterior) PDF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Assumes at every time step t we have: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000" dirty="0"/>
              <a:t>A vector of control measurements </a:t>
            </a:r>
            <a:r>
              <a:rPr lang="en-US" sz="2000" dirty="0" err="1"/>
              <a:t>u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1800" dirty="0"/>
              <a:t>Sensory perceptions about the system (ex. Robot Odometry)</a:t>
            </a:r>
            <a:endParaRPr lang="en-GB" sz="20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dirty="0">
                <a:latin typeface="+mj-lt"/>
              </a:rPr>
              <a:t>A vector of observations </a:t>
            </a:r>
            <a:r>
              <a:rPr lang="en-GB" sz="2000" dirty="0" err="1">
                <a:latin typeface="+mj-lt"/>
              </a:rPr>
              <a:t>Z</a:t>
            </a:r>
            <a:r>
              <a:rPr lang="en-GB" sz="2000" baseline="-25000" dirty="0" err="1">
                <a:latin typeface="+mj-lt"/>
              </a:rPr>
              <a:t>t</a:t>
            </a:r>
            <a:endParaRPr lang="en-GB" sz="2000" baseline="-250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1800" dirty="0">
                <a:latin typeface="+mj-lt"/>
              </a:rPr>
              <a:t>Sensory perceptions about the environment (ex. Sonar reading)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000" dirty="0">
                <a:latin typeface="+mj-lt"/>
              </a:rPr>
              <a:t>Both contain uncertainties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Bayes’ Filters</a:t>
            </a: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In general we want to estimate some vector x at time t so </a:t>
            </a:r>
            <a:r>
              <a:rPr lang="en-US" sz="2800" dirty="0" err="1">
                <a:latin typeface="+mj-lt"/>
              </a:rPr>
              <a:t>x</a:t>
            </a:r>
            <a:r>
              <a:rPr lang="en-US" sz="2800" baseline="-25000" dirty="0" err="1">
                <a:latin typeface="+mj-lt"/>
              </a:rPr>
              <a:t>t</a:t>
            </a:r>
            <a:endParaRPr lang="en-US" sz="2800" baseline="-250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 estimate is based on: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The current observations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A set of previous observations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A set of previous control measurements</a:t>
            </a:r>
          </a:p>
          <a:p>
            <a:pPr marL="256032" lvl="1" indent="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In the Fox paper this estimate is called </a:t>
            </a:r>
            <a:r>
              <a:rPr lang="en-US" sz="2800" dirty="0" err="1">
                <a:latin typeface="+mj-lt"/>
              </a:rPr>
              <a:t>Bel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x</a:t>
            </a:r>
            <a:r>
              <a:rPr lang="en-US" sz="2800" baseline="-25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)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For particle filters </a:t>
            </a:r>
            <a:r>
              <a:rPr lang="en-US" sz="2800" dirty="0" err="1"/>
              <a:t>Bel</a:t>
            </a:r>
            <a:r>
              <a:rPr lang="en-US" sz="2800" dirty="0"/>
              <a:t>(</a:t>
            </a:r>
            <a:r>
              <a:rPr lang="en-US" sz="2800" dirty="0" err="1"/>
              <a:t>x</a:t>
            </a:r>
            <a:r>
              <a:rPr lang="en-US" sz="2800" baseline="-25000" dirty="0" err="1"/>
              <a:t>t</a:t>
            </a:r>
            <a:r>
              <a:rPr lang="en-US" sz="2800" dirty="0"/>
              <a:t>) is discrete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/>
              <a:t>Values of x with associated weights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Filtering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The posterior PDF at time t is denoted </a:t>
            </a:r>
            <a:r>
              <a:rPr lang="en-GB" sz="2800" dirty="0" err="1">
                <a:latin typeface="+mj-lt"/>
              </a:rPr>
              <a:t>Bel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err="1">
                <a:latin typeface="+mj-lt"/>
              </a:rPr>
              <a:t>x</a:t>
            </a:r>
            <a:r>
              <a:rPr lang="en-GB" sz="2800" baseline="-25000" dirty="0" err="1">
                <a:latin typeface="+mj-lt"/>
              </a:rPr>
              <a:t>t</a:t>
            </a:r>
            <a:r>
              <a:rPr lang="en-GB" sz="2800" dirty="0">
                <a:latin typeface="+mj-lt"/>
              </a:rPr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It is conditioned on all previous </a:t>
            </a:r>
            <a:r>
              <a:rPr lang="en-GB" sz="2800" b="1" dirty="0">
                <a:latin typeface="+mj-lt"/>
              </a:rPr>
              <a:t>observations</a:t>
            </a:r>
            <a:r>
              <a:rPr lang="en-GB" sz="2800" dirty="0">
                <a:latin typeface="+mj-lt"/>
              </a:rPr>
              <a:t> and </a:t>
            </a:r>
            <a:r>
              <a:rPr lang="en-GB" sz="2800" b="1" dirty="0">
                <a:latin typeface="+mj-lt"/>
              </a:rPr>
              <a:t>control</a:t>
            </a:r>
            <a:r>
              <a:rPr lang="en-GB" sz="2800" dirty="0">
                <a:latin typeface="+mj-lt"/>
              </a:rPr>
              <a:t> </a:t>
            </a:r>
            <a:r>
              <a:rPr lang="en-GB" sz="2800" b="1" dirty="0">
                <a:latin typeface="+mj-lt"/>
              </a:rPr>
              <a:t>measurements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It is updated recursively in two phases: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Prediction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200" dirty="0"/>
              <a:t>Use </a:t>
            </a:r>
            <a:r>
              <a:rPr lang="en-US" sz="2200" b="1" dirty="0"/>
              <a:t>control measurements </a:t>
            </a:r>
            <a:r>
              <a:rPr lang="en-US" sz="2200" dirty="0"/>
              <a:t>to estimate a new value of </a:t>
            </a:r>
            <a:r>
              <a:rPr lang="en-US" sz="2400" dirty="0" err="1"/>
              <a:t>Bel</a:t>
            </a:r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r>
              <a:rPr lang="en-US" sz="2400" dirty="0"/>
              <a:t>)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Correction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200" dirty="0"/>
              <a:t>Use </a:t>
            </a:r>
            <a:r>
              <a:rPr lang="en-US" sz="2200" b="1" dirty="0"/>
              <a:t>observations</a:t>
            </a:r>
            <a:r>
              <a:rPr lang="en-US" sz="2200" dirty="0"/>
              <a:t> to assess new value of </a:t>
            </a:r>
            <a:r>
              <a:rPr lang="en-US" sz="2400" dirty="0" err="1"/>
              <a:t>Bel</a:t>
            </a:r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r>
              <a:rPr lang="en-US" sz="2400" dirty="0"/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1988840"/>
            <a:ext cx="7436246" cy="53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0" ma:contentTypeDescription="Create a new document." ma:contentTypeScope="" ma:versionID="e667e74f83f4260b0e7e236d5706e9f5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e7c7d76f22b515418daad65e0c1d9b64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B9AF0A-2E48-4473-9A8E-617072050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9FD-A641-40F8-A31C-560D8F4B9B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4A6876-9CAF-4C9C-8E47-A68E1B5036E5}">
  <ds:schemaRefs>
    <ds:schemaRef ds:uri="http://purl.org/dc/terms/"/>
    <ds:schemaRef ds:uri="577b542d-e0d5-4055-9832-63eea4b8250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8035ec4-5048-4597-971f-fd2dbf5e36b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9091</TotalTime>
  <Words>1506</Words>
  <Application>Microsoft Office PowerPoint</Application>
  <PresentationFormat>A4 Paper (210x297 mm)</PresentationFormat>
  <Paragraphs>313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Theme1</vt:lpstr>
      <vt:lpstr>Lesson 7 – Particle Filters  </vt:lpstr>
      <vt:lpstr>Overview</vt:lpstr>
      <vt:lpstr>What is a Particle Filter?</vt:lpstr>
      <vt:lpstr>What is a Particle Filter?</vt:lpstr>
      <vt:lpstr>What is a Particle Filter?</vt:lpstr>
      <vt:lpstr>What is a Particle Filter?</vt:lpstr>
      <vt:lpstr>Bayes’ Filters</vt:lpstr>
      <vt:lpstr>Bayes’ Filtering</vt:lpstr>
      <vt:lpstr>Bayes’ Filters</vt:lpstr>
      <vt:lpstr>Bayes’ Filters</vt:lpstr>
      <vt:lpstr>Bayes’ Filters</vt:lpstr>
      <vt:lpstr>Bayes’ Filters</vt:lpstr>
      <vt:lpstr>Bayes’ Filters</vt:lpstr>
      <vt:lpstr>Bayes’ Filters</vt:lpstr>
      <vt:lpstr>Bayes’ Filters</vt:lpstr>
      <vt:lpstr>Particle Filtering:  Belief function </vt:lpstr>
      <vt:lpstr>Particle Filtering: Model of system dynamics is probabilistic  </vt:lpstr>
      <vt:lpstr>Particle Filtering</vt:lpstr>
      <vt:lpstr>Particle Filtering</vt:lpstr>
      <vt:lpstr>Bayes’ Filters</vt:lpstr>
      <vt:lpstr>Particle Filter Algorithm (Fox)</vt:lpstr>
      <vt:lpstr>1D Robot Localisation Problem</vt:lpstr>
      <vt:lpstr>Particle Filter Algorithm (Fox)</vt:lpstr>
      <vt:lpstr>1D Robot Localisation Problem</vt:lpstr>
      <vt:lpstr>Particle Filter Algorithm (Fox)</vt:lpstr>
      <vt:lpstr>1D Robot Localisation Problem</vt:lpstr>
      <vt:lpstr>1D Robot Localisation Problem</vt:lpstr>
      <vt:lpstr>Particle Filter Algorithm (Fox)</vt:lpstr>
      <vt:lpstr>1D Robot Localisation Problem</vt:lpstr>
      <vt:lpstr>Particle Filter Algorithm (Fox)</vt:lpstr>
      <vt:lpstr>1D Robot Localisation Problem</vt:lpstr>
      <vt:lpstr>Particle Filter Algorithm (Fox)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1D Robot Localisation Problem</vt:lpstr>
      <vt:lpstr>Summary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374</cp:revision>
  <cp:lastPrinted>2005-11-16T16:23:59Z</cp:lastPrinted>
  <dcterms:created xsi:type="dcterms:W3CDTF">2001-02-02T13:18:10Z</dcterms:created>
  <dcterms:modified xsi:type="dcterms:W3CDTF">2025-01-13T22:56:58Z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