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5DEB91-67D3-45F6-BA03-7A4C8C9B87F5}">
  <a:tblStyle styleId="{C75DEB91-67D3-45F6-BA03-7A4C8C9B87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c63c4b95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cc63c4b95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63c4b9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cc63c4b9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63c4b95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cc63c4b95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4b7e6f78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ca4b7e6f78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aefd7f7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baefd7f7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127c67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cf127c67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63c4b95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cc63c4b95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63c4b95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c63c4b95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155268" y="5003791"/>
            <a:ext cx="4896000" cy="45600"/>
          </a:xfrm>
          <a:prstGeom prst="ellipse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7A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3645" l="0" r="655" t="1809"/>
          <a:stretch/>
        </p:blipFill>
        <p:spPr>
          <a:xfrm>
            <a:off x="0" y="-5"/>
            <a:ext cx="12344001" cy="70068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438163" y="6095006"/>
            <a:ext cx="4008760" cy="188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804350" y="0"/>
            <a:ext cx="5539800" cy="7006800"/>
          </a:xfrm>
          <a:prstGeom prst="rect">
            <a:avLst/>
          </a:prstGeom>
          <a:solidFill>
            <a:srgbClr val="FFFFFF">
              <a:alpha val="5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7000" y="-154277"/>
            <a:ext cx="2394551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7680600" y="2387325"/>
            <a:ext cx="41613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Обнаружение аномалий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 в данных авиасообщения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Команда: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Бабушкина Татьяна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Дарбинян Оганес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Малышевский Сергей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30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Никонов Иван</a:t>
            </a:r>
            <a:endParaRPr b="1" sz="230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</a:t>
            </a:r>
            <a:r>
              <a:rPr b="1" lang="ru-RU">
                <a:solidFill>
                  <a:schemeClr val="lt1"/>
                </a:solidFill>
              </a:rPr>
              <a:t>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9399" y="28422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51950" y="492050"/>
            <a:ext cx="1107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434343"/>
                </a:solidFill>
              </a:rPr>
              <a:t>Пассажир, который не задерживается в месте прилета надолго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7412350" y="1717900"/>
            <a:ext cx="43635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Интересный пассажир: Моргунова Снежана Юрьевна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везде проставлена дата рождения, но судя по номеру документа - здесь 2 пассажира. Последняя строчка относится к первым двум, тогда есть информация как пассажир приехал дважды в SVO за небольшой период времени из разных мест (между этими перелетами нет событий). Так же странно, что перелет длится 25 минут из REN (Оренбург) в SVO.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51950" y="946425"/>
            <a:ext cx="10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Предполагается, что есть пассажиры, прилетающие  в определенное место не задерживаются там надолго и через несколько часов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(меньше суток) возвращаются обратно или следуют в новый пункт назначения.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00700" y="1639475"/>
            <a:ext cx="678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Алгоритм: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Список пассажиров (</a:t>
            </a:r>
            <a:r>
              <a:rPr b="1" lang="ru-RU" sz="1100">
                <a:solidFill>
                  <a:schemeClr val="dk1"/>
                </a:solidFill>
                <a:highlight>
                  <a:srgbClr val="FFFFFF"/>
                </a:highlight>
              </a:rPr>
              <a:t>PaxName + PaxBirthDate </a:t>
            </a: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считается одним пассажиром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Сортируем журнал событий по пассажиру и дате отправления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Добавляем столбец со следующим временем перелета (отправление)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Считаем длительность перехода (время между текущей датой прилета и следующей дата отправления)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Выводим список пассажиров с минимальным временем перехода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Отдельно смотрим на полный журнал событий по перелетам конкретных пассажиров из списка выше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736500" y="182402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4281949"/>
            <a:ext cx="8461967" cy="16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675450" y="6026450"/>
            <a:ext cx="103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 сложно отследить маленькие переходы между перелетами с пересадками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подозрительный пассажир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8150" y="4362275"/>
            <a:ext cx="3223849" cy="20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9046625" y="3925238"/>
            <a:ext cx="30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Гистограмма длительности пересадки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</a:t>
            </a:r>
            <a:r>
              <a:rPr b="1" lang="ru-RU">
                <a:solidFill>
                  <a:schemeClr val="lt1"/>
                </a:solidFill>
              </a:rPr>
              <a:t>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59399" y="28422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18600" y="492050"/>
            <a:ext cx="11274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Пассажир, у которых маршрут перелетов не целостен</a:t>
            </a:r>
            <a:endParaRPr b="1" sz="1800"/>
          </a:p>
        </p:txBody>
      </p:sp>
      <p:sp>
        <p:nvSpPr>
          <p:cNvPr id="228" name="Google Shape;228;p23"/>
          <p:cNvSpPr/>
          <p:nvPr/>
        </p:nvSpPr>
        <p:spPr>
          <a:xfrm>
            <a:off x="518600" y="1045002"/>
            <a:ext cx="8410800" cy="5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данную категорию можно отнести 2 случая: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/>
              <a:t>Пассажир использовал другой вид транспорта, чтобы добраться в другой город и улетал оттуда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/>
              <a:t>Пассажир использовал фальшивый документ и его перелет не вошел в историю профиля лояльности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нахождения таких подозрительных личностей использовался следующий сценарий: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В датасет</a:t>
            </a:r>
            <a:r>
              <a:rPr lang="ru-RU"/>
              <a:t>ах</a:t>
            </a:r>
            <a:r>
              <a:rPr lang="ru-RU"/>
              <a:t> </a:t>
            </a:r>
            <a:r>
              <a:rPr b="1" lang="ru-RU">
                <a:solidFill>
                  <a:schemeClr val="dk1"/>
                </a:solidFill>
              </a:rPr>
              <a:t>FrequentFlyerForum, SkyTeamExchange </a:t>
            </a:r>
            <a:r>
              <a:rPr lang="ru-RU">
                <a:solidFill>
                  <a:schemeClr val="dk1"/>
                </a:solidFill>
              </a:rPr>
              <a:t>и</a:t>
            </a:r>
            <a:r>
              <a:rPr b="1" lang="ru-RU">
                <a:solidFill>
                  <a:schemeClr val="dk1"/>
                </a:solidFill>
              </a:rPr>
              <a:t> PointzAggregator </a:t>
            </a:r>
            <a:r>
              <a:rPr lang="ru-RU">
                <a:solidFill>
                  <a:schemeClr val="dk1"/>
                </a:solidFill>
              </a:rPr>
              <a:t>отбирались пассажиры по уникальным никнеймам или id.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>
                <a:solidFill>
                  <a:schemeClr val="dk1"/>
                </a:solidFill>
              </a:rPr>
              <a:t>Т.к. </a:t>
            </a:r>
            <a:r>
              <a:rPr b="1" lang="ru-RU">
                <a:solidFill>
                  <a:schemeClr val="dk1"/>
                </a:solidFill>
              </a:rPr>
              <a:t>PointzAggregator </a:t>
            </a:r>
            <a:r>
              <a:rPr lang="ru-RU">
                <a:solidFill>
                  <a:schemeClr val="dk1"/>
                </a:solidFill>
              </a:rPr>
              <a:t>небольшой, а в </a:t>
            </a:r>
            <a:r>
              <a:rPr b="1" lang="ru-RU">
                <a:solidFill>
                  <a:schemeClr val="dk1"/>
                </a:solidFill>
              </a:rPr>
              <a:t>SkyTeamExchange </a:t>
            </a:r>
            <a:r>
              <a:rPr lang="ru-RU">
                <a:solidFill>
                  <a:schemeClr val="dk1"/>
                </a:solidFill>
              </a:rPr>
              <a:t>нет какого-то uid. Они были объединены и записи с пустыми данными были убраны. Логика объединения: данные по uid были сгруппированы по номерам карт лояльности и после, по этим номерам датасеты были объединены.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>
                <a:solidFill>
                  <a:schemeClr val="dk1"/>
                </a:solidFill>
              </a:rPr>
              <a:t>У каждого пассажира сортировались полеты по дате и проверялось условие, что город отлета тот же, что и город прилета в предыдущем полете.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>
                <a:solidFill>
                  <a:schemeClr val="dk1"/>
                </a:solidFill>
              </a:rPr>
              <a:t>Для большей информативности данные переводятся в картинки с маршрутом пассажира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В датасете </a:t>
            </a:r>
            <a:r>
              <a:rPr b="1" lang="ru-RU">
                <a:solidFill>
                  <a:schemeClr val="dk1"/>
                </a:solidFill>
              </a:rPr>
              <a:t>FrequentFlyerForum </a:t>
            </a:r>
            <a:r>
              <a:rPr lang="ru-RU">
                <a:solidFill>
                  <a:schemeClr val="dk1"/>
                </a:solidFill>
              </a:rPr>
              <a:t>не было найдено пассажиров с “плохим” маршрутом, а в объединенном датасете </a:t>
            </a:r>
            <a:r>
              <a:rPr b="1" lang="ru-RU">
                <a:solidFill>
                  <a:schemeClr val="dk1"/>
                </a:solidFill>
              </a:rPr>
              <a:t>PointzAggregator </a:t>
            </a:r>
            <a:r>
              <a:rPr lang="ru-RU">
                <a:solidFill>
                  <a:schemeClr val="dk1"/>
                </a:solidFill>
              </a:rPr>
              <a:t>и </a:t>
            </a:r>
            <a:r>
              <a:rPr b="1" lang="ru-RU">
                <a:solidFill>
                  <a:schemeClr val="dk1"/>
                </a:solidFill>
              </a:rPr>
              <a:t>SkyTeamExchange </a:t>
            </a:r>
            <a:r>
              <a:rPr lang="ru-RU">
                <a:solidFill>
                  <a:schemeClr val="dk1"/>
                </a:solidFill>
              </a:rPr>
              <a:t>было найдено 158 “подозрительных” личностей. Конечно же это не означает, что данные пассажиры являются шпионами.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</a:t>
            </a:r>
            <a:r>
              <a:rPr b="1" lang="ru-RU">
                <a:solidFill>
                  <a:schemeClr val="lt1"/>
                </a:solidFill>
              </a:rPr>
              <a:t>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85750" y="542950"/>
            <a:ext cx="2500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Пример подозрительного маршрута.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этом рисунке можно заметить, что преимущественно маршруты выходят из одного города.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Изначально нет каких=то подозрений, пассажир вылетел из одного города и вернулся оттуда же.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Начиная с 5 рейса пассажир вылетает из одного города, но не возвращается. и так 3 вылета.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350" y="436625"/>
            <a:ext cx="7800038" cy="626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625" y="-2736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126" y="-3774"/>
            <a:ext cx="273330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Результаты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71774" y="411803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542800" y="811925"/>
            <a:ext cx="104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Программный продукт позволил определить подозрительных пассажиров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Эта информация будет в дальнейшем полезна для поиска необходимых людей (для обнаружения подозрительной активности при перелете?)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Выводы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447550" y="6584350"/>
            <a:ext cx="82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1</a:t>
            </a:r>
            <a:endParaRPr sz="1100">
              <a:solidFill>
                <a:srgbClr val="7F7F7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71774" y="411803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51950" y="1463225"/>
            <a:ext cx="109956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Были сформулированы 5 гипотез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Реализованы программные инструменты для проверки данных гипотез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В результате: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по одной гипотезы не найдено прецедентов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по остальным гипотезам сформированы списки подозрительных пассажиров, для которых требуются дополнительные проверки из других источников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4"/>
          <p:cNvSpPr txBox="1"/>
          <p:nvPr/>
        </p:nvSpPr>
        <p:spPr>
          <a:xfrm>
            <a:off x="545425" y="4595850"/>
            <a:ext cx="10801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Краткие итоги: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Программный продукт позволил определить подозрительных пассажиров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Полученный функционал будет в дальнейшем полезен для для обнаружения подозрительной активности в авиасообщении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6418627"/>
            <a:ext cx="8451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1283952" y="6596400"/>
            <a:ext cx="795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49" y="53547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7AC3"/>
                </a:solidFill>
              </a:rPr>
              <a:t>Постановка задачи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79900" y="2736050"/>
            <a:ext cx="108366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rgbClr val="434343"/>
                </a:solidFill>
              </a:rPr>
              <a:t>1. </a:t>
            </a:r>
            <a:r>
              <a:rPr lang="ru-RU" sz="1800">
                <a:solidFill>
                  <a:srgbClr val="434343"/>
                </a:solidFill>
              </a:rPr>
              <a:t>Получить наиболее объемный датасет, полученный с помощью объединения исходных выгрузок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34343"/>
                </a:solidFill>
              </a:rPr>
              <a:t>2. Сформулировать гипотезы по определению аномальных данных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34343"/>
                </a:solidFill>
              </a:rPr>
              <a:t>3. Предложить модель проверки полученных гипотез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34343"/>
                </a:solidFill>
              </a:rPr>
              <a:t>4. Выявить подозрительных пассажиров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33080" y="3896816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441564" y="5307109"/>
            <a:ext cx="32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70600" y="1180250"/>
            <a:ext cx="1090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34343"/>
                </a:solidFill>
              </a:rPr>
              <a:t>Цель: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434343"/>
                </a:solidFill>
              </a:rPr>
              <a:t>предложить свой начальный продукт для поиска подозрительных пассажиров авиатранспорта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79900" y="2090075"/>
            <a:ext cx="22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34343"/>
                </a:solidFill>
              </a:rPr>
              <a:t>Этапы решения: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1319725" y="6596400"/>
            <a:ext cx="73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51942" y="407200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-3999979" y="3440980"/>
            <a:ext cx="4171674" cy="1585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3535580" y="2635701"/>
            <a:ext cx="2653500" cy="4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4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 flipH="1">
            <a:off x="171774" y="411803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AC3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007AC3"/>
                </a:solidFill>
              </a:rPr>
              <a:t>В</a:t>
            </a:r>
            <a:r>
              <a:rPr b="1" lang="ru-RU" sz="2000">
                <a:solidFill>
                  <a:srgbClr val="007AC3"/>
                </a:solidFill>
                <a:latin typeface="Arial"/>
                <a:ea typeface="Arial"/>
                <a:cs typeface="Arial"/>
                <a:sym typeface="Arial"/>
              </a:rPr>
              <a:t>ходны</a:t>
            </a:r>
            <a:r>
              <a:rPr b="1" lang="ru-RU" sz="2000">
                <a:solidFill>
                  <a:srgbClr val="007AC3"/>
                </a:solidFill>
              </a:rPr>
              <a:t>е</a:t>
            </a:r>
            <a:r>
              <a:rPr b="1" lang="ru-RU" sz="2000">
                <a:solidFill>
                  <a:srgbClr val="007AC3"/>
                </a:solidFill>
                <a:latin typeface="Arial"/>
                <a:ea typeface="Arial"/>
                <a:cs typeface="Arial"/>
                <a:sym typeface="Arial"/>
              </a:rPr>
              <a:t> данны</a:t>
            </a:r>
            <a:r>
              <a:rPr b="1" lang="ru-RU" sz="2000">
                <a:solidFill>
                  <a:srgbClr val="007AC3"/>
                </a:solidFill>
              </a:rPr>
              <a:t>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789917" y="157841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{C75DEB91-67D3-45F6-BA03-7A4C8C9B87F5}</a:tableStyleId>
              </a:tblPr>
              <a:tblGrid>
                <a:gridCol w="2698800"/>
                <a:gridCol w="4926100"/>
                <a:gridCol w="645900"/>
                <a:gridCol w="2018350"/>
              </a:tblGrid>
              <a:tr h="32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Данные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Содержание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2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PointzAggregator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Данные о перемещения пассажиров внутри аэропорта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SkyTeam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Информация о перелетах авиакомпании из SkyTeam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8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Boarding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Данные о пассажирах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SkyTeamExchange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Шина обмена информацией для группы компаний альянса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YourBoardingPass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Таблица с информацией из посадочных талонов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6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BoardingData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Информация с системы посадки на самолеты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FrequentFlyerForum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Информация с форума на сайте авиакомпании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Решение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371350" y="6584350"/>
            <a:ext cx="82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71774" y="411803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7AC3"/>
                </a:solidFill>
              </a:rPr>
              <a:t>Проверенные гипотезы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91775" y="1144500"/>
            <a:ext cx="11015700" cy="4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 с билетами в разные места, оформленные на одно время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Пассажиры, летающие в паре, не являющиеся родственниками или друзьями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Пассажир, летающий преимущественно в один и тот же город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Пассажир, который не задерживается в месте прилета надолго 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Пассажир, у которых маршрут перелетов не целостен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Решение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1371350" y="6584350"/>
            <a:ext cx="82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71774" y="411803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7AC3"/>
                </a:solidFill>
              </a:rPr>
              <a:t>Другие варианты</a:t>
            </a:r>
            <a:r>
              <a:rPr b="1" lang="ru-RU" sz="2000">
                <a:solidFill>
                  <a:srgbClr val="007AC3"/>
                </a:solidFill>
              </a:rPr>
              <a:t> гипотез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91775" y="705125"/>
            <a:ext cx="110157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 летает с чужими документами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  <a:highlight>
                  <a:schemeClr val="lt1"/>
                </a:highlight>
              </a:rPr>
              <a:t>Пассажир с аномально большим количеством накопленных миль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Обратить внимание на международно значимые даты, посмотреть выделяется ли группа людей, которая всегда пользуется авиаперелетом в эти дни</a:t>
            </a:r>
            <a:endParaRPr b="1" sz="900">
              <a:solidFill>
                <a:srgbClr val="434343"/>
              </a:solidFill>
              <a:highlight>
                <a:srgbClr val="FF0000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ru-RU" sz="1600">
                <a:solidFill>
                  <a:srgbClr val="434343"/>
                </a:solidFill>
              </a:rPr>
              <a:t>Пассажир едет в одну сторону по одному паспорту, обратно по другому</a:t>
            </a:r>
            <a:endParaRPr b="1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ru-RU" sz="1700">
                <a:solidFill>
                  <a:srgbClr val="434343"/>
                </a:solidFill>
                <a:highlight>
                  <a:schemeClr val="lt1"/>
                </a:highlight>
              </a:rPr>
              <a:t>Пассажир с аномально большим количеством накопленных миль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9399" y="28422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507499" y="492050"/>
            <a:ext cx="9236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434343"/>
                </a:solidFill>
              </a:rPr>
              <a:t>Пассажир с билетами в разные места, оформленные на одно время</a:t>
            </a:r>
            <a:endParaRPr sz="1600"/>
          </a:p>
        </p:txBody>
      </p:sp>
      <p:sp>
        <p:nvSpPr>
          <p:cNvPr id="160" name="Google Shape;160;p19"/>
          <p:cNvSpPr/>
          <p:nvPr/>
        </p:nvSpPr>
        <p:spPr>
          <a:xfrm>
            <a:off x="5232550" y="2160649"/>
            <a:ext cx="6096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813650" y="965750"/>
            <a:ext cx="1066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данной гипотезе предполагаетя, что человек перемещается, используя дубликат реально существующих документов. Возможно данная техника могла бы использоваться, чтобы у человека было алиби и по документам он находился в другом месте. Соответственно необходимо было определить людей находившихся одновременно в разных местах.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055075" y="1242850"/>
            <a:ext cx="51501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099" y="2628193"/>
            <a:ext cx="1901651" cy="218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171" y="2518390"/>
            <a:ext cx="3089125" cy="2399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6330650" y="1993913"/>
            <a:ext cx="515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Результат алгоритма при использании в качестве значения уникального поля сочетание “Фамилия + Имя + Отчество + дата + время”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637700" y="2160650"/>
            <a:ext cx="51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33200" y="1993925"/>
            <a:ext cx="5230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датасете 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BoardingData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формируется новое поле, содержащее значение “Номер документа + дата + время”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группируются и определяются случаи, когда у пассажира больше одного вылета за день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Вычисляется минимальная разница во времени вылета за день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Полученные значения сортируются от меньшего к большему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Проверяются случаи с малой разницей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22250" y="5427425"/>
            <a:ext cx="1074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Calibri"/>
                <a:ea typeface="Calibri"/>
                <a:cs typeface="Calibri"/>
                <a:sym typeface="Calibri"/>
              </a:rPr>
              <a:t>Результат: Случаи перемещения пассажиров по дубликатам паспорта в данной выборке не обнаружены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</a:t>
            </a:r>
            <a:r>
              <a:rPr b="1" lang="ru-RU">
                <a:solidFill>
                  <a:schemeClr val="lt1"/>
                </a:solidFill>
              </a:rPr>
              <a:t>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9399" y="28422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43775" y="492050"/>
            <a:ext cx="11006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434343"/>
                </a:solidFill>
              </a:rPr>
              <a:t>                </a:t>
            </a:r>
            <a:r>
              <a:rPr b="1" lang="ru-RU" sz="1800">
                <a:solidFill>
                  <a:srgbClr val="434343"/>
                </a:solidFill>
              </a:rPr>
              <a:t>Пассажиры, летающие в паре, не являющиеся родственниками или друзьями</a:t>
            </a:r>
            <a:endParaRPr sz="1800"/>
          </a:p>
        </p:txBody>
      </p:sp>
      <p:sp>
        <p:nvSpPr>
          <p:cNvPr id="178" name="Google Shape;178;p20"/>
          <p:cNvSpPr/>
          <p:nvPr/>
        </p:nvSpPr>
        <p:spPr>
          <a:xfrm>
            <a:off x="333080" y="3896816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643775" y="965750"/>
            <a:ext cx="10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Предполагается, двое мужчин, не имеющих близких родственных связей, перемещаются вместе. При этом, для конспирации, они иногда летят в одно место разными рейсами.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43775" y="1581350"/>
            <a:ext cx="609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Алгоритм: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Список пассажиров фильтруется по признаку “мужчины”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Составляется список перелетов(рейс + дата + время) для каждого человека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Производится поиск людей, у которых отличаются фамилии и есть несколько совпадающих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перелетов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Производится поиск совпадающих пунктов назначения и перелетов в разные даты для данных людей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850" y="1419900"/>
            <a:ext cx="4410624" cy="2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850" y="3477475"/>
            <a:ext cx="4410624" cy="2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38" y="3660825"/>
            <a:ext cx="6418826" cy="10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88" y="4787075"/>
            <a:ext cx="6385947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622359" y="5738450"/>
            <a:ext cx="110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Результат: Найден один случай соответствующий данным условиям. Два пассажира прилетели вместе из Ханты-Мансийска в Москву. Потом в разные дни улетели в Анапу. И вернулись одним рейсом в Москву.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955356" y="-3775"/>
            <a:ext cx="45675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lt1"/>
                </a:solidFill>
              </a:rPr>
              <a:t>Анализ </a:t>
            </a:r>
            <a:r>
              <a:rPr b="1" lang="ru-RU">
                <a:solidFill>
                  <a:schemeClr val="lt1"/>
                </a:solidFill>
              </a:rPr>
              <a:t>гипотез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1212427" y="6596400"/>
            <a:ext cx="8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b="0" i="0" lang="ru-RU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9399" y="28422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16950" y="492050"/>
            <a:ext cx="11114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rgbClr val="434343"/>
                </a:solidFill>
              </a:rPr>
              <a:t>Пассажир, летающий в одно и тоже место</a:t>
            </a:r>
            <a:endParaRPr sz="1700"/>
          </a:p>
        </p:txBody>
      </p:sp>
      <p:sp>
        <p:nvSpPr>
          <p:cNvPr id="195" name="Google Shape;195;p21"/>
          <p:cNvSpPr/>
          <p:nvPr/>
        </p:nvSpPr>
        <p:spPr>
          <a:xfrm>
            <a:off x="688500" y="3476600"/>
            <a:ext cx="4958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популярный пассажир (11 перелетов) - Сорокина Наталья Андреевна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 журналу событий ее путь выглядит адекватным, всегда есть информация по багажу и агенству, в котором был куплен билет, номер документа всегда проставлен и одинаков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643775" y="965750"/>
            <a:ext cx="10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данной гипотезе п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редполагается, что есть пассажиры часто летающие в определенные места, при этом это неизвестный курорт или время прилетов нерегулярно и, скорее всего, это не его место работы.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674" y="1708775"/>
            <a:ext cx="3496926" cy="22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643775" y="1904688"/>
            <a:ext cx="469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Гистограмма количества перелетов пассажиров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Как правило, у каждого пассажира зафиксировано не более 4 полетов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целом, мало перелетов, чтобы из них дополнительно фильтровать по особенностям места прилета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5130" l="2180" r="-2179" t="-5130"/>
          <a:stretch/>
        </p:blipFill>
        <p:spPr>
          <a:xfrm>
            <a:off x="9069600" y="1708775"/>
            <a:ext cx="2876700" cy="209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557" y="3970550"/>
            <a:ext cx="5780794" cy="259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759900" y="5211625"/>
            <a:ext cx="51057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Наиболее активные пассажиры не вызывают подозрений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*(с большим числом перелетов)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