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5" r:id="rId3"/>
    <p:sldId id="260" r:id="rId4"/>
    <p:sldId id="268" r:id="rId5"/>
    <p:sldId id="269" r:id="rId6"/>
    <p:sldId id="270" r:id="rId7"/>
    <p:sldId id="274" r:id="rId8"/>
    <p:sldId id="271" r:id="rId9"/>
    <p:sldId id="272" r:id="rId10"/>
    <p:sldId id="273" r:id="rId11"/>
    <p:sldId id="27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DEB91-67D3-45F6-BA03-7A4C8C9B87F5}">
  <a:tblStyle styleId="{C75DEB91-67D3-45F6-BA03-7A4C8C9B87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18860104/Desktop/&#1054;&#1073;&#1091;&#1095;&#1077;&#1085;&#1080;&#1077;/P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Динамика количества обращений и их бюджета в течение времени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'Общая динамика'!$C$1</c:f>
              <c:strCache>
                <c:ptCount val="1"/>
                <c:pt idx="0">
                  <c:v> Бюджет поездки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'Общая динамика'!$A$2:$A$20</c:f>
              <c:strCache>
                <c:ptCount val="19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</c:strCache>
            </c:strRef>
          </c:cat>
          <c:val>
            <c:numRef>
              <c:f>'Общая динамика'!$C$2:$C$20</c:f>
              <c:numCache>
                <c:formatCode>_-* #\ ##0_-;\-* #\ ##0_-;_-* "-"??_-;_-@_-</c:formatCode>
                <c:ptCount val="19"/>
                <c:pt idx="0">
                  <c:v>207.47927149541891</c:v>
                </c:pt>
                <c:pt idx="1">
                  <c:v>407.17387097627358</c:v>
                </c:pt>
                <c:pt idx="2">
                  <c:v>405.55429512375417</c:v>
                </c:pt>
                <c:pt idx="3">
                  <c:v>509.09495937556972</c:v>
                </c:pt>
                <c:pt idx="4">
                  <c:v>538.83125671040364</c:v>
                </c:pt>
                <c:pt idx="5">
                  <c:v>667.30514448736267</c:v>
                </c:pt>
                <c:pt idx="6">
                  <c:v>628.01802980836089</c:v>
                </c:pt>
                <c:pt idx="7">
                  <c:v>1064.7560034365811</c:v>
                </c:pt>
                <c:pt idx="8">
                  <c:v>850.35469143452679</c:v>
                </c:pt>
                <c:pt idx="9">
                  <c:v>690.37473538103836</c:v>
                </c:pt>
                <c:pt idx="10">
                  <c:v>687.50941081071971</c:v>
                </c:pt>
                <c:pt idx="11">
                  <c:v>498.48143644445457</c:v>
                </c:pt>
                <c:pt idx="12">
                  <c:v>491.00069998689509</c:v>
                </c:pt>
                <c:pt idx="13">
                  <c:v>547.1866660457174</c:v>
                </c:pt>
                <c:pt idx="14">
                  <c:v>493.14966512632651</c:v>
                </c:pt>
                <c:pt idx="15">
                  <c:v>700.3433715478219</c:v>
                </c:pt>
                <c:pt idx="16">
                  <c:v>718.6980509748397</c:v>
                </c:pt>
                <c:pt idx="17">
                  <c:v>657.19782177557499</c:v>
                </c:pt>
                <c:pt idx="18">
                  <c:v>764.22988088683758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D8-5649-99D4-5BA42E18B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875680"/>
        <c:axId val="40674272"/>
      </c:lineChart>
      <c:lineChart>
        <c:grouping val="standard"/>
        <c:varyColors val="0"/>
        <c:ser>
          <c:idx val="0"/>
          <c:order val="0"/>
          <c:tx>
            <c:strRef>
              <c:f>'Общая динамика'!$B$1</c:f>
              <c:strCache>
                <c:ptCount val="1"/>
                <c:pt idx="0">
                  <c:v>Количество обращений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'Общая динамика'!$A$2:$A$20</c:f>
              <c:strCache>
                <c:ptCount val="19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</c:strCache>
            </c:strRef>
          </c:cat>
          <c:val>
            <c:numRef>
              <c:f>'Общая динамика'!$B$2:$B$20</c:f>
              <c:numCache>
                <c:formatCode>General</c:formatCode>
                <c:ptCount val="19"/>
                <c:pt idx="0">
                  <c:v>4</c:v>
                </c:pt>
                <c:pt idx="1">
                  <c:v>35</c:v>
                </c:pt>
                <c:pt idx="2">
                  <c:v>67</c:v>
                </c:pt>
                <c:pt idx="3">
                  <c:v>68</c:v>
                </c:pt>
                <c:pt idx="4">
                  <c:v>91</c:v>
                </c:pt>
                <c:pt idx="5">
                  <c:v>113</c:v>
                </c:pt>
                <c:pt idx="6">
                  <c:v>120</c:v>
                </c:pt>
                <c:pt idx="7">
                  <c:v>87</c:v>
                </c:pt>
                <c:pt idx="8">
                  <c:v>138</c:v>
                </c:pt>
                <c:pt idx="9">
                  <c:v>154</c:v>
                </c:pt>
                <c:pt idx="10">
                  <c:v>136</c:v>
                </c:pt>
                <c:pt idx="11">
                  <c:v>105</c:v>
                </c:pt>
                <c:pt idx="12">
                  <c:v>79</c:v>
                </c:pt>
                <c:pt idx="13">
                  <c:v>178</c:v>
                </c:pt>
                <c:pt idx="14">
                  <c:v>314</c:v>
                </c:pt>
                <c:pt idx="15">
                  <c:v>774</c:v>
                </c:pt>
                <c:pt idx="16">
                  <c:v>411</c:v>
                </c:pt>
                <c:pt idx="17">
                  <c:v>461</c:v>
                </c:pt>
                <c:pt idx="18">
                  <c:v>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D8-5649-99D4-5BA42E18B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23376"/>
        <c:axId val="578736064"/>
      </c:lineChart>
      <c:catAx>
        <c:axId val="3188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74272"/>
        <c:crosses val="autoZero"/>
        <c:auto val="1"/>
        <c:lblAlgn val="ctr"/>
        <c:lblOffset val="100"/>
        <c:noMultiLvlLbl val="0"/>
      </c:catAx>
      <c:valAx>
        <c:axId val="4067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обращений</a:t>
                </a:r>
              </a:p>
            </c:rich>
          </c:tx>
          <c:layout>
            <c:manualLayout>
              <c:xMode val="edge"/>
              <c:yMode val="edge"/>
              <c:x val="6.6225165562913907E-3"/>
              <c:y val="0.27768751406074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8875680"/>
        <c:crosses val="autoZero"/>
        <c:crossBetween val="between"/>
      </c:valAx>
      <c:valAx>
        <c:axId val="5787360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Бюджет поездки</a:t>
                </a:r>
              </a:p>
            </c:rich>
          </c:tx>
          <c:layout>
            <c:manualLayout>
              <c:xMode val="edge"/>
              <c:yMode val="edge"/>
              <c:x val="0.96853390413576945"/>
              <c:y val="0.34747860851758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823376"/>
        <c:crosses val="max"/>
        <c:crossBetween val="between"/>
      </c:valAx>
      <c:catAx>
        <c:axId val="50823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8736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Распределение длительности и количества шагов согласования в течение времени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 времени'!$C$1</c:f>
              <c:strCache>
                <c:ptCount val="1"/>
                <c:pt idx="0">
                  <c:v> Суммарная средняя длительность, часы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'По времени'!$B$2:$B$91</c:f>
              <c:strCache>
                <c:ptCount val="26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</c:strCache>
            </c:strRef>
          </c:cat>
          <c:val>
            <c:numRef>
              <c:f>'По времени'!$C$2:$C$91</c:f>
              <c:numCache>
                <c:formatCode>_-* #\ ##0_-;\-* #\ ##0_-;_-* "-"??_-;_-@_-</c:formatCode>
                <c:ptCount val="26"/>
                <c:pt idx="0">
                  <c:v>48.062083333333327</c:v>
                </c:pt>
                <c:pt idx="1">
                  <c:v>44.043835125448041</c:v>
                </c:pt>
                <c:pt idx="2">
                  <c:v>51.119971751412443</c:v>
                </c:pt>
                <c:pt idx="3">
                  <c:v>54.294516283524914</c:v>
                </c:pt>
                <c:pt idx="4">
                  <c:v>54.699756944444452</c:v>
                </c:pt>
                <c:pt idx="5">
                  <c:v>54.378976757369607</c:v>
                </c:pt>
                <c:pt idx="6">
                  <c:v>62.158119658119674</c:v>
                </c:pt>
                <c:pt idx="7">
                  <c:v>62.836876876876872</c:v>
                </c:pt>
                <c:pt idx="8">
                  <c:v>60.48578154425612</c:v>
                </c:pt>
                <c:pt idx="9">
                  <c:v>57.225469276094273</c:v>
                </c:pt>
                <c:pt idx="10">
                  <c:v>63.537016908212557</c:v>
                </c:pt>
                <c:pt idx="11">
                  <c:v>60.151176046176047</c:v>
                </c:pt>
                <c:pt idx="12">
                  <c:v>66.333996683250433</c:v>
                </c:pt>
                <c:pt idx="13">
                  <c:v>79.784200498575487</c:v>
                </c:pt>
                <c:pt idx="14">
                  <c:v>78.308213548120605</c:v>
                </c:pt>
                <c:pt idx="15">
                  <c:v>82.481043589743592</c:v>
                </c:pt>
                <c:pt idx="16">
                  <c:v>89.544431746031762</c:v>
                </c:pt>
                <c:pt idx="17">
                  <c:v>87.947560541310537</c:v>
                </c:pt>
                <c:pt idx="18">
                  <c:v>88.959376465072665</c:v>
                </c:pt>
                <c:pt idx="19">
                  <c:v>91.56363198983297</c:v>
                </c:pt>
                <c:pt idx="20">
                  <c:v>89.777061032863841</c:v>
                </c:pt>
                <c:pt idx="21">
                  <c:v>89.973157894736843</c:v>
                </c:pt>
                <c:pt idx="22">
                  <c:v>90.066134864080226</c:v>
                </c:pt>
                <c:pt idx="23">
                  <c:v>85.635318035426721</c:v>
                </c:pt>
                <c:pt idx="24">
                  <c:v>94.653326666666644</c:v>
                </c:pt>
                <c:pt idx="25">
                  <c:v>91.018487654320978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6-7E4A-9D7E-3C017D085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6068960"/>
        <c:axId val="1232388048"/>
      </c:lineChart>
      <c:lineChart>
        <c:grouping val="standard"/>
        <c:varyColors val="0"/>
        <c:ser>
          <c:idx val="1"/>
          <c:order val="1"/>
          <c:tx>
            <c:strRef>
              <c:f>'По времени'!$D$1</c:f>
              <c:strCache>
                <c:ptCount val="1"/>
                <c:pt idx="0">
                  <c:v> Общее количество шагов согласования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'По времени'!$B$2:$B$91</c:f>
              <c:strCache>
                <c:ptCount val="26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</c:strCache>
            </c:strRef>
          </c:cat>
          <c:val>
            <c:numRef>
              <c:f>'По времени'!$D$2:$D$91</c:f>
              <c:numCache>
                <c:formatCode>_-* #\ ##0_-;\-* #\ ##0_-;_-* "-"??_-;_-@_-</c:formatCode>
                <c:ptCount val="26"/>
                <c:pt idx="0">
                  <c:v>8</c:v>
                </c:pt>
                <c:pt idx="1">
                  <c:v>8.5483870967741939</c:v>
                </c:pt>
                <c:pt idx="2">
                  <c:v>8.9322033898305087</c:v>
                </c:pt>
                <c:pt idx="3">
                  <c:v>9.2241379310344822</c:v>
                </c:pt>
                <c:pt idx="4">
                  <c:v>9.0500000000000007</c:v>
                </c:pt>
                <c:pt idx="5">
                  <c:v>9.4387755102040813</c:v>
                </c:pt>
                <c:pt idx="6">
                  <c:v>9.8076923076923084</c:v>
                </c:pt>
                <c:pt idx="7">
                  <c:v>9.7027027027027035</c:v>
                </c:pt>
                <c:pt idx="8">
                  <c:v>10.059322033898299</c:v>
                </c:pt>
                <c:pt idx="9">
                  <c:v>9.6439393939393945</c:v>
                </c:pt>
                <c:pt idx="10">
                  <c:v>9.8173913043478258</c:v>
                </c:pt>
                <c:pt idx="11">
                  <c:v>9.3766233766233764</c:v>
                </c:pt>
                <c:pt idx="12">
                  <c:v>9.91044776119403</c:v>
                </c:pt>
                <c:pt idx="13">
                  <c:v>11.108974358974359</c:v>
                </c:pt>
                <c:pt idx="14">
                  <c:v>11.12639405204461</c:v>
                </c:pt>
                <c:pt idx="15">
                  <c:v>11.255384615384621</c:v>
                </c:pt>
                <c:pt idx="16">
                  <c:v>11.828571428571429</c:v>
                </c:pt>
                <c:pt idx="17">
                  <c:v>11.65897435897436</c:v>
                </c:pt>
                <c:pt idx="18">
                  <c:v>12.09071729957806</c:v>
                </c:pt>
                <c:pt idx="19">
                  <c:v>12.186274509803919</c:v>
                </c:pt>
                <c:pt idx="20">
                  <c:v>12.06197183098592</c:v>
                </c:pt>
                <c:pt idx="21">
                  <c:v>11.91033138401559</c:v>
                </c:pt>
                <c:pt idx="22">
                  <c:v>11.75771971496437</c:v>
                </c:pt>
                <c:pt idx="23">
                  <c:v>11.727536231884059</c:v>
                </c:pt>
                <c:pt idx="24">
                  <c:v>12.295999999999999</c:v>
                </c:pt>
                <c:pt idx="25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6-7E4A-9D7E-3C017D085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7734192"/>
        <c:axId val="1067825440"/>
      </c:lineChart>
      <c:catAx>
        <c:axId val="146606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Дата получения решения</a:t>
                </a:r>
              </a:p>
            </c:rich>
          </c:tx>
          <c:layout>
            <c:manualLayout>
              <c:xMode val="edge"/>
              <c:yMode val="edge"/>
              <c:x val="0.43276607721310606"/>
              <c:y val="0.90353974194001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2388048"/>
        <c:crosses val="autoZero"/>
        <c:auto val="1"/>
        <c:lblAlgn val="ctr"/>
        <c:lblOffset val="100"/>
        <c:noMultiLvlLbl val="0"/>
      </c:catAx>
      <c:valAx>
        <c:axId val="123238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Длительность, часы</a:t>
                </a:r>
              </a:p>
            </c:rich>
          </c:tx>
          <c:layout>
            <c:manualLayout>
              <c:xMode val="edge"/>
              <c:yMode val="edge"/>
              <c:x val="1.4700971801816154E-2"/>
              <c:y val="0.35019533005771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6068960"/>
        <c:crosses val="autoZero"/>
        <c:crossBetween val="between"/>
      </c:valAx>
      <c:valAx>
        <c:axId val="1067825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шагов</a:t>
                </a:r>
              </a:p>
            </c:rich>
          </c:tx>
          <c:layout>
            <c:manualLayout>
              <c:xMode val="edge"/>
              <c:yMode val="edge"/>
              <c:x val="0.97505995433062498"/>
              <c:y val="0.38513864881085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47734192"/>
        <c:crosses val="max"/>
        <c:crossBetween val="between"/>
      </c:valAx>
      <c:catAx>
        <c:axId val="1147734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67825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Распределение</a:t>
            </a:r>
            <a:r>
              <a:rPr lang="ru-RU" b="1" baseline="0" dirty="0"/>
              <a:t> стоимости поездок в течение времени </a:t>
            </a:r>
            <a:endParaRPr lang="ru-R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'По времени'!$E$1</c:f>
              <c:strCache>
                <c:ptCount val="1"/>
                <c:pt idx="0">
                  <c:v> Разница между разрешенным и запрошенным бюджетом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'По времени'!$B$2:$B$91</c:f>
              <c:strCache>
                <c:ptCount val="26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</c:strCache>
            </c:strRef>
          </c:cat>
          <c:val>
            <c:numRef>
              <c:f>'По времени'!$E$2:$E$91</c:f>
              <c:numCache>
                <c:formatCode>_-* #\ ##0_-;\-* #\ ##0_-;_-* "-"??_-;_-@_-</c:formatCode>
                <c:ptCount val="26"/>
                <c:pt idx="0">
                  <c:v>-2.0164478943467969</c:v>
                </c:pt>
                <c:pt idx="1">
                  <c:v>216.56531833631021</c:v>
                </c:pt>
                <c:pt idx="2">
                  <c:v>260.29846860201218</c:v>
                </c:pt>
                <c:pt idx="3">
                  <c:v>322.67406896665199</c:v>
                </c:pt>
                <c:pt idx="4">
                  <c:v>266.08351051483191</c:v>
                </c:pt>
                <c:pt idx="5">
                  <c:v>352.67860683748148</c:v>
                </c:pt>
                <c:pt idx="6">
                  <c:v>451.3186391649254</c:v>
                </c:pt>
                <c:pt idx="7">
                  <c:v>445.32285728341668</c:v>
                </c:pt>
                <c:pt idx="8">
                  <c:v>480.00081533820457</c:v>
                </c:pt>
                <c:pt idx="9">
                  <c:v>362.55387282982201</c:v>
                </c:pt>
                <c:pt idx="10">
                  <c:v>388.25979286663357</c:v>
                </c:pt>
                <c:pt idx="11">
                  <c:v>203.3279823227241</c:v>
                </c:pt>
                <c:pt idx="12">
                  <c:v>151.92161946619291</c:v>
                </c:pt>
                <c:pt idx="13">
                  <c:v>164.24553643714239</c:v>
                </c:pt>
                <c:pt idx="14">
                  <c:v>293.43407394212841</c:v>
                </c:pt>
                <c:pt idx="15">
                  <c:v>237.70746791589531</c:v>
                </c:pt>
                <c:pt idx="16">
                  <c:v>290.74831604950879</c:v>
                </c:pt>
                <c:pt idx="17">
                  <c:v>365.58536719781341</c:v>
                </c:pt>
                <c:pt idx="18">
                  <c:v>358.33090792636978</c:v>
                </c:pt>
                <c:pt idx="19">
                  <c:v>465.74051887791359</c:v>
                </c:pt>
                <c:pt idx="20">
                  <c:v>503.87372791465788</c:v>
                </c:pt>
                <c:pt idx="21">
                  <c:v>374.36344892078012</c:v>
                </c:pt>
                <c:pt idx="22">
                  <c:v>331.45759300957599</c:v>
                </c:pt>
                <c:pt idx="23">
                  <c:v>350.96895166917631</c:v>
                </c:pt>
                <c:pt idx="24">
                  <c:v>391.31288983641582</c:v>
                </c:pt>
                <c:pt idx="25">
                  <c:v>247.56988234363121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20-FF40-B866-CFE86B8461A3}"/>
            </c:ext>
          </c:extLst>
        </c:ser>
        <c:ser>
          <c:idx val="3"/>
          <c:order val="1"/>
          <c:tx>
            <c:strRef>
              <c:f>'По времени'!$F$1</c:f>
              <c:strCache>
                <c:ptCount val="1"/>
                <c:pt idx="0">
                  <c:v> Бюджет поездки 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'По времени'!$B$2:$B$91</c:f>
              <c:strCache>
                <c:ptCount val="26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</c:strCache>
            </c:strRef>
          </c:cat>
          <c:val>
            <c:numRef>
              <c:f>'По времени'!$F$2:$F$91</c:f>
              <c:numCache>
                <c:formatCode>_-* #\ ##0_-;\-* #\ ##0_-;_-* "-"??_-;_-@_-</c:formatCode>
                <c:ptCount val="26"/>
                <c:pt idx="0">
                  <c:v>207.47927149541891</c:v>
                </c:pt>
                <c:pt idx="1">
                  <c:v>407.17387097627358</c:v>
                </c:pt>
                <c:pt idx="2">
                  <c:v>405.55429512375417</c:v>
                </c:pt>
                <c:pt idx="3">
                  <c:v>516.19073168894658</c:v>
                </c:pt>
                <c:pt idx="4">
                  <c:v>545.1114796893313</c:v>
                </c:pt>
                <c:pt idx="5">
                  <c:v>686.16889420417488</c:v>
                </c:pt>
                <c:pt idx="6">
                  <c:v>650.18213194390887</c:v>
                </c:pt>
                <c:pt idx="7">
                  <c:v>1099.659438107697</c:v>
                </c:pt>
                <c:pt idx="8">
                  <c:v>892.12980601445281</c:v>
                </c:pt>
                <c:pt idx="9">
                  <c:v>701.04454177770754</c:v>
                </c:pt>
                <c:pt idx="10">
                  <c:v>698.51392790550778</c:v>
                </c:pt>
                <c:pt idx="11">
                  <c:v>572.71301960645019</c:v>
                </c:pt>
                <c:pt idx="12">
                  <c:v>516.50239095795405</c:v>
                </c:pt>
                <c:pt idx="13">
                  <c:v>558.98688921060989</c:v>
                </c:pt>
                <c:pt idx="14">
                  <c:v>521.59319356077424</c:v>
                </c:pt>
                <c:pt idx="15">
                  <c:v>687.39563350929882</c:v>
                </c:pt>
                <c:pt idx="16">
                  <c:v>741.47039981153489</c:v>
                </c:pt>
                <c:pt idx="17">
                  <c:v>676.66155259001494</c:v>
                </c:pt>
                <c:pt idx="18">
                  <c:v>804.57644697168075</c:v>
                </c:pt>
                <c:pt idx="19">
                  <c:v>812.48845999882792</c:v>
                </c:pt>
                <c:pt idx="20">
                  <c:v>874.4681352511501</c:v>
                </c:pt>
                <c:pt idx="21">
                  <c:v>685.36778835380551</c:v>
                </c:pt>
                <c:pt idx="22">
                  <c:v>709.78496847498593</c:v>
                </c:pt>
                <c:pt idx="23">
                  <c:v>709.09800649470117</c:v>
                </c:pt>
                <c:pt idx="24">
                  <c:v>634.45948471371923</c:v>
                </c:pt>
                <c:pt idx="25">
                  <c:v>509.13305206721589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20-FF40-B866-CFE86B846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6068960"/>
        <c:axId val="1232388048"/>
      </c:lineChart>
      <c:catAx>
        <c:axId val="146606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Дата получения решения</a:t>
                </a:r>
              </a:p>
            </c:rich>
          </c:tx>
          <c:layout>
            <c:manualLayout>
              <c:xMode val="edge"/>
              <c:yMode val="edge"/>
              <c:x val="0.44365710197622021"/>
              <c:y val="0.908765598195520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2388048"/>
        <c:crosses val="autoZero"/>
        <c:auto val="1"/>
        <c:lblAlgn val="ctr"/>
        <c:lblOffset val="100"/>
        <c:noMultiLvlLbl val="0"/>
      </c:catAx>
      <c:valAx>
        <c:axId val="1232388048"/>
        <c:scaling>
          <c:orientation val="minMax"/>
          <c:max val="1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Стоимость</a:t>
                </a:r>
              </a:p>
            </c:rich>
          </c:tx>
          <c:layout>
            <c:manualLayout>
              <c:xMode val="edge"/>
              <c:yMode val="edge"/>
              <c:x val="1.0622154779969651E-2"/>
              <c:y val="0.300966268105375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606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 Распределение решений </a:t>
            </a:r>
          </a:p>
        </c:rich>
      </c:tx>
      <c:layout>
        <c:manualLayout>
          <c:xMode val="edge"/>
          <c:yMode val="edge"/>
          <c:x val="0.38374472771323165"/>
          <c:y val="4.86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Лист5!$B$1</c:f>
              <c:strCache>
                <c:ptCount val="1"/>
                <c:pt idx="0">
                  <c:v> Доля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91-1243-B3ED-EF45B5FB8DD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91-1243-B3ED-EF45B5FB8DD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91-1243-B3ED-EF45B5FB8D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Лист5!$A$2:$A$4</c:f>
              <c:strCache>
                <c:ptCount val="3"/>
                <c:pt idx="0">
                  <c:v>Payment Handled</c:v>
                </c:pt>
                <c:pt idx="1">
                  <c:v>End trip</c:v>
                </c:pt>
                <c:pt idx="2">
                  <c:v>Остальные</c:v>
                </c:pt>
              </c:strCache>
            </c:strRef>
          </c:cat>
          <c:val>
            <c:numRef>
              <c:f>Лист5!$B$2:$B$4</c:f>
              <c:numCache>
                <c:formatCode>_-* #\ ##0.000_-;\-* #\ ##0.000_-;_-* "-"??_-;_-@_-</c:formatCode>
                <c:ptCount val="3"/>
                <c:pt idx="0">
                  <c:v>0.91152728446884079</c:v>
                </c:pt>
                <c:pt idx="1">
                  <c:v>8.6696803358088478E-2</c:v>
                </c:pt>
                <c:pt idx="2">
                  <c:v>1.7759121730707289E-3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91-1243-B3ED-EF45B5FB8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Распределение</a:t>
            </a:r>
            <a:r>
              <a:rPr lang="ru-RU" b="1" baseline="0"/>
              <a:t> длительности и количества шагов согласования в разрезе решения</a:t>
            </a:r>
            <a:endParaRPr lang="ru-R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Суммарная средняя длительность, часы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Declaration SAVED by EMPLOYEE</c:v>
                </c:pt>
                <c:pt idx="1">
                  <c:v>Declaration REJECTED by EMPLOYEE</c:v>
                </c:pt>
                <c:pt idx="2">
                  <c:v>End trip</c:v>
                </c:pt>
                <c:pt idx="3">
                  <c:v>Declaration REJECTED by MISSING</c:v>
                </c:pt>
                <c:pt idx="4">
                  <c:v>Request Payment</c:v>
                </c:pt>
                <c:pt idx="5">
                  <c:v>Permit REJECTED by MISSING</c:v>
                </c:pt>
                <c:pt idx="6">
                  <c:v>Payment Handled</c:v>
                </c:pt>
              </c:strCache>
            </c:strRef>
          </c:cat>
          <c:val>
            <c:numRef>
              <c:f>Sheet1!$B$2:$B$8</c:f>
              <c:numCache>
                <c:formatCode>_-* #\ ##0_-;\-* #\ ##0_-;_-* "-"??_-;_-@_-</c:formatCode>
                <c:ptCount val="7"/>
                <c:pt idx="0">
                  <c:v>29.976875</c:v>
                </c:pt>
                <c:pt idx="1">
                  <c:v>35.993500597371558</c:v>
                </c:pt>
                <c:pt idx="2">
                  <c:v>49.010038221360901</c:v>
                </c:pt>
                <c:pt idx="3">
                  <c:v>55.066296296296301</c:v>
                </c:pt>
                <c:pt idx="4">
                  <c:v>63.024444444444441</c:v>
                </c:pt>
                <c:pt idx="5">
                  <c:v>75.066759259259257</c:v>
                </c:pt>
                <c:pt idx="6">
                  <c:v>81.901033300524929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6-FF42-AD6F-B40C7CEA5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469760"/>
        <c:axId val="114312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 Общее количество шагов согласования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Declaration SAVED by EMPLOYEE</c:v>
                </c:pt>
                <c:pt idx="1">
                  <c:v>Declaration REJECTED by EMPLOYEE</c:v>
                </c:pt>
                <c:pt idx="2">
                  <c:v>End trip</c:v>
                </c:pt>
                <c:pt idx="3">
                  <c:v>Declaration REJECTED by MISSING</c:v>
                </c:pt>
                <c:pt idx="4">
                  <c:v>Request Payment</c:v>
                </c:pt>
                <c:pt idx="5">
                  <c:v>Permit REJECTED by MISSING</c:v>
                </c:pt>
                <c:pt idx="6">
                  <c:v>Payment Handled</c:v>
                </c:pt>
              </c:strCache>
            </c:strRef>
          </c:cat>
          <c:val>
            <c:numRef>
              <c:f>Sheet1!$C$2:$C$8</c:f>
              <c:numCache>
                <c:formatCode>_-* #\ ##0_-;\-* #\ ##0_-;_-* "-"??_-;_-@_-</c:formatCode>
                <c:ptCount val="7"/>
                <c:pt idx="0">
                  <c:v>8.4166666666666661</c:v>
                </c:pt>
                <c:pt idx="1">
                  <c:v>10.13978494623656</c:v>
                </c:pt>
                <c:pt idx="2">
                  <c:v>8.4108527131782953</c:v>
                </c:pt>
                <c:pt idx="3">
                  <c:v>8.6666666666666661</c:v>
                </c:pt>
                <c:pt idx="4">
                  <c:v>7</c:v>
                </c:pt>
                <c:pt idx="5">
                  <c:v>11.66666666666667</c:v>
                </c:pt>
                <c:pt idx="6">
                  <c:v>11.381299212598419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E6-FF42-AD6F-B40C7CEA5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6498528"/>
        <c:axId val="306483024"/>
      </c:lineChart>
      <c:catAx>
        <c:axId val="40846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Решение</a:t>
                </a:r>
              </a:p>
            </c:rich>
          </c:tx>
          <c:layout>
            <c:manualLayout>
              <c:xMode val="edge"/>
              <c:yMode val="edge"/>
              <c:x val="0.47708980302695808"/>
              <c:y val="0.904811811023622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43128720"/>
        <c:crosses val="autoZero"/>
        <c:auto val="1"/>
        <c:lblAlgn val="ctr"/>
        <c:lblOffset val="100"/>
        <c:noMultiLvlLbl val="0"/>
      </c:catAx>
      <c:valAx>
        <c:axId val="114312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Длительность,</a:t>
                </a:r>
                <a:r>
                  <a:rPr lang="ru-RU" baseline="0"/>
                  <a:t> часы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3.1152647975077881E-3"/>
              <c:y val="0.366437007874015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8469760"/>
        <c:crosses val="autoZero"/>
        <c:crossBetween val="between"/>
      </c:valAx>
      <c:valAx>
        <c:axId val="306483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шагов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498528"/>
        <c:crosses val="max"/>
        <c:crossBetween val="between"/>
      </c:valAx>
      <c:catAx>
        <c:axId val="1226498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6483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Соотношение между  полученным бюджетом и его отклонением от разрешенного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Лист2!$D$1</c:f>
              <c:strCache>
                <c:ptCount val="1"/>
                <c:pt idx="0">
                  <c:v> Разница между разрешенным и запрошенным бюджетом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Лист2!$A$2:$A$5</c:f>
              <c:strCache>
                <c:ptCount val="4"/>
                <c:pt idx="0">
                  <c:v>Declaration REJECTED by MISSING</c:v>
                </c:pt>
                <c:pt idx="1">
                  <c:v>Request Payment</c:v>
                </c:pt>
                <c:pt idx="2">
                  <c:v>End trip</c:v>
                </c:pt>
                <c:pt idx="3">
                  <c:v>Payment Handled</c:v>
                </c:pt>
              </c:strCache>
            </c:strRef>
          </c:cat>
          <c:val>
            <c:numRef>
              <c:f>Лист2!$D$2:$D$5</c:f>
              <c:numCache>
                <c:formatCode>_-* #\ ##0_-;\-* #\ ##0_-;_-* "-"??_-;_-@_-</c:formatCode>
                <c:ptCount val="4"/>
                <c:pt idx="0">
                  <c:v>475.9550770188003</c:v>
                </c:pt>
                <c:pt idx="1">
                  <c:v>573.62279316196123</c:v>
                </c:pt>
                <c:pt idx="2">
                  <c:v>649.40839970435081</c:v>
                </c:pt>
                <c:pt idx="3">
                  <c:v>347.96925220817741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1-CA49-862E-DD54655EB042}"/>
            </c:ext>
          </c:extLst>
        </c:ser>
        <c:ser>
          <c:idx val="1"/>
          <c:order val="1"/>
          <c:tx>
            <c:strRef>
              <c:f>Лист2!$E$1</c:f>
              <c:strCache>
                <c:ptCount val="1"/>
                <c:pt idx="0">
                  <c:v> Бюджет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Лист2!$A$2:$A$5</c:f>
              <c:strCache>
                <c:ptCount val="4"/>
                <c:pt idx="0">
                  <c:v>Declaration REJECTED by MISSING</c:v>
                </c:pt>
                <c:pt idx="1">
                  <c:v>Request Payment</c:v>
                </c:pt>
                <c:pt idx="2">
                  <c:v>End trip</c:v>
                </c:pt>
                <c:pt idx="3">
                  <c:v>Payment Handled</c:v>
                </c:pt>
              </c:strCache>
            </c:strRef>
          </c:cat>
          <c:val>
            <c:numRef>
              <c:f>Лист2!$E$2:$E$5</c:f>
              <c:numCache>
                <c:formatCode>_-* #\ ##0_-;\-* #\ ##0_-;_-* "-"??_-;_-@_-</c:formatCode>
                <c:ptCount val="4"/>
                <c:pt idx="0">
                  <c:v>189.28668804486401</c:v>
                </c:pt>
                <c:pt idx="1">
                  <c:v>349.45852222036649</c:v>
                </c:pt>
                <c:pt idx="2">
                  <c:v>597.06118914302579</c:v>
                </c:pt>
                <c:pt idx="3">
                  <c:v>704.11357525461881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21-CA49-862E-DD54655EB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5963792"/>
        <c:axId val="1282197120"/>
      </c:barChart>
      <c:catAx>
        <c:axId val="1095963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Решение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2197120"/>
        <c:crosses val="autoZero"/>
        <c:auto val="1"/>
        <c:lblAlgn val="ctr"/>
        <c:lblOffset val="100"/>
        <c:noMultiLvlLbl val="0"/>
      </c:catAx>
      <c:valAx>
        <c:axId val="128219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Бюджет</a:t>
                </a:r>
              </a:p>
            </c:rich>
          </c:tx>
          <c:layout>
            <c:manualLayout>
              <c:xMode val="edge"/>
              <c:yMode val="edge"/>
              <c:x val="1.2674271229404308E-3"/>
              <c:y val="0.38398221448734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596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Распределение длительности отработки и количества сигналов для наиболее продолжительных шагов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'Длительность переходов'!$C$1</c:f>
              <c:strCache>
                <c:ptCount val="1"/>
                <c:pt idx="0">
                  <c:v>Количество сигналов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'Длительность переходов'!$A$2:$A$16</c:f>
              <c:strCache>
                <c:ptCount val="15"/>
                <c:pt idx="0">
                  <c:v>Declaration APPROVED by SUPERVISOR--&gt;Request Payment</c:v>
                </c:pt>
                <c:pt idx="1">
                  <c:v>Declaration APPROVED by SUPERVISOR--&gt;Declaration REJECTED by DIRECTOR</c:v>
                </c:pt>
                <c:pt idx="2">
                  <c:v>Declaration FINAL_APPROVED by SUPERVISOR--&gt;Declaration SUBMITTED by EMPLOYEE</c:v>
                </c:pt>
                <c:pt idx="3">
                  <c:v>Permit FINAL_APPROVED by DIRECTOR--&gt;Send Reminder</c:v>
                </c:pt>
                <c:pt idx="4">
                  <c:v>Start trip--&gt;Declaration APPROVED by ADMINISTRATION</c:v>
                </c:pt>
                <c:pt idx="5">
                  <c:v>Permit APPROVED by BUDGET OWNER--&gt;Send Reminder</c:v>
                </c:pt>
                <c:pt idx="6">
                  <c:v>End trip--&gt;Payment Handled</c:v>
                </c:pt>
                <c:pt idx="7">
                  <c:v>Start trip--&gt;Payment Handled</c:v>
                </c:pt>
                <c:pt idx="8">
                  <c:v>Permit APPROVED by ADMINISTRATION--&gt;Send Reminder</c:v>
                </c:pt>
                <c:pt idx="9">
                  <c:v>Declaration APPROVED by PRE_APPROVER--&gt;Declaration REJECTED by SUPERVISOR</c:v>
                </c:pt>
                <c:pt idx="10">
                  <c:v>Permit APPROVED by ADMINISTRATION--&gt;Permit REJECTED by SUPERVISOR</c:v>
                </c:pt>
                <c:pt idx="11">
                  <c:v>Permit REJECTED by BUDGET OWNER--&gt;Permit REJECTED by EMPLOYEE</c:v>
                </c:pt>
                <c:pt idx="12">
                  <c:v>Declaration APPROVED by ADMINISTRATION--&gt;Declaration REJECTED by SUPERVISOR</c:v>
                </c:pt>
                <c:pt idx="13">
                  <c:v>Declaration APPROVED by BUDGET OWNER--&gt;Declaration APPROVED by SUPERVISOR</c:v>
                </c:pt>
                <c:pt idx="14">
                  <c:v>Start trip--&gt;Declaration SUBMITTED by EMPLOYEE</c:v>
                </c:pt>
              </c:strCache>
            </c:strRef>
          </c:cat>
          <c:val>
            <c:numRef>
              <c:f>'Длительность переходов'!$C$2:$C$16</c:f>
              <c:numCache>
                <c:formatCode>General</c:formatCode>
                <c:ptCount val="1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15</c:v>
                </c:pt>
                <c:pt idx="7">
                  <c:v>8</c:v>
                </c:pt>
                <c:pt idx="8">
                  <c:v>9</c:v>
                </c:pt>
                <c:pt idx="9">
                  <c:v>15</c:v>
                </c:pt>
                <c:pt idx="10">
                  <c:v>47</c:v>
                </c:pt>
                <c:pt idx="11">
                  <c:v>31</c:v>
                </c:pt>
                <c:pt idx="12">
                  <c:v>62</c:v>
                </c:pt>
                <c:pt idx="13">
                  <c:v>50</c:v>
                </c:pt>
                <c:pt idx="14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2-A440-B049-BB9F09080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1714655"/>
        <c:axId val="1981716303"/>
      </c:barChart>
      <c:lineChart>
        <c:grouping val="standard"/>
        <c:varyColors val="0"/>
        <c:ser>
          <c:idx val="0"/>
          <c:order val="0"/>
          <c:tx>
            <c:strRef>
              <c:f>'Длительность переходов'!$B$1</c:f>
              <c:strCache>
                <c:ptCount val="1"/>
                <c:pt idx="0">
                  <c:v> Длительность_шага 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'Длительность переходов'!$A$2:$A$16</c:f>
              <c:strCache>
                <c:ptCount val="15"/>
                <c:pt idx="0">
                  <c:v>Declaration APPROVED by SUPERVISOR--&gt;Request Payment</c:v>
                </c:pt>
                <c:pt idx="1">
                  <c:v>Declaration APPROVED by SUPERVISOR--&gt;Declaration REJECTED by DIRECTOR</c:v>
                </c:pt>
                <c:pt idx="2">
                  <c:v>Declaration FINAL_APPROVED by SUPERVISOR--&gt;Declaration SUBMITTED by EMPLOYEE</c:v>
                </c:pt>
                <c:pt idx="3">
                  <c:v>Permit FINAL_APPROVED by DIRECTOR--&gt;Send Reminder</c:v>
                </c:pt>
                <c:pt idx="4">
                  <c:v>Start trip--&gt;Declaration APPROVED by ADMINISTRATION</c:v>
                </c:pt>
                <c:pt idx="5">
                  <c:v>Permit APPROVED by BUDGET OWNER--&gt;Send Reminder</c:v>
                </c:pt>
                <c:pt idx="6">
                  <c:v>End trip--&gt;Payment Handled</c:v>
                </c:pt>
                <c:pt idx="7">
                  <c:v>Start trip--&gt;Payment Handled</c:v>
                </c:pt>
                <c:pt idx="8">
                  <c:v>Permit APPROVED by ADMINISTRATION--&gt;Send Reminder</c:v>
                </c:pt>
                <c:pt idx="9">
                  <c:v>Declaration APPROVED by PRE_APPROVER--&gt;Declaration REJECTED by SUPERVISOR</c:v>
                </c:pt>
                <c:pt idx="10">
                  <c:v>Permit APPROVED by ADMINISTRATION--&gt;Permit REJECTED by SUPERVISOR</c:v>
                </c:pt>
                <c:pt idx="11">
                  <c:v>Permit REJECTED by BUDGET OWNER--&gt;Permit REJECTED by EMPLOYEE</c:v>
                </c:pt>
                <c:pt idx="12">
                  <c:v>Declaration APPROVED by ADMINISTRATION--&gt;Declaration REJECTED by SUPERVISOR</c:v>
                </c:pt>
                <c:pt idx="13">
                  <c:v>Declaration APPROVED by BUDGET OWNER--&gt;Declaration APPROVED by SUPERVISOR</c:v>
                </c:pt>
                <c:pt idx="14">
                  <c:v>Start trip--&gt;Declaration SUBMITTED by EMPLOYEE</c:v>
                </c:pt>
              </c:strCache>
            </c:strRef>
          </c:cat>
          <c:val>
            <c:numRef>
              <c:f>'Длительность переходов'!$B$2:$B$16</c:f>
              <c:numCache>
                <c:formatCode>_-* #\ ##0_-;\-* #\ ##0_-;_-* "-"??_-;_-@_-</c:formatCode>
                <c:ptCount val="15"/>
                <c:pt idx="0">
                  <c:v>21.82833333333333</c:v>
                </c:pt>
                <c:pt idx="1">
                  <c:v>20.178333333333331</c:v>
                </c:pt>
                <c:pt idx="2">
                  <c:v>20.15722222222222</c:v>
                </c:pt>
                <c:pt idx="3">
                  <c:v>18.955555555555559</c:v>
                </c:pt>
                <c:pt idx="4">
                  <c:v>18.11847222222222</c:v>
                </c:pt>
                <c:pt idx="5">
                  <c:v>17.97305555555555</c:v>
                </c:pt>
                <c:pt idx="6">
                  <c:v>17.520405982905981</c:v>
                </c:pt>
                <c:pt idx="7">
                  <c:v>17.518750000000001</c:v>
                </c:pt>
                <c:pt idx="8">
                  <c:v>16.10027777777778</c:v>
                </c:pt>
                <c:pt idx="9">
                  <c:v>15.913269230769229</c:v>
                </c:pt>
                <c:pt idx="10">
                  <c:v>15.397337398373979</c:v>
                </c:pt>
                <c:pt idx="11">
                  <c:v>15.116409465020579</c:v>
                </c:pt>
                <c:pt idx="12">
                  <c:v>14.89383230452675</c:v>
                </c:pt>
                <c:pt idx="13">
                  <c:v>14.892493686868679</c:v>
                </c:pt>
                <c:pt idx="14">
                  <c:v>14.77927412814274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92-A440-B049-BB9F09080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4497743"/>
        <c:axId val="1954510591"/>
      </c:lineChart>
      <c:catAx>
        <c:axId val="198171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1716303"/>
        <c:crosses val="autoZero"/>
        <c:auto val="1"/>
        <c:lblAlgn val="ctr"/>
        <c:lblOffset val="100"/>
        <c:noMultiLvlLbl val="0"/>
      </c:catAx>
      <c:valAx>
        <c:axId val="198171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сигналов</a:t>
                </a:r>
              </a:p>
            </c:rich>
          </c:tx>
          <c:layout>
            <c:manualLayout>
              <c:xMode val="edge"/>
              <c:yMode val="edge"/>
              <c:x val="0.1046587247135386"/>
              <c:y val="0.14020450326060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1714655"/>
        <c:crosses val="autoZero"/>
        <c:crossBetween val="between"/>
      </c:valAx>
      <c:valAx>
        <c:axId val="195451059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Длительность, часы</a:t>
                </a:r>
              </a:p>
            </c:rich>
          </c:tx>
          <c:layout>
            <c:manualLayout>
              <c:xMode val="edge"/>
              <c:yMode val="edge"/>
              <c:x val="0.97813300687900107"/>
              <c:y val="0.170632968237667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497743"/>
        <c:crosses val="max"/>
        <c:crossBetween val="between"/>
      </c:valAx>
      <c:catAx>
        <c:axId val="19544977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45105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Наиболее зацикленные этапы согласования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Цикл!$C$1</c:f>
              <c:strCache>
                <c:ptCount val="1"/>
                <c:pt idx="0">
                  <c:v> Зацикленность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Цикл!$A$2:$A$8</c:f>
              <c:strCache>
                <c:ptCount val="7"/>
                <c:pt idx="0">
                  <c:v>Declaration REJECTED by ADMINISTRATION--&gt;Declaration SUBMITTED by EMPLOYEE</c:v>
                </c:pt>
                <c:pt idx="1">
                  <c:v>Declaration REJECTED by ADMINISTRATION--&gt;End trip</c:v>
                </c:pt>
                <c:pt idx="2">
                  <c:v>Declaration REJECTED by EMPLOYEE--&gt;Start trip</c:v>
                </c:pt>
                <c:pt idx="3">
                  <c:v>Declaration SUBMITTED by EMPLOYEE--&gt;Declaration REJECTED by EMPLOYEE</c:v>
                </c:pt>
                <c:pt idx="4">
                  <c:v>End trip--&gt;Declaration REJECTED by EMPLOYEE</c:v>
                </c:pt>
                <c:pt idx="5">
                  <c:v>Permit APPROVED by ADMINISTRATION--&gt;End trip</c:v>
                </c:pt>
                <c:pt idx="6">
                  <c:v>Send Reminder--&gt;Send Reminder</c:v>
                </c:pt>
              </c:strCache>
            </c:strRef>
          </c:cat>
          <c:val>
            <c:numRef>
              <c:f>Цикл!$C$2:$C$8</c:f>
              <c:numCache>
                <c:formatCode>_-* #\ ##0_-;\-* #\ ##0_-;_-* "-"??_-;_-@_-</c:formatCode>
                <c:ptCount val="7"/>
                <c:pt idx="0">
                  <c:v>2.833333333333333</c:v>
                </c:pt>
                <c:pt idx="1">
                  <c:v>2.666666666666667</c:v>
                </c:pt>
                <c:pt idx="2">
                  <c:v>1.857142857142857</c:v>
                </c:pt>
                <c:pt idx="3">
                  <c:v>1.666666666666667</c:v>
                </c:pt>
                <c:pt idx="4">
                  <c:v>1.714285714285714</c:v>
                </c:pt>
                <c:pt idx="5">
                  <c:v>1.68</c:v>
                </c:pt>
                <c:pt idx="6">
                  <c:v>1.551724137931034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C-444F-AC41-3982ECBEF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9470911"/>
        <c:axId val="119892912"/>
      </c:barChart>
      <c:lineChart>
        <c:grouping val="standard"/>
        <c:varyColors val="0"/>
        <c:ser>
          <c:idx val="0"/>
          <c:order val="0"/>
          <c:tx>
            <c:strRef>
              <c:f>Цикл!#REF!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Цикл!$A$2:$A$8</c:f>
              <c:strCache>
                <c:ptCount val="7"/>
                <c:pt idx="0">
                  <c:v>Declaration REJECTED by ADMINISTRATION--&gt;Declaration SUBMITTED by EMPLOYEE</c:v>
                </c:pt>
                <c:pt idx="1">
                  <c:v>Declaration REJECTED by ADMINISTRATION--&gt;End trip</c:v>
                </c:pt>
                <c:pt idx="2">
                  <c:v>Declaration REJECTED by EMPLOYEE--&gt;Start trip</c:v>
                </c:pt>
                <c:pt idx="3">
                  <c:v>Declaration SUBMITTED by EMPLOYEE--&gt;Declaration REJECTED by EMPLOYEE</c:v>
                </c:pt>
                <c:pt idx="4">
                  <c:v>End trip--&gt;Declaration REJECTED by EMPLOYEE</c:v>
                </c:pt>
                <c:pt idx="5">
                  <c:v>Permit APPROVED by ADMINISTRATION--&gt;End trip</c:v>
                </c:pt>
                <c:pt idx="6">
                  <c:v>Send Reminder--&gt;Send Reminder</c:v>
                </c:pt>
              </c:strCache>
            </c:strRef>
          </c:cat>
          <c:val>
            <c:numRef>
              <c:f>Цикл!#REF!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CC-444F-AC41-3982ECBEF9D9}"/>
            </c:ext>
          </c:extLst>
        </c:ser>
        <c:ser>
          <c:idx val="1"/>
          <c:order val="1"/>
          <c:tx>
            <c:strRef>
              <c:f>Цикл!$B$1</c:f>
              <c:strCache>
                <c:ptCount val="1"/>
                <c:pt idx="0">
                  <c:v> Количество процессов 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Цикл!$A$2:$A$8</c:f>
              <c:strCache>
                <c:ptCount val="7"/>
                <c:pt idx="0">
                  <c:v>Declaration REJECTED by ADMINISTRATION--&gt;Declaration SUBMITTED by EMPLOYEE</c:v>
                </c:pt>
                <c:pt idx="1">
                  <c:v>Declaration REJECTED by ADMINISTRATION--&gt;End trip</c:v>
                </c:pt>
                <c:pt idx="2">
                  <c:v>Declaration REJECTED by EMPLOYEE--&gt;Start trip</c:v>
                </c:pt>
                <c:pt idx="3">
                  <c:v>Declaration SUBMITTED by EMPLOYEE--&gt;Declaration REJECTED by EMPLOYEE</c:v>
                </c:pt>
                <c:pt idx="4">
                  <c:v>End trip--&gt;Declaration REJECTED by EMPLOYEE</c:v>
                </c:pt>
                <c:pt idx="5">
                  <c:v>Permit APPROVED by ADMINISTRATION--&gt;End trip</c:v>
                </c:pt>
                <c:pt idx="6">
                  <c:v>Send Reminder--&gt;Send Reminder</c:v>
                </c:pt>
              </c:strCache>
            </c:strRef>
          </c:cat>
          <c:val>
            <c:numRef>
              <c:f>Цикл!$B$2:$B$8</c:f>
              <c:numCache>
                <c:formatCode>_-* #\ ##0_-;\-* #\ ##0_-;_-* "-"??_-;_-@_-</c:formatCode>
                <c:ptCount val="7"/>
                <c:pt idx="0">
                  <c:v>18</c:v>
                </c:pt>
                <c:pt idx="1">
                  <c:v>9</c:v>
                </c:pt>
                <c:pt idx="2">
                  <c:v>7</c:v>
                </c:pt>
                <c:pt idx="3">
                  <c:v>6</c:v>
                </c:pt>
                <c:pt idx="4">
                  <c:v>14</c:v>
                </c:pt>
                <c:pt idx="5">
                  <c:v>25</c:v>
                </c:pt>
                <c:pt idx="6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CC-444F-AC41-3982ECBEF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3283055"/>
        <c:axId val="1983284703"/>
      </c:lineChart>
      <c:catAx>
        <c:axId val="198328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3284703"/>
        <c:crosses val="autoZero"/>
        <c:auto val="1"/>
        <c:lblAlgn val="ctr"/>
        <c:lblOffset val="100"/>
        <c:noMultiLvlLbl val="0"/>
      </c:catAx>
      <c:valAx>
        <c:axId val="198328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процессов</a:t>
                </a:r>
              </a:p>
            </c:rich>
          </c:tx>
          <c:layout>
            <c:manualLayout>
              <c:xMode val="edge"/>
              <c:yMode val="edge"/>
              <c:x val="5.3504016603152446E-3"/>
              <c:y val="0.16046494937657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3283055"/>
        <c:crosses val="autoZero"/>
        <c:crossBetween val="between"/>
      </c:valAx>
      <c:valAx>
        <c:axId val="1198929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Зацикленность</a:t>
                </a:r>
              </a:p>
            </c:rich>
          </c:tx>
          <c:layout>
            <c:manualLayout>
              <c:xMode val="edge"/>
              <c:yMode val="edge"/>
              <c:x val="0.9779243243243243"/>
              <c:y val="0.19210850983199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470911"/>
        <c:crosses val="max"/>
        <c:crossBetween val="between"/>
      </c:valAx>
      <c:catAx>
        <c:axId val="20294709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892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46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22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aefd7f7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8baefd7f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4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4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67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59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52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3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155268" y="5003791"/>
            <a:ext cx="4896000" cy="45600"/>
          </a:xfrm>
          <a:prstGeom prst="ellipse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7A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t="1809" r="655" b="13645"/>
          <a:stretch/>
        </p:blipFill>
        <p:spPr>
          <a:xfrm>
            <a:off x="0" y="-5"/>
            <a:ext cx="12344001" cy="70068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438163" y="6095006"/>
            <a:ext cx="4008760" cy="18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804350" y="0"/>
            <a:ext cx="5539800" cy="7006800"/>
          </a:xfrm>
          <a:prstGeom prst="rect">
            <a:avLst/>
          </a:prstGeom>
          <a:solidFill>
            <a:srgbClr val="FFFFFF">
              <a:alpha val="5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7000" y="-154277"/>
            <a:ext cx="2394551" cy="2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7680600" y="2387325"/>
            <a:ext cx="41613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300" b="1" dirty="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Исследование процесса согласования поездок</a:t>
            </a: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300" b="1" dirty="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Команда:</a:t>
            </a: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300" b="1" dirty="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Бабушкина Татьяна</a:t>
            </a: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300" b="1" dirty="0" err="1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Дарбинян</a:t>
            </a:r>
            <a:r>
              <a:rPr lang="ru-RU" sz="2300" b="1" dirty="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300" b="1" dirty="0" err="1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Оганес</a:t>
            </a: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300" b="1" dirty="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Малышевский Сергей</a:t>
            </a: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300" b="1" dirty="0">
                <a:solidFill>
                  <a:srgbClr val="004878"/>
                </a:solidFill>
                <a:latin typeface="Arial"/>
                <a:ea typeface="Arial"/>
                <a:cs typeface="Arial"/>
                <a:sym typeface="Arial"/>
              </a:rPr>
              <a:t>Никонов Иван</a:t>
            </a:r>
            <a:endParaRPr sz="2300" b="1" dirty="0">
              <a:solidFill>
                <a:srgbClr val="0048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30" y="0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9B4A15BA-5E09-5147-8114-5BA8B70B2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898906"/>
              </p:ext>
            </p:extLst>
          </p:nvPr>
        </p:nvGraphicFramePr>
        <p:xfrm>
          <a:off x="333457" y="498297"/>
          <a:ext cx="11406598" cy="635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9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30" y="0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AEC9D57-4788-004D-922F-8C56AACEC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518071"/>
              </p:ext>
            </p:extLst>
          </p:nvPr>
        </p:nvGraphicFramePr>
        <p:xfrm>
          <a:off x="561455" y="1256099"/>
          <a:ext cx="11178600" cy="519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35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6418627"/>
            <a:ext cx="845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1283952" y="6596400"/>
            <a:ext cx="795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ru-RU" sz="1100">
                <a:solidFill>
                  <a:srgbClr val="7F7F7F"/>
                </a:solidFill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51945" y="376426"/>
            <a:ext cx="3023400" cy="92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49" y="535478"/>
            <a:ext cx="121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7AC3"/>
                </a:solidFill>
              </a:rPr>
              <a:t>Граф процесса</a:t>
            </a:r>
            <a:endParaRPr dirty="0"/>
          </a:p>
        </p:txBody>
      </p:sp>
      <p:sp>
        <p:nvSpPr>
          <p:cNvPr id="115" name="Google Shape;115;p15"/>
          <p:cNvSpPr/>
          <p:nvPr/>
        </p:nvSpPr>
        <p:spPr>
          <a:xfrm>
            <a:off x="333080" y="3896816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441564" y="5307109"/>
            <a:ext cx="32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713BF7-B1D4-4D44-9E2F-426FAE96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40" y="-339047"/>
            <a:ext cx="6773731" cy="72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467" y="-120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955342" y="-3778"/>
            <a:ext cx="2520000" cy="2880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lt1"/>
                </a:solidFill>
              </a:rPr>
              <a:t>Решение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1371350" y="6584350"/>
            <a:ext cx="820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4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80026" y="400457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7AC3"/>
                </a:solidFill>
              </a:rPr>
              <a:t>Проверяемые гипотезы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91775" y="1144500"/>
            <a:ext cx="11446796" cy="4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ru-RU" sz="1600" b="1" dirty="0">
                <a:solidFill>
                  <a:srgbClr val="434343"/>
                </a:solidFill>
              </a:rPr>
              <a:t>Наибольшее количество обращений наблюдается летом, наиболее затратные поездки в этот же период</a:t>
            </a:r>
            <a:endParaRPr sz="1600" b="1" dirty="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ru-RU" sz="1600" b="1" dirty="0">
                <a:solidFill>
                  <a:srgbClr val="434343"/>
                </a:solidFill>
              </a:rPr>
              <a:t>Средняя длительность согласования и количество шагов не меняется со временем</a:t>
            </a:r>
            <a:endParaRPr sz="1600" b="1" dirty="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ru-RU" sz="1600" b="1" dirty="0">
                <a:solidFill>
                  <a:srgbClr val="434343"/>
                </a:solidFill>
              </a:rPr>
              <a:t>Есть корреляция между разницей в заложенном и запрошенном бюджете и решением согласования</a:t>
            </a:r>
            <a:endParaRPr sz="1600" b="1" dirty="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ru-RU" sz="1600" b="1" dirty="0">
                <a:solidFill>
                  <a:srgbClr val="434343"/>
                </a:solidFill>
              </a:rPr>
              <a:t>Наиболее зацикленные шаги согласования длительные</a:t>
            </a:r>
            <a:endParaRPr sz="1600" b="1" dirty="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ru-RU" sz="1600" b="1" dirty="0">
                <a:solidFill>
                  <a:srgbClr val="434343"/>
                </a:solidFill>
              </a:rPr>
              <a:t>Есть корреляция между количеством шагов согласования и суммарной длительностью и решением согласования</a:t>
            </a:r>
            <a:endParaRPr sz="16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51"/>
            <a:ext cx="12191925" cy="747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183C86D-FD79-6D40-8B4D-9B4FA6547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681375"/>
              </p:ext>
            </p:extLst>
          </p:nvPr>
        </p:nvGraphicFramePr>
        <p:xfrm>
          <a:off x="1702659" y="651768"/>
          <a:ext cx="8786604" cy="573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31703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CCA0492-784D-684A-8EE0-3110C04CE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09308"/>
              </p:ext>
            </p:extLst>
          </p:nvPr>
        </p:nvGraphicFramePr>
        <p:xfrm>
          <a:off x="1351817" y="744235"/>
          <a:ext cx="9415500" cy="584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5A0A779-467D-1943-8923-769F9DB4D7D6}"/>
              </a:ext>
            </a:extLst>
          </p:cNvPr>
          <p:cNvSpPr txBox="1"/>
          <p:nvPr/>
        </p:nvSpPr>
        <p:spPr>
          <a:xfrm>
            <a:off x="451945" y="6481574"/>
            <a:ext cx="4161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</a:t>
            </a:r>
            <a:r>
              <a:rPr lang="en" dirty="0"/>
              <a:t>Payment Handled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4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" y="31703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247496D-73C3-7E43-A522-92339FEC9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539522"/>
              </p:ext>
            </p:extLst>
          </p:nvPr>
        </p:nvGraphicFramePr>
        <p:xfrm>
          <a:off x="1551397" y="776537"/>
          <a:ext cx="9415499" cy="571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295B3B-3AC3-5F43-85E7-C3CCFED32363}"/>
              </a:ext>
            </a:extLst>
          </p:cNvPr>
          <p:cNvSpPr txBox="1"/>
          <p:nvPr/>
        </p:nvSpPr>
        <p:spPr>
          <a:xfrm>
            <a:off x="451945" y="6481574"/>
            <a:ext cx="4161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</a:t>
            </a:r>
            <a:r>
              <a:rPr lang="en" dirty="0"/>
              <a:t>Payment Handled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9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31703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D0C588C0-C71C-2644-B4F3-7865139D3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897052"/>
              </p:ext>
            </p:extLst>
          </p:nvPr>
        </p:nvGraphicFramePr>
        <p:xfrm>
          <a:off x="1677320" y="931097"/>
          <a:ext cx="90805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88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90" y="63703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1D87CD9-147B-E84A-82FA-E0B259ED1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803791"/>
              </p:ext>
            </p:extLst>
          </p:nvPr>
        </p:nvGraphicFramePr>
        <p:xfrm>
          <a:off x="845905" y="764246"/>
          <a:ext cx="10894150" cy="552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385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31703"/>
            <a:ext cx="12191925" cy="71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742042" y="31703"/>
            <a:ext cx="3247870" cy="380100"/>
          </a:xfrm>
          <a:prstGeom prst="rect">
            <a:avLst/>
          </a:prstGeom>
          <a:gradFill>
            <a:gsLst>
              <a:gs pos="0">
                <a:srgbClr val="004878"/>
              </a:gs>
              <a:gs pos="50000">
                <a:srgbClr val="0069AF"/>
              </a:gs>
              <a:gs pos="100000">
                <a:srgbClr val="007D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Результаты проверки гипотез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1211225" y="6584350"/>
            <a:ext cx="980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F7F7F"/>
                </a:solidFill>
              </a:rPr>
              <a:t>Сбер</a:t>
            </a:r>
            <a:r>
              <a:rPr lang="ru-RU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100">
                <a:solidFill>
                  <a:srgbClr val="7F7F7F"/>
                </a:solidFill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1945" y="376426"/>
            <a:ext cx="3023397" cy="92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51226" y="364135"/>
            <a:ext cx="12132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A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949900" y="1471800"/>
            <a:ext cx="9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402FDCAF-48FC-8C4B-8AB1-5C67B83765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049553"/>
              </p:ext>
            </p:extLst>
          </p:nvPr>
        </p:nvGraphicFramePr>
        <p:xfrm>
          <a:off x="1047370" y="776536"/>
          <a:ext cx="10541879" cy="541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94248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223</Words>
  <Application>Microsoft Macintosh PowerPoint</Application>
  <PresentationFormat>Широкоэкранный</PresentationFormat>
  <Paragraphs>64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12</cp:revision>
  <dcterms:modified xsi:type="dcterms:W3CDTF">2021-05-21T13:10:25Z</dcterms:modified>
</cp:coreProperties>
</file>