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6" r:id="rId2"/>
    <p:sldId id="276" r:id="rId3"/>
    <p:sldId id="277" r:id="rId4"/>
    <p:sldId id="278" r:id="rId5"/>
    <p:sldId id="279" r:id="rId6"/>
    <p:sldId id="280" r:id="rId7"/>
    <p:sldId id="271" r:id="rId8"/>
    <p:sldId id="272" r:id="rId9"/>
    <p:sldId id="275" r:id="rId10"/>
    <p:sldId id="286" r:id="rId11"/>
    <p:sldId id="285" r:id="rId12"/>
    <p:sldId id="287" r:id="rId13"/>
    <p:sldId id="290" r:id="rId14"/>
    <p:sldId id="274" r:id="rId15"/>
    <p:sldId id="288" r:id="rId16"/>
    <p:sldId id="289" r:id="rId17"/>
    <p:sldId id="293" r:id="rId18"/>
    <p:sldId id="294" r:id="rId19"/>
    <p:sldId id="295" r:id="rId20"/>
    <p:sldId id="296" r:id="rId21"/>
    <p:sldId id="297" r:id="rId22"/>
    <p:sldId id="298" r:id="rId23"/>
    <p:sldId id="299" r:id="rId24"/>
    <p:sldId id="281" r:id="rId25"/>
    <p:sldId id="282" r:id="rId26"/>
    <p:sldId id="283" r:id="rId27"/>
    <p:sldId id="284"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8"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08A19C-C48F-40E3-8736-C0CCB8A5D772}" type="datetimeFigureOut">
              <a:rPr lang="en-US" smtClean="0"/>
              <a:pPr/>
              <a:t>5/29/2018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D1FD1-5402-49C2-99E9-86102609D1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39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1B6DC9C1-0A69-411F-85AF-4C814E996C88}" type="slidenum">
              <a:rPr lang="en-IN" sz="1200">
                <a:solidFill>
                  <a:srgbClr val="000000"/>
                </a:solidFill>
                <a:latin typeface="+mn-lt"/>
                <a:ea typeface="+mn-ea"/>
              </a:rPr>
              <a:pPr algn="r">
                <a:lnSpc>
                  <a:spcPct val="100000"/>
                </a:lnSpc>
              </a:pPr>
              <a:t>1</a:t>
            </a:fld>
            <a:endParaRPr/>
          </a:p>
        </p:txBody>
      </p:sp>
      <p:sp>
        <p:nvSpPr>
          <p:cNvPr id="394" name="CustomShape 3"/>
          <p:cNvSpPr/>
          <p:nvPr/>
        </p:nvSpPr>
        <p:spPr>
          <a:xfrm>
            <a:off x="0" y="0"/>
            <a:ext cx="2971080" cy="456480"/>
          </a:xfrm>
          <a:prstGeom prst="rect">
            <a:avLst/>
          </a:pr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13</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14</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15</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16</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17</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18</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19</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20</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21</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22</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5680" cy="4114080"/>
          </a:xfrm>
          <a:prstGeom prst="rect">
            <a:avLst/>
          </a:prstGeom>
        </p:spPr>
        <p:txBody>
          <a:bodyPr lIns="0" tIns="0" rIns="0" bIns="0"/>
          <a:lstStyle/>
          <a:p>
            <a:endParaRPr dirty="0"/>
          </a:p>
        </p:txBody>
      </p:sp>
      <p:sp>
        <p:nvSpPr>
          <p:cNvPr id="396"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1A704BF0-D7A4-4CE4-B4E6-D300C0748BF4}" type="slidenum">
              <a:rPr lang="en-IN" sz="1200">
                <a:solidFill>
                  <a:srgbClr val="000000"/>
                </a:solidFill>
                <a:latin typeface="+mn-lt"/>
                <a:ea typeface="+mn-ea"/>
              </a:rPr>
              <a:pPr algn="r">
                <a:lnSpc>
                  <a:spcPct val="100000"/>
                </a:lnSpc>
              </a:pPr>
              <a:t>2</a:t>
            </a:fld>
            <a:endParaRPr dirty="0"/>
          </a:p>
        </p:txBody>
      </p:sp>
      <p:sp>
        <p:nvSpPr>
          <p:cNvPr id="397" name="CustomShape 3"/>
          <p:cNvSpPr/>
          <p:nvPr/>
        </p:nvSpPr>
        <p:spPr>
          <a:xfrm>
            <a:off x="0" y="0"/>
            <a:ext cx="2971080" cy="456480"/>
          </a:xfrm>
          <a:prstGeom prst="rect">
            <a:avLst/>
          </a:pr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23</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24</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25</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dirty="0"/>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26</a:t>
            </a:fld>
            <a:endParaRPr dirty="0"/>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dirty="0"/>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27</a:t>
            </a:fld>
            <a:endParaRPr dirty="0"/>
          </a:p>
        </p:txBody>
      </p:sp>
      <p:sp>
        <p:nvSpPr>
          <p:cNvPr id="403" name="CustomShape 3"/>
          <p:cNvSpPr/>
          <p:nvPr/>
        </p:nvSpPr>
        <p:spPr>
          <a:xfrm>
            <a:off x="0" y="0"/>
            <a:ext cx="2971080" cy="456480"/>
          </a:xfrm>
          <a:prstGeom prst="rect">
            <a:avLst/>
          </a:prstGeom>
          <a:noFill/>
          <a:ln>
            <a:noFill/>
          </a:ln>
        </p:spPr>
      </p:sp>
    </p:spTree>
    <p:extLst>
      <p:ext uri="{BB962C8B-B14F-4D97-AF65-F5344CB8AC3E}">
        <p14:creationId xmlns:p14="http://schemas.microsoft.com/office/powerpoint/2010/main" xmlns="" val="92099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5680" cy="4114080"/>
          </a:xfrm>
          <a:prstGeom prst="rect">
            <a:avLst/>
          </a:prstGeom>
        </p:spPr>
        <p:txBody>
          <a:bodyPr lIns="0" tIns="0" rIns="0" bIns="0"/>
          <a:lstStyle/>
          <a:p>
            <a:endParaRPr dirty="0"/>
          </a:p>
        </p:txBody>
      </p:sp>
      <p:sp>
        <p:nvSpPr>
          <p:cNvPr id="396"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1A704BF0-D7A4-4CE4-B4E6-D300C0748BF4}" type="slidenum">
              <a:rPr lang="en-IN" sz="1200">
                <a:solidFill>
                  <a:srgbClr val="000000"/>
                </a:solidFill>
                <a:latin typeface="+mn-lt"/>
                <a:ea typeface="+mn-ea"/>
              </a:rPr>
              <a:pPr algn="r">
                <a:lnSpc>
                  <a:spcPct val="100000"/>
                </a:lnSpc>
              </a:pPr>
              <a:t>3</a:t>
            </a:fld>
            <a:endParaRPr dirty="0"/>
          </a:p>
        </p:txBody>
      </p:sp>
      <p:sp>
        <p:nvSpPr>
          <p:cNvPr id="397" name="CustomShape 3"/>
          <p:cNvSpPr/>
          <p:nvPr/>
        </p:nvSpPr>
        <p:spPr>
          <a:xfrm>
            <a:off x="0" y="0"/>
            <a:ext cx="2971080" cy="456480"/>
          </a:xfrm>
          <a:prstGeom prst="rect">
            <a:avLst/>
          </a:pr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7</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8</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9</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10</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11</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40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A26E4EB-7986-41A6-87CD-955B506B82CF}" type="slidenum">
              <a:rPr lang="en-IN" sz="1200">
                <a:solidFill>
                  <a:srgbClr val="000000"/>
                </a:solidFill>
                <a:latin typeface="+mn-lt"/>
                <a:ea typeface="+mn-ea"/>
              </a:rPr>
              <a:pPr algn="r">
                <a:lnSpc>
                  <a:spcPct val="100000"/>
                </a:lnSpc>
              </a:pPr>
              <a:t>12</a:t>
            </a:fld>
            <a:endParaRPr/>
          </a:p>
        </p:txBody>
      </p:sp>
      <p:sp>
        <p:nvSpPr>
          <p:cNvPr id="403" name="CustomShape 3"/>
          <p:cNvSpPr/>
          <p:nvPr/>
        </p:nvSpPr>
        <p:spPr>
          <a:xfrm>
            <a:off x="0" y="0"/>
            <a:ext cx="2971080" cy="456480"/>
          </a:xfrm>
          <a:prstGeom prst="rect">
            <a:avLst/>
          </a:pr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9A4BD-F8C0-4F73-B137-79326075A1D1}"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A4BD-F8C0-4F73-B137-79326075A1D1}"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A4BD-F8C0-4F73-B137-79326075A1D1}"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A4BD-F8C0-4F73-B137-79326075A1D1}"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9A4BD-F8C0-4F73-B137-79326075A1D1}"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9A4BD-F8C0-4F73-B137-79326075A1D1}"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9A4BD-F8C0-4F73-B137-79326075A1D1}" type="datetimeFigureOut">
              <a:rPr lang="en-US"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9A4BD-F8C0-4F73-B137-79326075A1D1}" type="datetimeFigureOut">
              <a:rPr lang="en-US"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9A4BD-F8C0-4F73-B137-79326075A1D1}" type="datetimeFigureOut">
              <a:rPr lang="en-US"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A4BD-F8C0-4F73-B137-79326075A1D1}"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A4BD-F8C0-4F73-B137-79326075A1D1}"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E0AB6-2719-4697-A504-D3FF7F6AC1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9A4BD-F8C0-4F73-B137-79326075A1D1}" type="datetimeFigureOut">
              <a:rPr lang="en-US" smtClean="0"/>
              <a:pPr/>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E0AB6-2719-4697-A504-D3FF7F6AC1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1828800"/>
            <a:ext cx="8228880" cy="459360"/>
          </a:xfrm>
          <a:prstGeom prst="rect">
            <a:avLst/>
          </a:prstGeom>
          <a:noFill/>
          <a:ln>
            <a:noFill/>
          </a:ln>
        </p:spPr>
        <p:txBody>
          <a:bodyPr lIns="90000" tIns="45000" rIns="90000" bIns="45000" anchor="ctr"/>
          <a:lstStyle/>
          <a:p>
            <a:endParaRPr dirty="0"/>
          </a:p>
          <a:p>
            <a:r>
              <a:rPr lang="en-IN" sz="2000" dirty="0">
                <a:solidFill>
                  <a:srgbClr val="000000"/>
                </a:solidFill>
                <a:latin typeface="Calibri"/>
                <a:ea typeface="DejaVu Sans"/>
              </a:rPr>
              <a:t>       </a:t>
            </a:r>
            <a:endParaRPr dirty="0"/>
          </a:p>
          <a:p>
            <a:endParaRPr dirty="0"/>
          </a:p>
          <a:p>
            <a:endParaRPr dirty="0"/>
          </a:p>
          <a:p>
            <a:r>
              <a:rPr lang="en-IN" sz="2000" dirty="0">
                <a:solidFill>
                  <a:srgbClr val="000000"/>
                </a:solidFill>
                <a:latin typeface="Calibri"/>
                <a:ea typeface="DejaVu Sans"/>
              </a:rPr>
              <a:t>         </a:t>
            </a:r>
            <a:endParaRPr dirty="0"/>
          </a:p>
          <a:p>
            <a:endParaRPr dirty="0"/>
          </a:p>
          <a:p>
            <a:endParaRPr dirty="0"/>
          </a:p>
          <a:p>
            <a:endParaRPr dirty="0"/>
          </a:p>
          <a:p>
            <a:r>
              <a:rPr lang="en-IN" sz="2000" dirty="0">
                <a:solidFill>
                  <a:srgbClr val="000000"/>
                </a:solidFill>
                <a:latin typeface="Calibri"/>
                <a:ea typeface="DejaVu Sans"/>
              </a:rPr>
              <a:t>             </a:t>
            </a:r>
            <a:endParaRPr dirty="0"/>
          </a:p>
          <a:p>
            <a:r>
              <a:rPr lang="en-IN" sz="2000" dirty="0" smtClean="0">
                <a:solidFill>
                  <a:srgbClr val="000000"/>
                </a:solidFill>
                <a:latin typeface="Times New Roman"/>
                <a:ea typeface="DejaVu Sans"/>
              </a:rPr>
              <a:t>          </a:t>
            </a:r>
            <a:endParaRPr dirty="0"/>
          </a:p>
          <a:p>
            <a:endParaRPr dirty="0"/>
          </a:p>
          <a:p>
            <a:endParaRPr dirty="0"/>
          </a:p>
          <a:p>
            <a:endParaRPr dirty="0"/>
          </a:p>
          <a:p>
            <a:endParaRPr dirty="0"/>
          </a:p>
          <a:p>
            <a:endParaRPr dirty="0"/>
          </a:p>
          <a:p>
            <a:endParaRPr dirty="0"/>
          </a:p>
          <a:p>
            <a:pPr algn="ctr">
              <a:lnSpc>
                <a:spcPct val="100000"/>
              </a:lnSpc>
            </a:pPr>
            <a:r>
              <a:rPr lang="en-IN" sz="2000" dirty="0">
                <a:solidFill>
                  <a:srgbClr val="000000"/>
                </a:solidFill>
                <a:latin typeface="Times New Roman"/>
                <a:ea typeface="DejaVu Sans"/>
              </a:rPr>
              <a:t> </a:t>
            </a:r>
            <a:endParaRPr dirty="0"/>
          </a:p>
        </p:txBody>
      </p:sp>
      <p:sp>
        <p:nvSpPr>
          <p:cNvPr id="186" name="CustomShape 2"/>
          <p:cNvSpPr/>
          <p:nvPr/>
        </p:nvSpPr>
        <p:spPr>
          <a:xfrm>
            <a:off x="685800" y="3429000"/>
            <a:ext cx="4419600" cy="198036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pitchFamily="18" charset="0"/>
                <a:ea typeface="DejaVu Sans"/>
                <a:cs typeface="Times New Roman" pitchFamily="18" charset="0"/>
              </a:rPr>
              <a:t>Presented By</a:t>
            </a:r>
            <a:endParaRPr dirty="0">
              <a:latin typeface="Times New Roman" pitchFamily="18" charset="0"/>
              <a:cs typeface="Times New Roman" pitchFamily="18" charset="0"/>
            </a:endParaRPr>
          </a:p>
          <a:p>
            <a:r>
              <a:rPr lang="en-US" dirty="0" smtClean="0">
                <a:latin typeface="Times New Roman" pitchFamily="18" charset="0"/>
                <a:cs typeface="Times New Roman" pitchFamily="18" charset="0"/>
              </a:rPr>
              <a:t>BHAVYA BABUTA  (1DS14IS020)</a:t>
            </a:r>
          </a:p>
          <a:p>
            <a:r>
              <a:rPr lang="en-US" dirty="0" smtClean="0">
                <a:latin typeface="Times New Roman" pitchFamily="18" charset="0"/>
                <a:cs typeface="Times New Roman" pitchFamily="18" charset="0"/>
              </a:rPr>
              <a:t>K. ABHIJIT (1DS14IS041)</a:t>
            </a:r>
          </a:p>
          <a:p>
            <a:r>
              <a:rPr lang="en-US" dirty="0" smtClean="0">
                <a:latin typeface="Times New Roman" pitchFamily="18" charset="0"/>
                <a:cs typeface="Times New Roman" pitchFamily="18" charset="0"/>
              </a:rPr>
              <a:t>KUSUMA.N (1DS14IS048)</a:t>
            </a:r>
          </a:p>
          <a:p>
            <a:r>
              <a:rPr lang="en-US" dirty="0" smtClean="0">
                <a:latin typeface="Times New Roman" pitchFamily="18" charset="0"/>
                <a:cs typeface="Times New Roman" pitchFamily="18" charset="0"/>
              </a:rPr>
              <a:t>LOVEY (1DS14IS049)</a:t>
            </a:r>
            <a:endParaRPr lang="en-US" dirty="0">
              <a:latin typeface="Times New Roman" pitchFamily="18" charset="0"/>
              <a:cs typeface="Times New Roman" pitchFamily="18" charset="0"/>
            </a:endParaRPr>
          </a:p>
        </p:txBody>
      </p:sp>
      <p:sp>
        <p:nvSpPr>
          <p:cNvPr id="187" name="CustomShape 3"/>
          <p:cNvSpPr/>
          <p:nvPr/>
        </p:nvSpPr>
        <p:spPr>
          <a:xfrm>
            <a:off x="2895480" y="6019920"/>
            <a:ext cx="2894760" cy="36432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sp>
        <p:nvSpPr>
          <p:cNvPr id="188" name="CustomShape 4"/>
          <p:cNvSpPr/>
          <p:nvPr/>
        </p:nvSpPr>
        <p:spPr>
          <a:xfrm flipV="1">
            <a:off x="2438280" y="999360"/>
            <a:ext cx="4419000" cy="91296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189" name="CustomShape 5"/>
          <p:cNvSpPr/>
          <p:nvPr/>
        </p:nvSpPr>
        <p:spPr>
          <a:xfrm>
            <a:off x="5541840" y="3581280"/>
            <a:ext cx="3199680" cy="130860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a:ea typeface="DejaVu Sans"/>
              </a:rPr>
              <a:t>Under The Guidance Of</a:t>
            </a:r>
            <a:endParaRPr dirty="0"/>
          </a:p>
          <a:p>
            <a:r>
              <a:rPr lang="en-IN" dirty="0" smtClean="0">
                <a:solidFill>
                  <a:srgbClr val="000000"/>
                </a:solidFill>
                <a:latin typeface="Times New Roman"/>
                <a:ea typeface="DejaVu Sans"/>
              </a:rPr>
              <a:t> </a:t>
            </a:r>
            <a:r>
              <a:rPr lang="en-IN" dirty="0" smtClean="0">
                <a:solidFill>
                  <a:srgbClr val="000000"/>
                </a:solidFill>
                <a:latin typeface="Times New Roman"/>
              </a:rPr>
              <a:t> </a:t>
            </a:r>
            <a:r>
              <a:rPr lang="en-US" dirty="0" smtClean="0">
                <a:latin typeface="Times New Roman" panose="02020603050405020304" pitchFamily="18" charset="0"/>
                <a:cs typeface="Times New Roman" panose="02020603050405020304" pitchFamily="18" charset="0"/>
              </a:rPr>
              <a:t>VANI  K A</a:t>
            </a:r>
          </a:p>
          <a:p>
            <a:r>
              <a:rPr lang="en-US" dirty="0" smtClean="0">
                <a:latin typeface="Times New Roman" panose="02020603050405020304" pitchFamily="18" charset="0"/>
                <a:cs typeface="Times New Roman" panose="02020603050405020304" pitchFamily="18" charset="0"/>
              </a:rPr>
              <a:t> Asst. Professor</a:t>
            </a:r>
          </a:p>
          <a:p>
            <a:pPr>
              <a:lnSpc>
                <a:spcPct val="100000"/>
              </a:lnSpc>
            </a:pPr>
            <a:endParaRPr dirty="0"/>
          </a:p>
        </p:txBody>
      </p:sp>
      <p:sp>
        <p:nvSpPr>
          <p:cNvPr id="190" name="CustomShape 6"/>
          <p:cNvSpPr/>
          <p:nvPr/>
        </p:nvSpPr>
        <p:spPr>
          <a:xfrm>
            <a:off x="990600" y="1752600"/>
            <a:ext cx="7314480" cy="455760"/>
          </a:xfrm>
          <a:prstGeom prst="rect">
            <a:avLst/>
          </a:prstGeom>
          <a:noFill/>
          <a:ln>
            <a:noFill/>
          </a:ln>
        </p:spPr>
        <p:txBody>
          <a:bodyPr lIns="90000" tIns="45000" rIns="90000" bIns="45000"/>
          <a:lstStyle/>
          <a:p>
            <a:pPr algn="ctr"/>
            <a:r>
              <a:rPr lang="en-US" sz="2800" b="1" dirty="0" smtClean="0">
                <a:latin typeface="Times New Roman" panose="02020603050405020304" pitchFamily="18" charset="0"/>
                <a:cs typeface="Times New Roman" panose="02020603050405020304" pitchFamily="18" charset="0"/>
              </a:rPr>
              <a:t>“Discovering Credible Twitter Users in Stock Market Domain”</a:t>
            </a:r>
            <a:endParaRPr lang="en-US" sz="2800" dirty="0">
              <a:latin typeface="Times New Roman" panose="02020603050405020304" pitchFamily="18" charset="0"/>
              <a:cs typeface="Times New Roman" panose="02020603050405020304" pitchFamily="18" charset="0"/>
            </a:endParaRPr>
          </a:p>
        </p:txBody>
      </p:sp>
      <p:sp>
        <p:nvSpPr>
          <p:cNvPr id="191" name="CustomShape 7"/>
          <p:cNvSpPr/>
          <p:nvPr/>
        </p:nvSpPr>
        <p:spPr>
          <a:xfrm>
            <a:off x="6608880" y="6248520"/>
            <a:ext cx="2133000" cy="364320"/>
          </a:xfrm>
          <a:prstGeom prst="rect">
            <a:avLst/>
          </a:prstGeom>
          <a:noFill/>
          <a:ln>
            <a:noFill/>
          </a:ln>
        </p:spPr>
        <p:txBody>
          <a:bodyPr lIns="90000" tIns="45000" rIns="90000" bIns="45000" anchor="ctr"/>
          <a:lstStyle/>
          <a:p>
            <a:pPr algn="r">
              <a:lnSpc>
                <a:spcPct val="100000"/>
              </a:lnSpc>
            </a:pPr>
            <a:fld id="{C8C24EF1-0708-44F6-B007-5E92D5AE613F}" type="slidenum">
              <a:rPr lang="en-IN" sz="1400">
                <a:solidFill>
                  <a:srgbClr val="000000"/>
                </a:solidFill>
                <a:latin typeface="Calibri"/>
                <a:ea typeface="DejaVu Sans"/>
              </a:rPr>
              <a:pPr algn="r">
                <a:lnSpc>
                  <a:spcPct val="100000"/>
                </a:lnSpc>
              </a:pPr>
              <a:t>1</a:t>
            </a:fld>
            <a:endParaRPr/>
          </a:p>
        </p:txBody>
      </p:sp>
      <p:sp>
        <p:nvSpPr>
          <p:cNvPr id="192" name="Line 8"/>
          <p:cNvSpPr/>
          <p:nvPr/>
        </p:nvSpPr>
        <p:spPr>
          <a:xfrm>
            <a:off x="0" y="990360"/>
            <a:ext cx="9144000" cy="0"/>
          </a:xfrm>
          <a:prstGeom prst="line">
            <a:avLst/>
          </a:prstGeom>
          <a:ln w="38160">
            <a:solidFill>
              <a:srgbClr val="4F81BD"/>
            </a:solidFill>
            <a:round/>
          </a:ln>
        </p:spPr>
      </p:sp>
      <p:sp>
        <p:nvSpPr>
          <p:cNvPr id="193" name="Line 9"/>
          <p:cNvSpPr/>
          <p:nvPr/>
        </p:nvSpPr>
        <p:spPr>
          <a:xfrm>
            <a:off x="380880" y="0"/>
            <a:ext cx="0" cy="6476760"/>
          </a:xfrm>
          <a:prstGeom prst="line">
            <a:avLst/>
          </a:prstGeom>
          <a:ln w="38160">
            <a:solidFill>
              <a:srgbClr val="C0504D"/>
            </a:solidFill>
            <a:round/>
          </a:ln>
        </p:spPr>
      </p:sp>
      <p:pic>
        <p:nvPicPr>
          <p:cNvPr id="194" name="Picture 1"/>
          <p:cNvPicPr/>
          <p:nvPr/>
        </p:nvPicPr>
        <p:blipFill>
          <a:blip r:embed="rId3" cstate="print"/>
          <a:stretch>
            <a:fillRect/>
          </a:stretch>
        </p:blipFill>
        <p:spPr>
          <a:xfrm>
            <a:off x="516240" y="76320"/>
            <a:ext cx="1037520" cy="837360"/>
          </a:xfrm>
          <a:prstGeom prst="rect">
            <a:avLst/>
          </a:prstGeom>
          <a:ln>
            <a:noFill/>
          </a:ln>
        </p:spPr>
      </p:pic>
      <p:pic>
        <p:nvPicPr>
          <p:cNvPr id="195" name="Picture 2"/>
          <p:cNvPicPr/>
          <p:nvPr/>
        </p:nvPicPr>
        <p:blipFill>
          <a:blip r:embed="rId4" cstate="print"/>
          <a:stretch>
            <a:fillRect/>
          </a:stretch>
        </p:blipFill>
        <p:spPr>
          <a:xfrm>
            <a:off x="7772400" y="152280"/>
            <a:ext cx="1142280" cy="685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10</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tart-Page.jpeg"/>
          <p:cNvPicPr>
            <a:picLocks noChangeAspect="1"/>
          </p:cNvPicPr>
          <p:nvPr/>
        </p:nvPicPr>
        <p:blipFill>
          <a:blip r:embed="rId5" cstate="print"/>
          <a:stretch>
            <a:fillRect/>
          </a:stretch>
        </p:blipFill>
        <p:spPr>
          <a:xfrm>
            <a:off x="1066799" y="1371600"/>
            <a:ext cx="6934201" cy="3429000"/>
          </a:xfrm>
          <a:prstGeom prst="rect">
            <a:avLst/>
          </a:prstGeom>
        </p:spPr>
      </p:pic>
      <p:sp>
        <p:nvSpPr>
          <p:cNvPr id="14" name="TextBox 13"/>
          <p:cNvSpPr txBox="1"/>
          <p:nvPr/>
        </p:nvSpPr>
        <p:spPr>
          <a:xfrm>
            <a:off x="2133600" y="5105400"/>
            <a:ext cx="4191000" cy="369332"/>
          </a:xfrm>
          <a:prstGeom prst="rect">
            <a:avLst/>
          </a:prstGeom>
          <a:noFill/>
        </p:spPr>
        <p:txBody>
          <a:bodyPr wrap="square" rtlCol="0">
            <a:spAutoFit/>
          </a:bodyPr>
          <a:lstStyle/>
          <a:p>
            <a:pPr algn="ctr"/>
            <a:r>
              <a:rPr lang="en-IN" dirty="0" smtClean="0"/>
              <a:t>Welcome Page</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11</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362200" y="5715000"/>
            <a:ext cx="4191000" cy="369332"/>
          </a:xfrm>
          <a:prstGeom prst="rect">
            <a:avLst/>
          </a:prstGeom>
          <a:noFill/>
        </p:spPr>
        <p:txBody>
          <a:bodyPr wrap="square" rtlCol="0">
            <a:spAutoFit/>
          </a:bodyPr>
          <a:lstStyle/>
          <a:p>
            <a:pPr algn="ctr"/>
            <a:r>
              <a:rPr lang="en-IN" dirty="0" smtClean="0"/>
              <a:t>First Page</a:t>
            </a:r>
            <a:endParaRPr lang="en-IN" dirty="0"/>
          </a:p>
        </p:txBody>
      </p:sp>
      <p:pic>
        <p:nvPicPr>
          <p:cNvPr id="15" name="Picture 14" descr="First_Page.jpeg"/>
          <p:cNvPicPr>
            <a:picLocks noChangeAspect="1"/>
          </p:cNvPicPr>
          <p:nvPr/>
        </p:nvPicPr>
        <p:blipFill>
          <a:blip r:embed="rId5" cstate="print"/>
          <a:stretch>
            <a:fillRect/>
          </a:stretch>
        </p:blipFill>
        <p:spPr>
          <a:xfrm>
            <a:off x="914400" y="1066800"/>
            <a:ext cx="7620000" cy="46482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12</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133600" y="5638800"/>
            <a:ext cx="4191000" cy="369332"/>
          </a:xfrm>
          <a:prstGeom prst="rect">
            <a:avLst/>
          </a:prstGeom>
          <a:noFill/>
        </p:spPr>
        <p:txBody>
          <a:bodyPr wrap="square" rtlCol="0">
            <a:spAutoFit/>
          </a:bodyPr>
          <a:lstStyle/>
          <a:p>
            <a:pPr algn="ctr"/>
            <a:r>
              <a:rPr lang="en-IN" dirty="0" smtClean="0"/>
              <a:t>On Successful Authentication</a:t>
            </a:r>
            <a:endParaRPr lang="en-IN" dirty="0"/>
          </a:p>
        </p:txBody>
      </p:sp>
      <p:pic>
        <p:nvPicPr>
          <p:cNvPr id="15" name="Picture 14" descr="OnSuccessfulAuthentication.jpeg"/>
          <p:cNvPicPr>
            <a:picLocks noChangeAspect="1"/>
          </p:cNvPicPr>
          <p:nvPr/>
        </p:nvPicPr>
        <p:blipFill>
          <a:blip r:embed="rId5" cstate="print"/>
          <a:stretch>
            <a:fillRect/>
          </a:stretch>
        </p:blipFill>
        <p:spPr>
          <a:xfrm>
            <a:off x="838200" y="1128417"/>
            <a:ext cx="7696200" cy="420558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13</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209800" y="5943600"/>
            <a:ext cx="4191000" cy="369332"/>
          </a:xfrm>
          <a:prstGeom prst="rect">
            <a:avLst/>
          </a:prstGeom>
          <a:noFill/>
        </p:spPr>
        <p:txBody>
          <a:bodyPr wrap="square" rtlCol="0">
            <a:spAutoFit/>
          </a:bodyPr>
          <a:lstStyle/>
          <a:p>
            <a:pPr algn="ctr"/>
            <a:r>
              <a:rPr lang="en-IN" dirty="0" smtClean="0"/>
              <a:t>Selecting Dataset</a:t>
            </a:r>
            <a:endParaRPr lang="en-IN" dirty="0"/>
          </a:p>
        </p:txBody>
      </p:sp>
      <p:pic>
        <p:nvPicPr>
          <p:cNvPr id="16" name="Picture 15" descr="SelectingDataset.jpeg"/>
          <p:cNvPicPr>
            <a:picLocks noChangeAspect="1"/>
          </p:cNvPicPr>
          <p:nvPr/>
        </p:nvPicPr>
        <p:blipFill>
          <a:blip r:embed="rId5" cstate="print"/>
          <a:stretch>
            <a:fillRect/>
          </a:stretch>
        </p:blipFill>
        <p:spPr>
          <a:xfrm>
            <a:off x="1143000" y="1143000"/>
            <a:ext cx="7696200" cy="461596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14</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133600" y="5638800"/>
            <a:ext cx="4191000" cy="369332"/>
          </a:xfrm>
          <a:prstGeom prst="rect">
            <a:avLst/>
          </a:prstGeom>
          <a:noFill/>
        </p:spPr>
        <p:txBody>
          <a:bodyPr wrap="square" rtlCol="0">
            <a:spAutoFit/>
          </a:bodyPr>
          <a:lstStyle/>
          <a:p>
            <a:pPr algn="ctr"/>
            <a:r>
              <a:rPr lang="en-IN" dirty="0" smtClean="0"/>
              <a:t>Training the dataset</a:t>
            </a:r>
            <a:endParaRPr lang="en-IN" dirty="0"/>
          </a:p>
        </p:txBody>
      </p:sp>
      <p:pic>
        <p:nvPicPr>
          <p:cNvPr id="17" name="Picture 16" descr="Training.jpeg"/>
          <p:cNvPicPr>
            <a:picLocks noChangeAspect="1"/>
          </p:cNvPicPr>
          <p:nvPr/>
        </p:nvPicPr>
        <p:blipFill>
          <a:blip r:embed="rId5" cstate="print"/>
          <a:stretch>
            <a:fillRect/>
          </a:stretch>
        </p:blipFill>
        <p:spPr>
          <a:xfrm>
            <a:off x="990600" y="1126527"/>
            <a:ext cx="7467600" cy="460494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15</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133600" y="5791200"/>
            <a:ext cx="4572000" cy="369332"/>
          </a:xfrm>
          <a:prstGeom prst="rect">
            <a:avLst/>
          </a:prstGeom>
          <a:noFill/>
        </p:spPr>
        <p:txBody>
          <a:bodyPr wrap="square" rtlCol="0">
            <a:spAutoFit/>
          </a:bodyPr>
          <a:lstStyle/>
          <a:p>
            <a:pPr algn="ctr"/>
            <a:r>
              <a:rPr lang="en-IN" dirty="0" smtClean="0"/>
              <a:t>Number of followers for the user is displayed.</a:t>
            </a:r>
            <a:endParaRPr lang="en-IN" dirty="0"/>
          </a:p>
        </p:txBody>
      </p:sp>
      <p:pic>
        <p:nvPicPr>
          <p:cNvPr id="16" name="Picture 15" descr="NumberOfFollowers.jpeg"/>
          <p:cNvPicPr>
            <a:picLocks noChangeAspect="1"/>
          </p:cNvPicPr>
          <p:nvPr/>
        </p:nvPicPr>
        <p:blipFill>
          <a:blip r:embed="rId5" cstate="print"/>
          <a:stretch>
            <a:fillRect/>
          </a:stretch>
        </p:blipFill>
        <p:spPr>
          <a:xfrm>
            <a:off x="990600" y="1121054"/>
            <a:ext cx="6858000" cy="461589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16</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057400" y="5791200"/>
            <a:ext cx="4572000" cy="369332"/>
          </a:xfrm>
          <a:prstGeom prst="rect">
            <a:avLst/>
          </a:prstGeom>
          <a:noFill/>
        </p:spPr>
        <p:txBody>
          <a:bodyPr wrap="square" rtlCol="0">
            <a:spAutoFit/>
          </a:bodyPr>
          <a:lstStyle/>
          <a:p>
            <a:pPr algn="ctr"/>
            <a:r>
              <a:rPr lang="en-IN" dirty="0" smtClean="0"/>
              <a:t>Backend Data Extraction.</a:t>
            </a:r>
            <a:endParaRPr lang="en-IN" dirty="0"/>
          </a:p>
        </p:txBody>
      </p:sp>
      <p:pic>
        <p:nvPicPr>
          <p:cNvPr id="15" name="Picture 14" descr="BackendDataExtraction.jpeg"/>
          <p:cNvPicPr>
            <a:picLocks noChangeAspect="1"/>
          </p:cNvPicPr>
          <p:nvPr/>
        </p:nvPicPr>
        <p:blipFill>
          <a:blip r:embed="rId5" cstate="print"/>
          <a:stretch>
            <a:fillRect/>
          </a:stretch>
        </p:blipFill>
        <p:spPr>
          <a:xfrm>
            <a:off x="533400" y="1295400"/>
            <a:ext cx="7620000" cy="44196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17</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209800" y="5943600"/>
            <a:ext cx="4191000" cy="369332"/>
          </a:xfrm>
          <a:prstGeom prst="rect">
            <a:avLst/>
          </a:prstGeom>
          <a:noFill/>
        </p:spPr>
        <p:txBody>
          <a:bodyPr wrap="square" rtlCol="0">
            <a:spAutoFit/>
          </a:bodyPr>
          <a:lstStyle/>
          <a:p>
            <a:pPr algn="ctr"/>
            <a:r>
              <a:rPr lang="en-IN" dirty="0" smtClean="0"/>
              <a:t>Displaying Ratio </a:t>
            </a:r>
            <a:endParaRPr lang="en-IN" dirty="0"/>
          </a:p>
        </p:txBody>
      </p:sp>
      <p:pic>
        <p:nvPicPr>
          <p:cNvPr id="15" name="Picture 14" descr="1)RATIO.jpeg"/>
          <p:cNvPicPr>
            <a:picLocks noChangeAspect="1"/>
          </p:cNvPicPr>
          <p:nvPr/>
        </p:nvPicPr>
        <p:blipFill>
          <a:blip r:embed="rId5" cstate="print"/>
          <a:stretch>
            <a:fillRect/>
          </a:stretch>
        </p:blipFill>
        <p:spPr>
          <a:xfrm>
            <a:off x="1219200" y="1128346"/>
            <a:ext cx="6934200" cy="46013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18</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514600" y="5562600"/>
            <a:ext cx="4191000" cy="369332"/>
          </a:xfrm>
          <a:prstGeom prst="rect">
            <a:avLst/>
          </a:prstGeom>
          <a:noFill/>
        </p:spPr>
        <p:txBody>
          <a:bodyPr wrap="square" rtlCol="0">
            <a:spAutoFit/>
          </a:bodyPr>
          <a:lstStyle/>
          <a:p>
            <a:pPr algn="ctr"/>
            <a:r>
              <a:rPr lang="en-IN" dirty="0" smtClean="0"/>
              <a:t>User Input</a:t>
            </a:r>
            <a:endParaRPr lang="en-IN" dirty="0"/>
          </a:p>
        </p:txBody>
      </p:sp>
      <p:pic>
        <p:nvPicPr>
          <p:cNvPr id="16" name="Picture 15" descr="USERINPUT.jpeg"/>
          <p:cNvPicPr>
            <a:picLocks noChangeAspect="1"/>
          </p:cNvPicPr>
          <p:nvPr/>
        </p:nvPicPr>
        <p:blipFill>
          <a:blip r:embed="rId5" cstate="print"/>
          <a:stretch>
            <a:fillRect/>
          </a:stretch>
        </p:blipFill>
        <p:spPr>
          <a:xfrm>
            <a:off x="990601" y="1295401"/>
            <a:ext cx="7543800" cy="4191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19</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362200" y="5638800"/>
            <a:ext cx="4191000" cy="369332"/>
          </a:xfrm>
          <a:prstGeom prst="rect">
            <a:avLst/>
          </a:prstGeom>
          <a:noFill/>
        </p:spPr>
        <p:txBody>
          <a:bodyPr wrap="square" rtlCol="0">
            <a:spAutoFit/>
          </a:bodyPr>
          <a:lstStyle/>
          <a:p>
            <a:pPr algn="ctr"/>
            <a:r>
              <a:rPr lang="en-IN" dirty="0" smtClean="0"/>
              <a:t>Testing the user input</a:t>
            </a:r>
            <a:endParaRPr lang="en-IN" dirty="0"/>
          </a:p>
        </p:txBody>
      </p:sp>
      <p:pic>
        <p:nvPicPr>
          <p:cNvPr id="16" name="Picture 15" descr="3)TEST.jpeg"/>
          <p:cNvPicPr>
            <a:picLocks noChangeAspect="1"/>
          </p:cNvPicPr>
          <p:nvPr/>
        </p:nvPicPr>
        <p:blipFill>
          <a:blip r:embed="rId5" cstate="print"/>
          <a:stretch>
            <a:fillRect/>
          </a:stretch>
        </p:blipFill>
        <p:spPr>
          <a:xfrm>
            <a:off x="762000" y="1295155"/>
            <a:ext cx="7924800" cy="426768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85801" y="3330180"/>
            <a:ext cx="7771680" cy="1676400"/>
          </a:xfrm>
          <a:prstGeom prst="rect">
            <a:avLst/>
          </a:prstGeom>
          <a:noFill/>
          <a:ln>
            <a:noFill/>
          </a:ln>
        </p:spPr>
        <p:txBody>
          <a:bodyPr lIns="90000" tIns="45000" rIns="90000" bIns="45000" anchor="ctr"/>
          <a:lstStyle/>
          <a:p>
            <a:endParaRPr dirty="0"/>
          </a:p>
          <a:p>
            <a:r>
              <a:rPr lang="en-IN" sz="4400" dirty="0">
                <a:solidFill>
                  <a:srgbClr val="000000"/>
                </a:solidFill>
                <a:latin typeface="Calibri"/>
                <a:ea typeface="DejaVu Sans"/>
              </a:rPr>
              <a:t>       </a:t>
            </a:r>
            <a:endParaRPr dirty="0"/>
          </a:p>
          <a:p>
            <a:endParaRPr dirty="0"/>
          </a:p>
          <a:p>
            <a:endParaRPr dirty="0"/>
          </a:p>
          <a:p>
            <a:r>
              <a:rPr lang="en-IN" sz="4400" dirty="0">
                <a:solidFill>
                  <a:srgbClr val="000000"/>
                </a:solidFill>
                <a:latin typeface="Calibri"/>
                <a:ea typeface="DejaVu Sans"/>
              </a:rPr>
              <a:t>         </a:t>
            </a:r>
            <a:endParaRPr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1.Introduction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2.Motivation  to choose the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3.Problem Statement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4.Scope and objective of the project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5.System requirements and specifications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6.System design and development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7.Implementation</a:t>
            </a:r>
          </a:p>
          <a:p>
            <a:pPr marL="342900" indent="-342900">
              <a:lnSpc>
                <a:spcPct val="200000"/>
              </a:lnSpc>
            </a:pPr>
            <a:r>
              <a:rPr lang="en-US" dirty="0" smtClean="0">
                <a:latin typeface="Times New Roman" panose="02020603050405020304" pitchFamily="18" charset="0"/>
                <a:cs typeface="Times New Roman" panose="02020603050405020304" pitchFamily="18" charset="0"/>
              </a:rPr>
              <a:t>8.Conclusion</a:t>
            </a:r>
          </a:p>
          <a:p>
            <a:pPr marL="342900" indent="-342900">
              <a:lnSpc>
                <a:spcPct val="150000"/>
              </a:lnSpc>
            </a:pPr>
            <a:r>
              <a:rPr lang="en-US" dirty="0" smtClean="0">
                <a:latin typeface="Times New Roman" panose="02020603050405020304" pitchFamily="18" charset="0"/>
                <a:cs typeface="Times New Roman" panose="02020603050405020304" pitchFamily="18" charset="0"/>
              </a:rPr>
              <a:t>9.Future Enhancements</a:t>
            </a:r>
          </a:p>
          <a:p>
            <a:pPr marL="342900" indent="-342900">
              <a:lnSpc>
                <a:spcPct val="200000"/>
              </a:lnSpc>
            </a:pPr>
            <a:r>
              <a:rPr lang="en-US" dirty="0" smtClean="0">
                <a:latin typeface="Times New Roman" panose="02020603050405020304" pitchFamily="18" charset="0"/>
                <a:cs typeface="Times New Roman" panose="02020603050405020304" pitchFamily="18" charset="0"/>
              </a:rPr>
              <a:t>10. References</a:t>
            </a:r>
          </a:p>
          <a:p>
            <a:r>
              <a:rPr lang="en-US" dirty="0">
                <a:latin typeface="Times New Roman" panose="02020603050405020304" pitchFamily="18" charset="0"/>
                <a:cs typeface="Times New Roman" panose="02020603050405020304" pitchFamily="18" charset="0"/>
              </a:rPr>
              <a:t> </a:t>
            </a:r>
          </a:p>
          <a:p>
            <a:endParaRPr dirty="0"/>
          </a:p>
          <a:p>
            <a:endParaRPr dirty="0"/>
          </a:p>
          <a:p>
            <a:r>
              <a:rPr lang="en-IN" sz="4400" dirty="0">
                <a:solidFill>
                  <a:srgbClr val="000000"/>
                </a:solidFill>
                <a:latin typeface="Calibri"/>
                <a:ea typeface="DejaVu Sans"/>
              </a:rPr>
              <a:t>             </a:t>
            </a:r>
            <a:endParaRPr dirty="0"/>
          </a:p>
          <a:p>
            <a:endParaRPr dirty="0"/>
          </a:p>
          <a:p>
            <a:r>
              <a:rPr lang="en-IN" sz="4400" dirty="0">
                <a:solidFill>
                  <a:srgbClr val="000000"/>
                </a:solidFill>
                <a:latin typeface="Calibri"/>
                <a:ea typeface="DejaVu Sans"/>
              </a:rPr>
              <a:t>          </a:t>
            </a:r>
            <a:endParaRPr dirty="0"/>
          </a:p>
          <a:p>
            <a:endParaRPr dirty="0"/>
          </a:p>
          <a:p>
            <a:endParaRPr dirty="0"/>
          </a:p>
          <a:p>
            <a:endParaRPr dirty="0"/>
          </a:p>
          <a:p>
            <a:endParaRPr dirty="0"/>
          </a:p>
          <a:p>
            <a:endParaRPr dirty="0"/>
          </a:p>
          <a:p>
            <a:endParaRPr dirty="0"/>
          </a:p>
          <a:p>
            <a:pPr algn="ctr">
              <a:lnSpc>
                <a:spcPct val="100000"/>
              </a:lnSpc>
            </a:pPr>
            <a:r>
              <a:rPr lang="en-IN" sz="4400" dirty="0">
                <a:solidFill>
                  <a:srgbClr val="000000"/>
                </a:solidFill>
                <a:latin typeface="Calibri"/>
                <a:ea typeface="DejaVu Sans"/>
              </a:rPr>
              <a:t> </a:t>
            </a:r>
            <a:endParaRPr dirty="0"/>
          </a:p>
        </p:txBody>
      </p:sp>
      <p:sp>
        <p:nvSpPr>
          <p:cNvPr id="197" name="CustomShape 2"/>
          <p:cNvSpPr/>
          <p:nvPr/>
        </p:nvSpPr>
        <p:spPr>
          <a:xfrm>
            <a:off x="342720" y="990360"/>
            <a:ext cx="8305200" cy="4342680"/>
          </a:xfrm>
          <a:prstGeom prst="rect">
            <a:avLst/>
          </a:prstGeom>
          <a:noFill/>
          <a:ln>
            <a:noFill/>
          </a:ln>
        </p:spPr>
        <p:txBody>
          <a:bodyPr lIns="90000" tIns="45000" rIns="90000" bIns="45000"/>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dirty="0"/>
          </a:p>
        </p:txBody>
      </p:sp>
      <p:sp>
        <p:nvSpPr>
          <p:cNvPr id="198" name="CustomShape 3"/>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sp>
        <p:nvSpPr>
          <p:cNvPr id="199" name="Line 4"/>
          <p:cNvSpPr/>
          <p:nvPr/>
        </p:nvSpPr>
        <p:spPr>
          <a:xfrm>
            <a:off x="380880" y="0"/>
            <a:ext cx="0" cy="6476760"/>
          </a:xfrm>
          <a:prstGeom prst="line">
            <a:avLst/>
          </a:prstGeom>
          <a:ln w="38160">
            <a:solidFill>
              <a:srgbClr val="C0504D"/>
            </a:solidFill>
            <a:round/>
          </a:ln>
        </p:spPr>
      </p:sp>
      <p:sp>
        <p:nvSpPr>
          <p:cNvPr id="200" name="CustomShape 5"/>
          <p:cNvSpPr/>
          <p:nvPr/>
        </p:nvSpPr>
        <p:spPr>
          <a:xfrm flipV="1">
            <a:off x="2438280" y="1523880"/>
            <a:ext cx="4419000" cy="91296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r>
              <a:rPr lang="en-IN" b="1" dirty="0">
                <a:solidFill>
                  <a:srgbClr val="C00000"/>
                </a:solidFill>
                <a:latin typeface="Times New Roman"/>
                <a:ea typeface="DejaVu Sans"/>
              </a:rPr>
              <a:t>                     </a:t>
            </a:r>
            <a:endParaRPr dirty="0"/>
          </a:p>
        </p:txBody>
      </p:sp>
      <p:sp>
        <p:nvSpPr>
          <p:cNvPr id="201" name="CustomShape 6"/>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p:txBody>
      </p:sp>
      <p:sp>
        <p:nvSpPr>
          <p:cNvPr id="202" name="CustomShape 7"/>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FB2CE11-8CBC-48CE-AFFE-B22550D6E238}" type="slidenum">
              <a:rPr lang="en-IN" sz="1200">
                <a:solidFill>
                  <a:srgbClr val="8B8B8B"/>
                </a:solidFill>
                <a:latin typeface="Calibri"/>
                <a:ea typeface="DejaVu Sans"/>
              </a:rPr>
              <a:pPr algn="r">
                <a:lnSpc>
                  <a:spcPct val="100000"/>
                </a:lnSpc>
              </a:pPr>
              <a:t>2</a:t>
            </a:fld>
            <a:endParaRPr dirty="0"/>
          </a:p>
        </p:txBody>
      </p:sp>
      <p:sp>
        <p:nvSpPr>
          <p:cNvPr id="203" name="Line 8"/>
          <p:cNvSpPr/>
          <p:nvPr/>
        </p:nvSpPr>
        <p:spPr>
          <a:xfrm>
            <a:off x="75960" y="990360"/>
            <a:ext cx="9144000" cy="0"/>
          </a:xfrm>
          <a:prstGeom prst="line">
            <a:avLst/>
          </a:prstGeom>
          <a:ln w="38160">
            <a:solidFill>
              <a:srgbClr val="4F81BD"/>
            </a:solidFill>
            <a:round/>
          </a:ln>
        </p:spPr>
      </p:sp>
      <p:pic>
        <p:nvPicPr>
          <p:cNvPr id="204" name="Picture 2"/>
          <p:cNvPicPr/>
          <p:nvPr/>
        </p:nvPicPr>
        <p:blipFill>
          <a:blip r:embed="rId3" cstate="print"/>
          <a:stretch>
            <a:fillRect/>
          </a:stretch>
        </p:blipFill>
        <p:spPr>
          <a:xfrm>
            <a:off x="7772400" y="152280"/>
            <a:ext cx="1142280" cy="685080"/>
          </a:xfrm>
          <a:prstGeom prst="rect">
            <a:avLst/>
          </a:prstGeom>
          <a:ln w="9360">
            <a:noFill/>
          </a:ln>
        </p:spPr>
      </p:pic>
      <p:pic>
        <p:nvPicPr>
          <p:cNvPr id="11" name="Picture 1"/>
          <p:cNvPicPr/>
          <p:nvPr/>
        </p:nvPicPr>
        <p:blipFill>
          <a:blip r:embed="rId4" cstate="print"/>
          <a:stretch>
            <a:fillRect/>
          </a:stretch>
        </p:blipFill>
        <p:spPr>
          <a:xfrm>
            <a:off x="516240" y="76320"/>
            <a:ext cx="1037520" cy="837360"/>
          </a:xfrm>
          <a:prstGeom prst="rect">
            <a:avLst/>
          </a:prstGeom>
          <a:ln>
            <a:noFill/>
          </a:ln>
        </p:spPr>
      </p:pic>
      <p:sp>
        <p:nvSpPr>
          <p:cNvPr id="12" name="TextBox 11"/>
          <p:cNvSpPr txBox="1"/>
          <p:nvPr/>
        </p:nvSpPr>
        <p:spPr>
          <a:xfrm>
            <a:off x="457200" y="533400"/>
            <a:ext cx="8686800" cy="738664"/>
          </a:xfrm>
          <a:prstGeom prst="rect">
            <a:avLst/>
          </a:prstGeom>
          <a:noFill/>
        </p:spPr>
        <p:txBody>
          <a:bodyPr wrap="square" rtlCol="0">
            <a:spAutoFit/>
          </a:bodyPr>
          <a:lstStyle/>
          <a:p>
            <a:pPr algn="ctr"/>
            <a:r>
              <a:rPr lang="en-US" sz="2400" b="1" dirty="0" smtClean="0">
                <a:solidFill>
                  <a:srgbClr val="000000"/>
                </a:solidFill>
                <a:latin typeface="Times New Roman" pitchFamily="18" charset="0"/>
                <a:ea typeface="DejaVu Sans"/>
                <a:cs typeface="Times New Roman" pitchFamily="18" charset="0"/>
              </a:rPr>
              <a:t>CONTENTS</a:t>
            </a:r>
            <a:r>
              <a:rPr lang="en-US" b="1" dirty="0" smtClean="0">
                <a:solidFill>
                  <a:srgbClr val="000000"/>
                </a:solidFill>
                <a:latin typeface="Times New Roman" pitchFamily="18" charset="0"/>
                <a:ea typeface="DejaVu Sans"/>
                <a:cs typeface="Times New Roman" pitchFamily="18" charset="0"/>
              </a:rPr>
              <a:t> </a:t>
            </a:r>
            <a:endParaRPr lang="en-US" dirty="0" smtClean="0">
              <a:latin typeface="Times New Roman" pitchFamily="18" charset="0"/>
              <a:cs typeface="Times New Roman" pitchFamily="18" charset="0"/>
            </a:endParaRPr>
          </a:p>
          <a:p>
            <a:pPr algn="ct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20</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362200" y="5638800"/>
            <a:ext cx="4191000" cy="369332"/>
          </a:xfrm>
          <a:prstGeom prst="rect">
            <a:avLst/>
          </a:prstGeom>
          <a:noFill/>
        </p:spPr>
        <p:txBody>
          <a:bodyPr wrap="square" rtlCol="0">
            <a:spAutoFit/>
          </a:bodyPr>
          <a:lstStyle/>
          <a:p>
            <a:pPr algn="ctr"/>
            <a:r>
              <a:rPr lang="en-IN" dirty="0" smtClean="0"/>
              <a:t>Displaying credibility analysis.</a:t>
            </a:r>
            <a:endParaRPr lang="en-IN" dirty="0"/>
          </a:p>
        </p:txBody>
      </p:sp>
      <p:pic>
        <p:nvPicPr>
          <p:cNvPr id="15" name="Picture 14" descr="4) INPUTRATIO.jpeg"/>
          <p:cNvPicPr>
            <a:picLocks noChangeAspect="1"/>
          </p:cNvPicPr>
          <p:nvPr/>
        </p:nvPicPr>
        <p:blipFill>
          <a:blip r:embed="rId5" cstate="print"/>
          <a:stretch>
            <a:fillRect/>
          </a:stretch>
        </p:blipFill>
        <p:spPr>
          <a:xfrm>
            <a:off x="914400" y="1126527"/>
            <a:ext cx="7772400" cy="451227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21</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362200" y="5638800"/>
            <a:ext cx="4191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Testing for another twitter user.</a:t>
            </a:r>
            <a:endParaRPr lang="en-IN" dirty="0">
              <a:latin typeface="Times New Roman" pitchFamily="18" charset="0"/>
              <a:cs typeface="Times New Roman" pitchFamily="18" charset="0"/>
            </a:endParaRPr>
          </a:p>
        </p:txBody>
      </p:sp>
      <p:pic>
        <p:nvPicPr>
          <p:cNvPr id="16" name="Picture 15" descr="Credible handlename.jpeg"/>
          <p:cNvPicPr/>
          <p:nvPr/>
        </p:nvPicPr>
        <p:blipFill>
          <a:blip r:embed="rId5" cstate="print"/>
          <a:stretch>
            <a:fillRect/>
          </a:stretch>
        </p:blipFill>
        <p:spPr>
          <a:xfrm>
            <a:off x="1143000" y="1609724"/>
            <a:ext cx="7467600" cy="410527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22</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2362200" y="5638800"/>
            <a:ext cx="4191000"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Displaying the ratio for the user</a:t>
            </a:r>
            <a:r>
              <a:rPr lang="en-IN" dirty="0" smtClean="0"/>
              <a:t>.</a:t>
            </a:r>
            <a:endParaRPr lang="en-IN" dirty="0"/>
          </a:p>
        </p:txBody>
      </p:sp>
      <p:pic>
        <p:nvPicPr>
          <p:cNvPr id="16" name="Picture 15" descr="RATIO.jpeg"/>
          <p:cNvPicPr/>
          <p:nvPr/>
        </p:nvPicPr>
        <p:blipFill>
          <a:blip r:embed="rId5" cstate="print"/>
          <a:stretch>
            <a:fillRect/>
          </a:stretch>
        </p:blipFill>
        <p:spPr>
          <a:xfrm>
            <a:off x="1219200" y="1219200"/>
            <a:ext cx="7543800" cy="40386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23</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457200" y="457200"/>
            <a:ext cx="8229600" cy="715962"/>
          </a:xfrm>
        </p:spPr>
        <p:txBody>
          <a:bodyPr>
            <a:normAutofit/>
          </a:bodyPr>
          <a:lstStyle/>
          <a:p>
            <a:r>
              <a:rPr lang="en-US" sz="2400" b="1" dirty="0" smtClean="0">
                <a:latin typeface="Times New Roman" pitchFamily="18" charset="0"/>
                <a:cs typeface="Times New Roman" pitchFamily="18" charset="0"/>
              </a:rPr>
              <a:t>IMPLEMENTATION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990600" y="5410200"/>
            <a:ext cx="75438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Displaying result of credibility analysis for the user, where 1 indicates credible and 0 indicates a non-credible user.</a:t>
            </a:r>
            <a:endParaRPr lang="en-IN" dirty="0">
              <a:latin typeface="Times New Roman" pitchFamily="18" charset="0"/>
              <a:cs typeface="Times New Roman" pitchFamily="18" charset="0"/>
            </a:endParaRPr>
          </a:p>
        </p:txBody>
      </p:sp>
      <p:pic>
        <p:nvPicPr>
          <p:cNvPr id="15" name="Picture 14" descr="CREDIBLE.jpeg"/>
          <p:cNvPicPr/>
          <p:nvPr/>
        </p:nvPicPr>
        <p:blipFill>
          <a:blip r:embed="rId5" cstate="print"/>
          <a:stretch>
            <a:fillRect/>
          </a:stretch>
        </p:blipFill>
        <p:spPr>
          <a:xfrm>
            <a:off x="914400" y="1295400"/>
            <a:ext cx="7696200" cy="41148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400" y="45720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24</a:t>
            </a:fld>
            <a:endParaRPr/>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533400" y="457200"/>
            <a:ext cx="8229600" cy="715962"/>
          </a:xfrm>
        </p:spPr>
        <p:txBody>
          <a:bodyPr>
            <a:normAutofit/>
          </a:bodyPr>
          <a:lstStyle/>
          <a:p>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33400" y="1371600"/>
            <a:ext cx="8382000" cy="5355312"/>
          </a:xfrm>
          <a:prstGeom prst="rect">
            <a:avLst/>
          </a:prstGeom>
          <a:noFill/>
        </p:spPr>
        <p:txBody>
          <a:bodyPr wrap="square" rtlCol="0">
            <a:spAutoFit/>
          </a:bodyPr>
          <a:lstStyle/>
          <a:p>
            <a:pPr lvl="0">
              <a:buFont typeface="Wingdings" pitchFamily="2" charset="2"/>
              <a:buChar char="Ø"/>
            </a:pPr>
            <a:r>
              <a:rPr lang="en-US" dirty="0" smtClean="0">
                <a:latin typeface="Times New Roman" pitchFamily="18" charset="0"/>
                <a:cs typeface="Times New Roman" pitchFamily="18" charset="0"/>
              </a:rPr>
              <a:t>This project presents a novel approach to discovering credible stock market expert users in Twitter, based on four features:-</a:t>
            </a:r>
            <a:endParaRPr lang="en-IN" dirty="0" smtClean="0">
              <a:latin typeface="Times New Roman" pitchFamily="18" charset="0"/>
              <a:cs typeface="Times New Roman" pitchFamily="18" charset="0"/>
            </a:endParaRPr>
          </a:p>
          <a:p>
            <a:pPr lvl="2">
              <a:buFont typeface="Arial" pitchFamily="34" charset="0"/>
              <a:buChar char="•"/>
            </a:pPr>
            <a:r>
              <a:rPr lang="en-US" dirty="0" smtClean="0">
                <a:latin typeface="Times New Roman" pitchFamily="18" charset="0"/>
                <a:cs typeface="Times New Roman" pitchFamily="18" charset="0"/>
              </a:rPr>
              <a:t>number of followers;</a:t>
            </a:r>
            <a:endParaRPr lang="en-IN" dirty="0" smtClean="0">
              <a:latin typeface="Times New Roman" pitchFamily="18" charset="0"/>
              <a:cs typeface="Times New Roman" pitchFamily="18" charset="0"/>
            </a:endParaRPr>
          </a:p>
          <a:p>
            <a:pPr lvl="2">
              <a:buFont typeface="Arial" pitchFamily="34" charset="0"/>
              <a:buChar char="•"/>
            </a:pPr>
            <a:r>
              <a:rPr lang="en-US" dirty="0" smtClean="0">
                <a:latin typeface="Times New Roman" pitchFamily="18" charset="0"/>
                <a:cs typeface="Times New Roman" pitchFamily="18" charset="0"/>
              </a:rPr>
              <a:t> number of stock market related followers, extracted by a $</a:t>
            </a:r>
            <a:r>
              <a:rPr lang="en-US" dirty="0" err="1" smtClean="0">
                <a:latin typeface="Times New Roman" pitchFamily="18" charset="0"/>
                <a:cs typeface="Times New Roman" pitchFamily="18" charset="0"/>
              </a:rPr>
              <a:t>Cashtag</a:t>
            </a:r>
            <a:r>
              <a:rPr lang="en-US" dirty="0" smtClean="0">
                <a:latin typeface="Times New Roman" pitchFamily="18" charset="0"/>
                <a:cs typeface="Times New Roman" pitchFamily="18" charset="0"/>
              </a:rPr>
              <a:t>-based approach; </a:t>
            </a:r>
            <a:endParaRPr lang="en-IN" dirty="0" smtClean="0">
              <a:latin typeface="Times New Roman" pitchFamily="18" charset="0"/>
              <a:cs typeface="Times New Roman" pitchFamily="18" charset="0"/>
            </a:endParaRPr>
          </a:p>
          <a:p>
            <a:pPr lvl="2">
              <a:buFont typeface="Arial" pitchFamily="34" charset="0"/>
              <a:buChar char="•"/>
            </a:pPr>
            <a:r>
              <a:rPr lang="en-US" dirty="0" smtClean="0">
                <a:latin typeface="Times New Roman" pitchFamily="18" charset="0"/>
                <a:cs typeface="Times New Roman" pitchFamily="18" charset="0"/>
              </a:rPr>
              <a:t>ratio of stock market-related followers to the total number of followers; </a:t>
            </a:r>
            <a:endParaRPr lang="en-IN" dirty="0" smtClean="0">
              <a:latin typeface="Times New Roman" pitchFamily="18" charset="0"/>
              <a:cs typeface="Times New Roman" pitchFamily="18" charset="0"/>
            </a:endParaRPr>
          </a:p>
          <a:p>
            <a:pPr lvl="2">
              <a:buFont typeface="Arial" pitchFamily="34" charset="0"/>
              <a:buChar char="•"/>
            </a:pPr>
            <a:r>
              <a:rPr lang="en-US" dirty="0" smtClean="0">
                <a:latin typeface="Times New Roman" pitchFamily="18" charset="0"/>
                <a:cs typeface="Times New Roman" pitchFamily="18" charset="0"/>
              </a:rPr>
              <a:t>and the number of seed user tweets. </a:t>
            </a:r>
            <a:endParaRPr lang="en-IN" dirty="0" smtClean="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A relationship was found between user predictions and their social networks in Twitter.</a:t>
            </a:r>
            <a:endParaRPr lang="en-IN" dirty="0" smtClean="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 From the presented results, a correlation between user credibility and follower networks was observed, </a:t>
            </a:r>
            <a:r>
              <a:rPr lang="en-US" dirty="0" err="1" smtClean="0">
                <a:latin typeface="Times New Roman" pitchFamily="18" charset="0"/>
                <a:cs typeface="Times New Roman" pitchFamily="18" charset="0"/>
              </a:rPr>
              <a:t>conﬁrming</a:t>
            </a:r>
            <a:r>
              <a:rPr lang="en-US" dirty="0" smtClean="0">
                <a:latin typeface="Times New Roman" pitchFamily="18" charset="0"/>
                <a:cs typeface="Times New Roman" pitchFamily="18" charset="0"/>
              </a:rPr>
              <a:t> the proposed hypothesis of a direct relationship between user social networks and their credibility.</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proposed approach </a:t>
            </a:r>
            <a:r>
              <a:rPr lang="en-US" dirty="0" err="1" smtClean="0">
                <a:latin typeface="Times New Roman" pitchFamily="18" charset="0"/>
                <a:cs typeface="Times New Roman" pitchFamily="18" charset="0"/>
              </a:rPr>
              <a:t>identiﬁes</a:t>
            </a:r>
            <a:r>
              <a:rPr lang="en-US" dirty="0" smtClean="0">
                <a:latin typeface="Times New Roman" pitchFamily="18" charset="0"/>
                <a:cs typeface="Times New Roman" pitchFamily="18" charset="0"/>
              </a:rPr>
              <a:t> that, in order to </a:t>
            </a:r>
            <a:r>
              <a:rPr lang="en-US" dirty="0" err="1" smtClean="0">
                <a:latin typeface="Times New Roman" pitchFamily="18" charset="0"/>
                <a:cs typeface="Times New Roman" pitchFamily="18" charset="0"/>
              </a:rPr>
              <a:t>ﬁnd</a:t>
            </a:r>
            <a:r>
              <a:rPr lang="en-US" dirty="0" smtClean="0">
                <a:latin typeface="Times New Roman" pitchFamily="18" charset="0"/>
                <a:cs typeface="Times New Roman" pitchFamily="18" charset="0"/>
              </a:rPr>
              <a:t> the most credible expert users in the stock market </a:t>
            </a:r>
            <a:r>
              <a:rPr lang="en-US" dirty="0" err="1" smtClean="0">
                <a:latin typeface="Times New Roman" pitchFamily="18" charset="0"/>
                <a:cs typeface="Times New Roman" pitchFamily="18" charset="0"/>
              </a:rPr>
              <a:t>ﬁeld</a:t>
            </a:r>
            <a:r>
              <a:rPr lang="en-US" dirty="0" smtClean="0">
                <a:latin typeface="Times New Roman" pitchFamily="18" charset="0"/>
                <a:cs typeface="Times New Roman" pitchFamily="18" charset="0"/>
              </a:rPr>
              <a:t> as well as other domains of interest, analyzing </a:t>
            </a:r>
            <a:r>
              <a:rPr lang="en-US" dirty="0" err="1" smtClean="0">
                <a:latin typeface="Times New Roman" pitchFamily="18" charset="0"/>
                <a:cs typeface="Times New Roman" pitchFamily="18" charset="0"/>
              </a:rPr>
              <a:t>proﬁles</a:t>
            </a:r>
            <a:r>
              <a:rPr lang="en-US" dirty="0" smtClean="0">
                <a:latin typeface="Times New Roman" pitchFamily="18" charset="0"/>
                <a:cs typeface="Times New Roman" pitchFamily="18" charset="0"/>
              </a:rPr>
              <a:t> and social networks, does not need to address natural language processing challenges. This method is more reliable and less complex than analyzing users’ posts and comparing them with stock market changes.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25</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533400" y="381000"/>
            <a:ext cx="8229600" cy="715962"/>
          </a:xfrm>
        </p:spPr>
        <p:txBody>
          <a:bodyPr>
            <a:normAutofit/>
          </a:bodyPr>
          <a:lstStyle/>
          <a:p>
            <a:r>
              <a:rPr lang="en-US" sz="2400" b="1" dirty="0" smtClean="0">
                <a:latin typeface="Times New Roman" pitchFamily="18" charset="0"/>
                <a:cs typeface="Times New Roman" pitchFamily="18" charset="0"/>
              </a:rPr>
              <a:t>FUTURE ENHANCEMENTS</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9" name="Rectangle 1"/>
          <p:cNvSpPr>
            <a:spLocks noChangeArrowheads="1"/>
          </p:cNvSpPr>
          <p:nvPr/>
        </p:nvSpPr>
        <p:spPr bwMode="auto">
          <a:xfrm>
            <a:off x="457200" y="956102"/>
            <a:ext cx="8458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Explore more data sources like spinn3r, twitter fire hose etc. to gather more data than what is available with the twitter API.</a:t>
            </a:r>
          </a:p>
          <a:p>
            <a:pPr marL="0" marR="0" lvl="0"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lang="en-US" dirty="0" smtClean="0">
                <a:latin typeface="Times New Roman" pitchFamily="18" charset="0"/>
                <a:cs typeface="Times New Roman" pitchFamily="18" charset="0"/>
              </a:rPr>
              <a:t>Implement a multi-threaded GUI to enable parallel testing for each trained data in the    dataset.</a:t>
            </a:r>
            <a:endParaRPr lang="en-IN"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Implement a section to find the individuals who are the highest influencers of your related stock</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Gather data from more sources like </a:t>
            </a:r>
            <a:r>
              <a:rPr kumimoji="0" lang="en-US"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facebook</a:t>
            </a: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google</a:t>
            </a: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linkedin</a:t>
            </a:r>
            <a:r>
              <a:rPr kumimoji="0" lang="en-US"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etc.</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79319"/>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r>
              <a:rPr lang="en-IN" b="1" dirty="0">
                <a:solidFill>
                  <a:srgbClr val="C00000"/>
                </a:solidFill>
                <a:latin typeface="Times New Roman"/>
                <a:ea typeface="DejaVu Sans"/>
              </a:rPr>
              <a:t>                     </a:t>
            </a:r>
            <a:endParaRPr dirty="0"/>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26</a:t>
            </a:fld>
            <a:endParaRPr dirty="0"/>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533400" y="381000"/>
            <a:ext cx="8229600" cy="715962"/>
          </a:xfrm>
        </p:spPr>
        <p:txBody>
          <a:bodyPr>
            <a:normAutofit/>
          </a:bodyPr>
          <a:lstStyle/>
          <a:p>
            <a:r>
              <a:rPr lang="en-US" sz="2400" b="1" dirty="0" smtClean="0">
                <a:latin typeface="Times New Roman" pitchFamily="18" charset="0"/>
                <a:cs typeface="Times New Roman" pitchFamily="18" charset="0"/>
              </a:rPr>
              <a:t>REFERENCES </a:t>
            </a:r>
            <a:endParaRPr lang="en-US" sz="2400" b="1" dirty="0">
              <a:latin typeface="Times New Roman" pitchFamily="18" charset="0"/>
              <a:cs typeface="Times New Roman" pitchFamily="18" charset="0"/>
            </a:endParaRPr>
          </a:p>
        </p:txBody>
      </p:sp>
      <p:sp>
        <p:nvSpPr>
          <p:cNvPr id="2" name="TextBox 1"/>
          <p:cNvSpPr txBox="1"/>
          <p:nvPr/>
        </p:nvSpPr>
        <p:spPr>
          <a:xfrm>
            <a:off x="533400" y="1066800"/>
            <a:ext cx="8228880" cy="89562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 Mislove, S. Lehmann, Y.-Y. Ahn, J.-P. Onnela, and J. N. Rosenquist, “Understanding the demographics of twitter users.” ICWSM, vol. 11, p. 5th, 2011.</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2. E. D. Brown, “Will twitter make you a better investor? a look at sentiment, user reputation and their effect on the stock market,” Proc. of SAIS, 2012.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I. Guy, U. Avraham, D. Carmel, S. Ur, M. Jacovi, and I. Ronen, “Mining expertise and interests from social media,” in Proceedings of the 22nd international conference on World Wide Web. International World Wide Web Conferences Steering Committee, 2013, pp.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C. Wagner, V. Liao, P. Pirolli, L. Nelson, and M. Strohmaier, “It’s not in their tweets: Modeling topical expertise of twitter users,” in Privacy, Security, Risk and Trust (PASSAT), 2012 International Conference on and 2012 International Confernece on Social Computing (SocialCom). IEEE, </a:t>
            </a:r>
            <a:r>
              <a:rPr lang="en-IN" dirty="0" smtClean="0">
                <a:latin typeface="Times New Roman" panose="02020603050405020304" pitchFamily="18" charset="0"/>
                <a:cs typeface="Times New Roman" panose="02020603050405020304" pitchFamily="18" charset="0"/>
              </a:rPr>
              <a:t>2012</a:t>
            </a:r>
          </a:p>
          <a:p>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 </a:t>
            </a:r>
            <a:r>
              <a:rPr lang="en-IN" dirty="0" smtClean="0">
                <a:latin typeface="Times New Roman" panose="02020603050405020304" pitchFamily="18" charset="0"/>
                <a:cs typeface="Times New Roman" panose="02020603050405020304" pitchFamily="18" charset="0"/>
              </a:rPr>
              <a:t>J. Lehmann, C. Castillo, M. </a:t>
            </a:r>
            <a:r>
              <a:rPr lang="en-IN" dirty="0" err="1" smtClean="0">
                <a:latin typeface="Times New Roman" panose="02020603050405020304" pitchFamily="18" charset="0"/>
                <a:cs typeface="Times New Roman" panose="02020603050405020304" pitchFamily="18" charset="0"/>
              </a:rPr>
              <a:t>Lalmas</a:t>
            </a:r>
            <a:r>
              <a:rPr lang="en-IN" dirty="0" smtClean="0">
                <a:latin typeface="Times New Roman" panose="02020603050405020304" pitchFamily="18" charset="0"/>
                <a:cs typeface="Times New Roman" panose="02020603050405020304" pitchFamily="18" charset="0"/>
              </a:rPr>
              <a:t>, and E. Zuckerman, “Finding news curators in twitter,” in Proceedings of the 22nd international conference on World Wide Web companion. International World Wide Web Conferences Steering Committee, 2013.</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r>
              <a:rPr lang="en-US" dirty="0"/>
              <a:t>       </a:t>
            </a:r>
          </a:p>
          <a:p>
            <a:endParaRPr lang="en-US" dirty="0"/>
          </a:p>
        </p:txBody>
      </p:sp>
      <p:pic>
        <p:nvPicPr>
          <p:cNvPr id="13"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79319"/>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372504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r>
              <a:rPr lang="en-IN" b="1" dirty="0">
                <a:solidFill>
                  <a:srgbClr val="C00000"/>
                </a:solidFill>
                <a:latin typeface="Times New Roman"/>
                <a:ea typeface="DejaVu Sans"/>
              </a:rPr>
              <a:t>                     </a:t>
            </a:r>
            <a:endParaRPr dirty="0"/>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27</a:t>
            </a:fld>
            <a:endParaRPr dirty="0"/>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2" name="TextBox 1"/>
          <p:cNvSpPr txBox="1"/>
          <p:nvPr/>
        </p:nvSpPr>
        <p:spPr>
          <a:xfrm>
            <a:off x="609600" y="838200"/>
            <a:ext cx="8229600" cy="784830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P. Bhattacharya, S. Ghosh, J. Kulshrestha, M. Mondal, M. B. Zafar, N. Ganguly, and K. P. Gummadi, “Deep twitter diving: Exploring topical groups in microblogs at scale,” in Proceedings of the 17th ACM conference on Computer supported cooperative work &amp; social computing. ACM, 2014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H. Achrekar, A. Gandhe, R. Lazarus, S.-H. Yu, and B. Liu, “Twitter improves seasonal inﬂuenza prediction.” in HEALTHINF, 2012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a:t>
            </a:r>
            <a:r>
              <a:rPr lang="en-IN" dirty="0">
                <a:latin typeface="Times New Roman" panose="02020603050405020304" pitchFamily="18" charset="0"/>
                <a:cs typeface="Times New Roman" panose="02020603050405020304" pitchFamily="18" charset="0"/>
              </a:rPr>
              <a:t>  J. Bollen, H. Mao, and X. Zeng, “Twitter mood predicts the stock market,” Journal of Computational Science, vol. 2, no. 1,2011. </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9"/>
            </a:pPr>
            <a:r>
              <a:rPr lang="en-IN" dirty="0" smtClean="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Wald, T. M. Khoshgoftaar, A. Napolitano, and C. Sumner, “Using twitter content to predict psychopathy,” in Machine Learning and Applications (ICMLA) 2012</a:t>
            </a:r>
            <a:r>
              <a:rPr lang="en-IN" dirty="0" smtClean="0">
                <a:latin typeface="Times New Roman" panose="02020603050405020304" pitchFamily="18" charset="0"/>
                <a:cs typeface="Times New Roman" panose="02020603050405020304" pitchFamily="18" charset="0"/>
              </a:rPr>
              <a:t>.</a:t>
            </a:r>
          </a:p>
          <a:p>
            <a:pPr marL="342900" indent="-342900"/>
            <a:endParaRPr lang="en-IN" dirty="0" smtClean="0">
              <a:latin typeface="Times New Roman" panose="02020603050405020304" pitchFamily="18" charset="0"/>
              <a:cs typeface="Times New Roman" panose="02020603050405020304" pitchFamily="18" charset="0"/>
            </a:endParaRPr>
          </a:p>
          <a:p>
            <a:pPr marL="342900" indent="-342900"/>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 </a:t>
            </a:r>
            <a:r>
              <a:rPr lang="en-IN" i="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Tweepy</a:t>
            </a:r>
            <a:r>
              <a:rPr lang="en-US"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Documentation</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[Online]. </a:t>
            </a:r>
            <a:b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fr-FR"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Available</a:t>
            </a:r>
            <a:r>
              <a:rPr lang="fr-FR"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16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r>
              <a:rPr lang="fr-FR" u="sng"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https://www. http://docs.tweepy.org/]</a:t>
            </a:r>
            <a:endParaRPr lang="en-IN" dirty="0">
              <a:solidFill>
                <a:srgbClr val="0070C0"/>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r>
              <a:rPr lang="en-US" dirty="0"/>
              <a:t>       </a:t>
            </a:r>
          </a:p>
          <a:p>
            <a:endParaRPr lang="en-US" dirty="0"/>
          </a:p>
        </p:txBody>
      </p:sp>
      <p:pic>
        <p:nvPicPr>
          <p:cNvPr id="13"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289947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US" dirty="0"/>
          </a:p>
        </p:txBody>
      </p:sp>
      <p:sp>
        <p:nvSpPr>
          <p:cNvPr id="3" name="Content Placeholder 2"/>
          <p:cNvSpPr>
            <a:spLocks noGrp="1"/>
          </p:cNvSpPr>
          <p:nvPr>
            <p:ph idx="1"/>
          </p:nvPr>
        </p:nvSpPr>
        <p:spPr/>
        <p:txBody>
          <a:bodyPr>
            <a:normAutofit/>
          </a:bodyPr>
          <a:lstStyle/>
          <a:p>
            <a:pPr algn="ctr">
              <a:buNone/>
            </a:pPr>
            <a:r>
              <a:rPr lang="en-US" sz="4800" dirty="0" smtClean="0">
                <a:latin typeface="Times New Roman" pitchFamily="18" charset="0"/>
                <a:cs typeface="Times New Roman" pitchFamily="18" charset="0"/>
              </a:rPr>
              <a:t>Thank you</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85800" y="5105400"/>
            <a:ext cx="7771680" cy="990480"/>
          </a:xfrm>
          <a:prstGeom prst="rect">
            <a:avLst/>
          </a:prstGeom>
          <a:noFill/>
          <a:ln>
            <a:noFill/>
          </a:ln>
        </p:spPr>
        <p:txBody>
          <a:bodyPr lIns="90000" tIns="45000" rIns="90000" bIns="45000" anchor="ctr"/>
          <a:lstStyle/>
          <a:p>
            <a:pPr marL="285750" indent="-285750"/>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a global level, social networks  has changed the face of traditional information ﬂow, people can share their own opinion about almost everything on the Web. Twitter, is one of the most popular microblogs in the world which covers a wide range of active and passive users from ordinary people to experts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provides a valuable source of information to learn about future events such as stock market analysis. But one question has to be answered yet: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How can we ﬁnd these credible users to follow them in a prediction task?</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endParaRPr lang="en-US" dirty="0"/>
          </a:p>
          <a:p>
            <a:endParaRPr lang="en-US" dirty="0"/>
          </a:p>
          <a:p>
            <a:r>
              <a:rPr lang="en-US" dirty="0"/>
              <a:t>      </a:t>
            </a:r>
            <a:endParaRPr dirty="0"/>
          </a:p>
          <a:p>
            <a:r>
              <a:rPr lang="en-IN" sz="4400" dirty="0">
                <a:solidFill>
                  <a:srgbClr val="000000"/>
                </a:solidFill>
                <a:latin typeface="Calibri"/>
                <a:ea typeface="DejaVu Sans"/>
              </a:rPr>
              <a:t>             </a:t>
            </a:r>
            <a:endParaRPr dirty="0"/>
          </a:p>
          <a:p>
            <a:endParaRPr dirty="0"/>
          </a:p>
          <a:p>
            <a:r>
              <a:rPr lang="en-IN" sz="4400" dirty="0">
                <a:solidFill>
                  <a:srgbClr val="000000"/>
                </a:solidFill>
                <a:latin typeface="Calibri"/>
                <a:ea typeface="DejaVu Sans"/>
              </a:rPr>
              <a:t>          </a:t>
            </a:r>
            <a:endParaRPr dirty="0"/>
          </a:p>
          <a:p>
            <a:endParaRPr dirty="0"/>
          </a:p>
          <a:p>
            <a:endParaRPr dirty="0"/>
          </a:p>
          <a:p>
            <a:endParaRPr dirty="0"/>
          </a:p>
          <a:p>
            <a:endParaRPr dirty="0"/>
          </a:p>
          <a:p>
            <a:endParaRPr dirty="0"/>
          </a:p>
          <a:p>
            <a:endParaRPr dirty="0"/>
          </a:p>
          <a:p>
            <a:pPr algn="ctr">
              <a:lnSpc>
                <a:spcPct val="100000"/>
              </a:lnSpc>
            </a:pPr>
            <a:r>
              <a:rPr lang="en-IN" sz="4400" dirty="0">
                <a:solidFill>
                  <a:srgbClr val="000000"/>
                </a:solidFill>
                <a:latin typeface="Calibri"/>
                <a:ea typeface="DejaVu Sans"/>
              </a:rPr>
              <a:t> </a:t>
            </a:r>
            <a:endParaRPr dirty="0"/>
          </a:p>
        </p:txBody>
      </p:sp>
      <p:sp>
        <p:nvSpPr>
          <p:cNvPr id="197" name="CustomShape 2"/>
          <p:cNvSpPr/>
          <p:nvPr/>
        </p:nvSpPr>
        <p:spPr>
          <a:xfrm>
            <a:off x="457200" y="533400"/>
            <a:ext cx="8305200" cy="380880"/>
          </a:xfrm>
          <a:prstGeom prst="rect">
            <a:avLst/>
          </a:prstGeom>
          <a:noFill/>
          <a:ln>
            <a:noFill/>
          </a:ln>
        </p:spPr>
        <p:txBody>
          <a:bodyPr lIns="90000" tIns="45000" rIns="90000" bIns="45000"/>
          <a:lstStyle/>
          <a:p>
            <a:pPr algn="ctr">
              <a:lnSpc>
                <a:spcPct val="100000"/>
              </a:lnSpc>
            </a:pPr>
            <a:r>
              <a:rPr lang="en-IN" sz="2400" b="1" dirty="0">
                <a:solidFill>
                  <a:srgbClr val="000000"/>
                </a:solidFill>
                <a:latin typeface="Times New Roman" pitchFamily="18" charset="0"/>
                <a:ea typeface="DejaVu Sans"/>
                <a:cs typeface="Times New Roman" pitchFamily="18" charset="0"/>
              </a:rPr>
              <a:t>INTRODUCTION</a:t>
            </a:r>
            <a:endParaRPr sz="2400" dirty="0">
              <a:latin typeface="Times New Roman" pitchFamily="18" charset="0"/>
              <a:cs typeface="Times New Roman" pitchFamily="18" charset="0"/>
            </a:endParaRPr>
          </a:p>
          <a:p>
            <a:pPr algn="just">
              <a:lnSpc>
                <a:spcPct val="100000"/>
              </a:lnSpc>
            </a:pPr>
            <a:endParaRPr dirty="0"/>
          </a:p>
        </p:txBody>
      </p:sp>
      <p:sp>
        <p:nvSpPr>
          <p:cNvPr id="198" name="CustomShape 3"/>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sp>
        <p:nvSpPr>
          <p:cNvPr id="199" name="Line 4"/>
          <p:cNvSpPr/>
          <p:nvPr/>
        </p:nvSpPr>
        <p:spPr>
          <a:xfrm>
            <a:off x="380880" y="0"/>
            <a:ext cx="0" cy="6476760"/>
          </a:xfrm>
          <a:prstGeom prst="line">
            <a:avLst/>
          </a:prstGeom>
          <a:ln w="38160">
            <a:solidFill>
              <a:srgbClr val="C0504D"/>
            </a:solidFill>
            <a:round/>
          </a:ln>
        </p:spPr>
      </p:sp>
      <p:sp>
        <p:nvSpPr>
          <p:cNvPr id="200" name="CustomShape 5"/>
          <p:cNvSpPr/>
          <p:nvPr/>
        </p:nvSpPr>
        <p:spPr>
          <a:xfrm flipV="1">
            <a:off x="2438280" y="1523880"/>
            <a:ext cx="4419000" cy="91296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r>
              <a:rPr lang="en-IN" b="1" dirty="0">
                <a:solidFill>
                  <a:srgbClr val="C00000"/>
                </a:solidFill>
                <a:latin typeface="Times New Roman"/>
                <a:ea typeface="DejaVu Sans"/>
              </a:rPr>
              <a:t>                     </a:t>
            </a:r>
            <a:endParaRPr dirty="0"/>
          </a:p>
        </p:txBody>
      </p:sp>
      <p:sp>
        <p:nvSpPr>
          <p:cNvPr id="201" name="CustomShape 6"/>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a:p>
            <a:pPr>
              <a:lnSpc>
                <a:spcPct val="100000"/>
              </a:lnSpc>
            </a:pPr>
            <a:r>
              <a:rPr lang="en-IN" b="1" dirty="0">
                <a:solidFill>
                  <a:srgbClr val="7030A0"/>
                </a:solidFill>
                <a:latin typeface="Times New Roman"/>
                <a:ea typeface="DejaVu Sans"/>
              </a:rPr>
              <a:t>   </a:t>
            </a:r>
            <a:endParaRPr dirty="0"/>
          </a:p>
        </p:txBody>
      </p:sp>
      <p:sp>
        <p:nvSpPr>
          <p:cNvPr id="202" name="CustomShape 7"/>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FB2CE11-8CBC-48CE-AFFE-B22550D6E238}" type="slidenum">
              <a:rPr lang="en-IN" sz="1200">
                <a:solidFill>
                  <a:srgbClr val="8B8B8B"/>
                </a:solidFill>
                <a:latin typeface="Calibri"/>
                <a:ea typeface="DejaVu Sans"/>
              </a:rPr>
              <a:pPr algn="r">
                <a:lnSpc>
                  <a:spcPct val="100000"/>
                </a:lnSpc>
              </a:pPr>
              <a:t>3</a:t>
            </a:fld>
            <a:endParaRPr dirty="0"/>
          </a:p>
        </p:txBody>
      </p:sp>
      <p:sp>
        <p:nvSpPr>
          <p:cNvPr id="203" name="Line 8"/>
          <p:cNvSpPr/>
          <p:nvPr/>
        </p:nvSpPr>
        <p:spPr>
          <a:xfrm>
            <a:off x="75960" y="990360"/>
            <a:ext cx="9144000" cy="0"/>
          </a:xfrm>
          <a:prstGeom prst="line">
            <a:avLst/>
          </a:prstGeom>
          <a:ln w="38160">
            <a:solidFill>
              <a:srgbClr val="4F81BD"/>
            </a:solidFill>
            <a:round/>
          </a:ln>
        </p:spPr>
      </p:sp>
      <p:pic>
        <p:nvPicPr>
          <p:cNvPr id="204" name="Picture 2"/>
          <p:cNvPicPr/>
          <p:nvPr/>
        </p:nvPicPr>
        <p:blipFill>
          <a:blip r:embed="rId3" cstate="print"/>
          <a:stretch>
            <a:fillRect/>
          </a:stretch>
        </p:blipFill>
        <p:spPr>
          <a:xfrm>
            <a:off x="7772400" y="152280"/>
            <a:ext cx="1142280" cy="685080"/>
          </a:xfrm>
          <a:prstGeom prst="rect">
            <a:avLst/>
          </a:prstGeom>
          <a:ln w="9360">
            <a:noFill/>
          </a:ln>
        </p:spPr>
      </p:pic>
      <p:pic>
        <p:nvPicPr>
          <p:cNvPr id="11" name="Picture 1"/>
          <p:cNvPicPr/>
          <p:nvPr/>
        </p:nvPicPr>
        <p:blipFill>
          <a:blip r:embed="rId4" cstate="print"/>
          <a:stretch>
            <a:fillRect/>
          </a:stretch>
        </p:blipFill>
        <p:spPr>
          <a:xfrm>
            <a:off x="516240" y="76320"/>
            <a:ext cx="1037520" cy="83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33400" y="1143000"/>
            <a:ext cx="8152560" cy="4440600"/>
          </a:xfrm>
          <a:prstGeom prst="rect">
            <a:avLst/>
          </a:prstGeom>
          <a:noFill/>
          <a:ln>
            <a:noFill/>
          </a:ln>
        </p:spPr>
        <p:txBody>
          <a:bodyPr lIns="90000" tIns="45000" rIns="90000" bIns="45000"/>
          <a:lstStyle/>
          <a:p>
            <a:pPr>
              <a:lnSpc>
                <a:spcPct val="100000"/>
              </a:lnSpc>
            </a:pPr>
            <a:endParaRPr dirty="0"/>
          </a:p>
          <a:p>
            <a:pPr>
              <a:lnSpc>
                <a:spcPct val="100000"/>
              </a:lnSpc>
            </a:pPr>
            <a:endParaRPr dirty="0"/>
          </a:p>
        </p:txBody>
      </p:sp>
      <p:sp>
        <p:nvSpPr>
          <p:cNvPr id="206" name="CustomShape 2"/>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54673ADF-DB87-4BE8-99E5-52BAB5D3A7FB}" type="slidenum">
              <a:rPr lang="en-IN" sz="1200">
                <a:solidFill>
                  <a:srgbClr val="8B8B8B"/>
                </a:solidFill>
                <a:latin typeface="Calibri"/>
                <a:ea typeface="DejaVu Sans"/>
              </a:rPr>
              <a:pPr algn="r">
                <a:lnSpc>
                  <a:spcPct val="100000"/>
                </a:lnSpc>
              </a:pPr>
              <a:t>4</a:t>
            </a:fld>
            <a:endParaRPr dirty="0"/>
          </a:p>
        </p:txBody>
      </p:sp>
      <p:sp>
        <p:nvSpPr>
          <p:cNvPr id="207" name="Line 3"/>
          <p:cNvSpPr/>
          <p:nvPr/>
        </p:nvSpPr>
        <p:spPr>
          <a:xfrm>
            <a:off x="0" y="990360"/>
            <a:ext cx="9144000" cy="0"/>
          </a:xfrm>
          <a:prstGeom prst="line">
            <a:avLst/>
          </a:prstGeom>
          <a:ln w="38160">
            <a:solidFill>
              <a:srgbClr val="4F81BD"/>
            </a:solidFill>
            <a:round/>
          </a:ln>
        </p:spPr>
      </p:sp>
      <p:sp>
        <p:nvSpPr>
          <p:cNvPr id="208" name="Line 4"/>
          <p:cNvSpPr/>
          <p:nvPr/>
        </p:nvSpPr>
        <p:spPr>
          <a:xfrm>
            <a:off x="380880" y="0"/>
            <a:ext cx="0" cy="6476760"/>
          </a:xfrm>
          <a:prstGeom prst="line">
            <a:avLst/>
          </a:prstGeom>
          <a:ln w="38160">
            <a:solidFill>
              <a:srgbClr val="C0504D"/>
            </a:solidFill>
            <a:round/>
          </a:ln>
        </p:spPr>
      </p:sp>
      <p:sp>
        <p:nvSpPr>
          <p:cNvPr id="209" name="CustomShape 5"/>
          <p:cNvSpPr/>
          <p:nvPr/>
        </p:nvSpPr>
        <p:spPr>
          <a:xfrm>
            <a:off x="762000" y="533400"/>
            <a:ext cx="10668000" cy="57744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a:ea typeface="DejaVu Sans"/>
              </a:rPr>
              <a:t>         MOTIVATION TO CHOOSE THE PROJECT</a:t>
            </a:r>
            <a:endParaRPr sz="2400" dirty="0"/>
          </a:p>
        </p:txBody>
      </p:sp>
      <p:sp>
        <p:nvSpPr>
          <p:cNvPr id="210" name="CustomShape 6"/>
          <p:cNvSpPr/>
          <p:nvPr/>
        </p:nvSpPr>
        <p:spPr>
          <a:xfrm>
            <a:off x="2971800" y="6126120"/>
            <a:ext cx="2894760" cy="36432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pic>
        <p:nvPicPr>
          <p:cNvPr id="211" name="Picture 2"/>
          <p:cNvPicPr/>
          <p:nvPr/>
        </p:nvPicPr>
        <p:blipFill>
          <a:blip r:embed="rId2" cstate="print"/>
          <a:stretch>
            <a:fillRect/>
          </a:stretch>
        </p:blipFill>
        <p:spPr>
          <a:xfrm>
            <a:off x="7772400" y="152280"/>
            <a:ext cx="1142280" cy="685080"/>
          </a:xfrm>
          <a:prstGeom prst="rect">
            <a:avLst/>
          </a:prstGeom>
          <a:ln w="9360">
            <a:noFill/>
          </a:ln>
        </p:spPr>
      </p:pic>
      <p:sp>
        <p:nvSpPr>
          <p:cNvPr id="3" name="TextBox 2"/>
          <p:cNvSpPr txBox="1"/>
          <p:nvPr/>
        </p:nvSpPr>
        <p:spPr>
          <a:xfrm>
            <a:off x="533400" y="1600200"/>
            <a:ext cx="83050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Even with the advancement in technology there is no definite prediction system for the stock market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aim is to solve the issue with socio-technical investigation technique that is twitter and thus identify most credible Twitter users, who are experts in the stock market.</a:t>
            </a:r>
          </a:p>
          <a:p>
            <a:r>
              <a:rPr lang="en-US" dirty="0">
                <a:latin typeface="Times New Roman" panose="02020603050405020304" pitchFamily="18" charset="0"/>
                <a:cs typeface="Times New Roman" panose="02020603050405020304" pitchFamily="18" charset="0"/>
              </a:rPr>
              <a:t>(It is hypothesized that expert users follow and might be potentially pursued by relevant and other domain experts and in this case, other stock market experts.)</a:t>
            </a:r>
          </a:p>
          <a:p>
            <a:endParaRPr lang="en-US" dirty="0"/>
          </a:p>
        </p:txBody>
      </p:sp>
      <p:pic>
        <p:nvPicPr>
          <p:cNvPr id="10" name="Picture 1"/>
          <p:cNvPicPr/>
          <p:nvPr/>
        </p:nvPicPr>
        <p:blipFill>
          <a:blip r:embed="rId3" cstate="print"/>
          <a:stretch>
            <a:fillRect/>
          </a:stretch>
        </p:blipFill>
        <p:spPr>
          <a:xfrm>
            <a:off x="516240" y="76320"/>
            <a:ext cx="1037520" cy="83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33520" y="1685160"/>
            <a:ext cx="8152560" cy="4440600"/>
          </a:xfrm>
          <a:prstGeom prst="rect">
            <a:avLst/>
          </a:prstGeom>
          <a:noFill/>
          <a:ln>
            <a:noFill/>
          </a:ln>
        </p:spPr>
        <p:txBody>
          <a:bodyPr lIns="90000" tIns="45000" rIns="90000" bIns="45000"/>
          <a:lstStyle/>
          <a:p>
            <a:pPr>
              <a:lnSpc>
                <a:spcPct val="100000"/>
              </a:lnSpc>
            </a:pPr>
            <a:endParaRPr dirty="0"/>
          </a:p>
          <a:p>
            <a:pPr>
              <a:lnSpc>
                <a:spcPct val="100000"/>
              </a:lnSpc>
            </a:pPr>
            <a:endParaRPr dirty="0"/>
          </a:p>
        </p:txBody>
      </p:sp>
      <p:sp>
        <p:nvSpPr>
          <p:cNvPr id="206" name="CustomShape 2"/>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54673ADF-DB87-4BE8-99E5-52BAB5D3A7FB}" type="slidenum">
              <a:rPr lang="en-IN" sz="1200">
                <a:solidFill>
                  <a:srgbClr val="8B8B8B"/>
                </a:solidFill>
                <a:latin typeface="Calibri"/>
                <a:ea typeface="DejaVu Sans"/>
              </a:rPr>
              <a:pPr algn="r">
                <a:lnSpc>
                  <a:spcPct val="100000"/>
                </a:lnSpc>
              </a:pPr>
              <a:t>5</a:t>
            </a:fld>
            <a:endParaRPr dirty="0"/>
          </a:p>
        </p:txBody>
      </p:sp>
      <p:sp>
        <p:nvSpPr>
          <p:cNvPr id="207" name="Line 3"/>
          <p:cNvSpPr/>
          <p:nvPr/>
        </p:nvSpPr>
        <p:spPr>
          <a:xfrm>
            <a:off x="0" y="990360"/>
            <a:ext cx="9144000" cy="0"/>
          </a:xfrm>
          <a:prstGeom prst="line">
            <a:avLst/>
          </a:prstGeom>
          <a:ln w="38160">
            <a:solidFill>
              <a:srgbClr val="4F81BD"/>
            </a:solidFill>
            <a:round/>
          </a:ln>
        </p:spPr>
      </p:sp>
      <p:sp>
        <p:nvSpPr>
          <p:cNvPr id="208" name="Line 4"/>
          <p:cNvSpPr/>
          <p:nvPr/>
        </p:nvSpPr>
        <p:spPr>
          <a:xfrm>
            <a:off x="380880" y="0"/>
            <a:ext cx="0" cy="6476760"/>
          </a:xfrm>
          <a:prstGeom prst="line">
            <a:avLst/>
          </a:prstGeom>
          <a:ln w="38160">
            <a:solidFill>
              <a:srgbClr val="C0504D"/>
            </a:solidFill>
            <a:round/>
          </a:ln>
        </p:spPr>
      </p:sp>
      <p:sp>
        <p:nvSpPr>
          <p:cNvPr id="209" name="CustomShape 5"/>
          <p:cNvSpPr/>
          <p:nvPr/>
        </p:nvSpPr>
        <p:spPr>
          <a:xfrm>
            <a:off x="609600" y="457200"/>
            <a:ext cx="9516960" cy="577440"/>
          </a:xfrm>
          <a:prstGeom prst="rect">
            <a:avLst/>
          </a:prstGeom>
          <a:noFill/>
          <a:ln>
            <a:noFill/>
          </a:ln>
        </p:spPr>
        <p:txBody>
          <a:bodyPr lIns="90000" tIns="45000" rIns="90000" bIns="45000"/>
          <a:lstStyle/>
          <a:p>
            <a:pPr>
              <a:lnSpc>
                <a:spcPct val="100000"/>
              </a:lnSpc>
            </a:pPr>
            <a:r>
              <a:rPr lang="en-US" sz="2400" b="1" dirty="0">
                <a:latin typeface="Times New Roman" pitchFamily="18" charset="0"/>
                <a:cs typeface="Times New Roman" pitchFamily="18" charset="0"/>
              </a:rPr>
              <a:t>                            PROBLEM STATEMENT</a:t>
            </a:r>
          </a:p>
        </p:txBody>
      </p:sp>
      <p:sp>
        <p:nvSpPr>
          <p:cNvPr id="210" name="CustomShape 6"/>
          <p:cNvSpPr/>
          <p:nvPr/>
        </p:nvSpPr>
        <p:spPr>
          <a:xfrm>
            <a:off x="2971800" y="6126120"/>
            <a:ext cx="2894760" cy="36432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pic>
        <p:nvPicPr>
          <p:cNvPr id="211" name="Picture 2"/>
          <p:cNvPicPr/>
          <p:nvPr/>
        </p:nvPicPr>
        <p:blipFill>
          <a:blip r:embed="rId2" cstate="print"/>
          <a:stretch>
            <a:fillRect/>
          </a:stretch>
        </p:blipFill>
        <p:spPr>
          <a:xfrm>
            <a:off x="7772400" y="152280"/>
            <a:ext cx="1142280" cy="685080"/>
          </a:xfrm>
          <a:prstGeom prst="rect">
            <a:avLst/>
          </a:prstGeom>
          <a:ln w="9360">
            <a:noFill/>
          </a:ln>
        </p:spPr>
      </p:pic>
      <p:sp>
        <p:nvSpPr>
          <p:cNvPr id="2" name="TextBox 1"/>
          <p:cNvSpPr txBox="1"/>
          <p:nvPr/>
        </p:nvSpPr>
        <p:spPr>
          <a:xfrm>
            <a:off x="914400" y="2362200"/>
            <a:ext cx="7086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To present a novel approach to measure the credibility of Twitter users in a domain of interest, namely the stock market.</a:t>
            </a:r>
          </a:p>
        </p:txBody>
      </p:sp>
      <p:pic>
        <p:nvPicPr>
          <p:cNvPr id="10" name="Picture 1"/>
          <p:cNvPicPr/>
          <p:nvPr/>
        </p:nvPicPr>
        <p:blipFill>
          <a:blip r:embed="rId3" cstate="print"/>
          <a:stretch>
            <a:fillRect/>
          </a:stretch>
        </p:blipFill>
        <p:spPr>
          <a:xfrm>
            <a:off x="516240" y="76320"/>
            <a:ext cx="1037520" cy="83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33400" y="1676400"/>
            <a:ext cx="8152560" cy="4440600"/>
          </a:xfrm>
          <a:prstGeom prst="rect">
            <a:avLst/>
          </a:prstGeom>
          <a:noFill/>
          <a:ln>
            <a:noFill/>
          </a:ln>
        </p:spPr>
        <p:txBody>
          <a:bodyPr lIns="90000" tIns="45000" rIns="90000" bIns="45000"/>
          <a:lstStyle/>
          <a:p>
            <a:pPr>
              <a:lnSpc>
                <a:spcPct val="100000"/>
              </a:lnSpc>
            </a:pPr>
            <a:endParaRPr dirty="0"/>
          </a:p>
          <a:p>
            <a:pPr>
              <a:lnSpc>
                <a:spcPct val="100000"/>
              </a:lnSpc>
            </a:pPr>
            <a:endParaRPr dirty="0"/>
          </a:p>
        </p:txBody>
      </p:sp>
      <p:sp>
        <p:nvSpPr>
          <p:cNvPr id="206" name="CustomShape 2"/>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54673ADF-DB87-4BE8-99E5-52BAB5D3A7FB}" type="slidenum">
              <a:rPr lang="en-IN" sz="1200">
                <a:solidFill>
                  <a:srgbClr val="8B8B8B"/>
                </a:solidFill>
                <a:latin typeface="Calibri"/>
                <a:ea typeface="DejaVu Sans"/>
              </a:rPr>
              <a:pPr algn="r">
                <a:lnSpc>
                  <a:spcPct val="100000"/>
                </a:lnSpc>
              </a:pPr>
              <a:t>6</a:t>
            </a:fld>
            <a:endParaRPr dirty="0"/>
          </a:p>
        </p:txBody>
      </p:sp>
      <p:sp>
        <p:nvSpPr>
          <p:cNvPr id="207" name="Line 3"/>
          <p:cNvSpPr/>
          <p:nvPr/>
        </p:nvSpPr>
        <p:spPr>
          <a:xfrm>
            <a:off x="0" y="990360"/>
            <a:ext cx="9144000" cy="0"/>
          </a:xfrm>
          <a:prstGeom prst="line">
            <a:avLst/>
          </a:prstGeom>
          <a:ln w="38160">
            <a:solidFill>
              <a:srgbClr val="4F81BD"/>
            </a:solidFill>
            <a:round/>
          </a:ln>
        </p:spPr>
      </p:sp>
      <p:sp>
        <p:nvSpPr>
          <p:cNvPr id="208" name="Line 4"/>
          <p:cNvSpPr/>
          <p:nvPr/>
        </p:nvSpPr>
        <p:spPr>
          <a:xfrm>
            <a:off x="380880" y="0"/>
            <a:ext cx="0" cy="6476760"/>
          </a:xfrm>
          <a:prstGeom prst="line">
            <a:avLst/>
          </a:prstGeom>
          <a:ln w="38160">
            <a:solidFill>
              <a:srgbClr val="C0504D"/>
            </a:solidFill>
            <a:round/>
          </a:ln>
        </p:spPr>
      </p:sp>
      <p:sp>
        <p:nvSpPr>
          <p:cNvPr id="210" name="CustomShape 6"/>
          <p:cNvSpPr/>
          <p:nvPr/>
        </p:nvSpPr>
        <p:spPr>
          <a:xfrm>
            <a:off x="2971800" y="6126120"/>
            <a:ext cx="2894760" cy="364320"/>
          </a:xfrm>
          <a:prstGeom prst="rect">
            <a:avLst/>
          </a:prstGeom>
          <a:noFill/>
          <a:ln>
            <a:noFill/>
          </a:ln>
        </p:spPr>
        <p:txBody>
          <a:bodyPr lIns="90000" tIns="45000" rIns="90000" bIns="45000" anchor="ctr"/>
          <a:lstStyle/>
          <a:p>
            <a:pPr algn="ctr">
              <a:lnSpc>
                <a:spcPct val="100000"/>
              </a:lnSpc>
            </a:pPr>
            <a:r>
              <a:rPr lang="en-IN" dirty="0">
                <a:solidFill>
                  <a:srgbClr val="000000"/>
                </a:solidFill>
                <a:latin typeface="Times New Roman"/>
                <a:ea typeface="DejaVu Sans"/>
              </a:rPr>
              <a:t>Department of ISE, DSCE</a:t>
            </a:r>
            <a:endParaRPr dirty="0"/>
          </a:p>
        </p:txBody>
      </p:sp>
      <p:pic>
        <p:nvPicPr>
          <p:cNvPr id="211" name="Picture 2"/>
          <p:cNvPicPr/>
          <p:nvPr/>
        </p:nvPicPr>
        <p:blipFill>
          <a:blip r:embed="rId2" cstate="print"/>
          <a:stretch>
            <a:fillRect/>
          </a:stretch>
        </p:blipFill>
        <p:spPr>
          <a:xfrm>
            <a:off x="7772400" y="152280"/>
            <a:ext cx="1142280" cy="685080"/>
          </a:xfrm>
          <a:prstGeom prst="rect">
            <a:avLst/>
          </a:prstGeom>
          <a:ln w="9360">
            <a:noFill/>
          </a:ln>
        </p:spPr>
      </p:pic>
      <p:sp>
        <p:nvSpPr>
          <p:cNvPr id="9" name="Title 8"/>
          <p:cNvSpPr>
            <a:spLocks noGrp="1"/>
          </p:cNvSpPr>
          <p:nvPr>
            <p:ph type="title"/>
          </p:nvPr>
        </p:nvSpPr>
        <p:spPr>
          <a:xfrm>
            <a:off x="762000" y="457200"/>
            <a:ext cx="8229600" cy="533400"/>
          </a:xfrm>
        </p:spPr>
        <p:txBody>
          <a:bodyPr>
            <a:normAutofit/>
          </a:bodyPr>
          <a:lstStyle/>
          <a:p>
            <a:r>
              <a:rPr lang="en-US" sz="2400" b="1" dirty="0" smtClean="0">
                <a:latin typeface="Times New Roman" pitchFamily="18" charset="0"/>
                <a:cs typeface="Times New Roman" pitchFamily="18" charset="0"/>
              </a:rPr>
              <a:t>SCOPE AND OBJECTIVES OF THIS PROJECT</a:t>
            </a:r>
            <a:endParaRPr lang="en-US" sz="2400" b="1" dirty="0">
              <a:latin typeface="Times New Roman" pitchFamily="18" charset="0"/>
              <a:cs typeface="Times New Roman" pitchFamily="18" charset="0"/>
            </a:endParaRPr>
          </a:p>
        </p:txBody>
      </p:sp>
      <p:sp>
        <p:nvSpPr>
          <p:cNvPr id="2" name="TextBox 1"/>
          <p:cNvSpPr txBox="1"/>
          <p:nvPr/>
        </p:nvSpPr>
        <p:spPr>
          <a:xfrm>
            <a:off x="609600" y="1447800"/>
            <a:ext cx="8038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study the correlation between the stock market and social media like twitter.</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measure the credibility of twitter users in the domain of stock market based on four features:-  number of followers, number of stock market related followers extracted by $Cashtag-based approach, ratio of stock market related followers to the total number of followers, and number of seed user tweets.</a:t>
            </a:r>
          </a:p>
          <a:p>
            <a:endParaRPr lang="en-US" dirty="0">
              <a:latin typeface="Times New Roman" panose="02020603050405020304" pitchFamily="18" charset="0"/>
              <a:cs typeface="Times New Roman" panose="02020603050405020304" pitchFamily="18" charset="0"/>
            </a:endParaRPr>
          </a:p>
        </p:txBody>
      </p:sp>
      <p:pic>
        <p:nvPicPr>
          <p:cNvPr id="11" name="Picture 1"/>
          <p:cNvPicPr/>
          <p:nvPr/>
        </p:nvPicPr>
        <p:blipFill>
          <a:blip r:embed="rId3" cstate="print"/>
          <a:stretch>
            <a:fillRect/>
          </a:stretch>
        </p:blipFill>
        <p:spPr>
          <a:xfrm>
            <a:off x="516240" y="76320"/>
            <a:ext cx="1037520" cy="83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91296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7</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609600" y="304800"/>
            <a:ext cx="8534400" cy="715962"/>
          </a:xfrm>
        </p:spPr>
        <p:txBody>
          <a:bodyPr>
            <a:normAutofit/>
          </a:bodyPr>
          <a:lstStyle/>
          <a:p>
            <a:r>
              <a:rPr lang="en-US" sz="2400" b="1" dirty="0" smtClean="0">
                <a:latin typeface="Times New Roman" pitchFamily="18" charset="0"/>
                <a:cs typeface="Times New Roman" pitchFamily="18" charset="0"/>
              </a:rPr>
              <a:t>SYSTEM  REQUIREMENT SPECIFICATIONS</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609600" y="1219200"/>
            <a:ext cx="8534400" cy="470898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HARDWARE REQUIREMENTS </a:t>
            </a:r>
            <a:endParaRPr lang="en-IN" sz="2000" dirty="0" smtClean="0">
              <a:latin typeface="Times New Roman" pitchFamily="18" charset="0"/>
              <a:cs typeface="Times New Roman" pitchFamily="18" charset="0"/>
            </a:endParaRPr>
          </a:p>
          <a:p>
            <a:pPr lvl="0">
              <a:buFont typeface="Arial" pitchFamily="34" charset="0"/>
              <a:buChar char="•"/>
            </a:pPr>
            <a:r>
              <a:rPr lang="en-US" sz="2000" b="1" dirty="0" smtClean="0">
                <a:latin typeface="Times New Roman" pitchFamily="18" charset="0"/>
                <a:cs typeface="Times New Roman" pitchFamily="18" charset="0"/>
              </a:rPr>
              <a:t>Processor:</a:t>
            </a:r>
            <a:r>
              <a:rPr lang="en-US" sz="2000" dirty="0" smtClean="0">
                <a:latin typeface="Times New Roman" pitchFamily="18" charset="0"/>
                <a:cs typeface="Times New Roman" pitchFamily="18" charset="0"/>
              </a:rPr>
              <a:t> Intel </a:t>
            </a:r>
            <a:r>
              <a:rPr lang="en-US" sz="2000" dirty="0" err="1" smtClean="0">
                <a:latin typeface="Times New Roman" pitchFamily="18" charset="0"/>
                <a:cs typeface="Times New Roman" pitchFamily="18" charset="0"/>
              </a:rPr>
              <a:t>Core</a:t>
            </a:r>
            <a:r>
              <a:rPr lang="en-US" sz="2000" baseline="30000" dirty="0" err="1" smtClean="0">
                <a:latin typeface="Times New Roman" pitchFamily="18" charset="0"/>
                <a:cs typeface="Times New Roman" pitchFamily="18" charset="0"/>
              </a:rPr>
              <a:t>TM</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i5</a:t>
            </a:r>
            <a:endParaRPr lang="en-IN" sz="2000" dirty="0" smtClean="0">
              <a:latin typeface="Times New Roman" pitchFamily="18" charset="0"/>
              <a:cs typeface="Times New Roman" pitchFamily="18" charset="0"/>
            </a:endParaRPr>
          </a:p>
          <a:p>
            <a:pPr lvl="0">
              <a:buFont typeface="Arial" pitchFamily="34" charset="0"/>
              <a:buChar char="•"/>
            </a:pPr>
            <a:r>
              <a:rPr lang="en-US" sz="2000" b="1" dirty="0" smtClean="0">
                <a:latin typeface="Times New Roman" pitchFamily="18" charset="0"/>
                <a:cs typeface="Times New Roman" pitchFamily="18" charset="0"/>
              </a:rPr>
              <a:t>Hard Disk:</a:t>
            </a:r>
            <a:r>
              <a:rPr lang="en-US" sz="2000" dirty="0" smtClean="0">
                <a:latin typeface="Times New Roman" pitchFamily="18" charset="0"/>
                <a:cs typeface="Times New Roman" pitchFamily="18" charset="0"/>
              </a:rPr>
              <a:t> 500GB</a:t>
            </a:r>
            <a:endParaRPr lang="en-IN" sz="2000" dirty="0" smtClean="0">
              <a:latin typeface="Times New Roman" pitchFamily="18" charset="0"/>
              <a:cs typeface="Times New Roman" pitchFamily="18" charset="0"/>
            </a:endParaRPr>
          </a:p>
          <a:p>
            <a:pPr lvl="0">
              <a:buFont typeface="Arial" pitchFamily="34" charset="0"/>
              <a:buChar char="•"/>
            </a:pPr>
            <a:r>
              <a:rPr lang="en-US" sz="2000" b="1" dirty="0" smtClean="0">
                <a:latin typeface="Times New Roman" pitchFamily="18" charset="0"/>
                <a:cs typeface="Times New Roman" pitchFamily="18" charset="0"/>
              </a:rPr>
              <a:t>RAM:</a:t>
            </a:r>
            <a:r>
              <a:rPr lang="en-US" sz="2000" dirty="0" smtClean="0">
                <a:latin typeface="Times New Roman" pitchFamily="18" charset="0"/>
                <a:cs typeface="Times New Roman" pitchFamily="18" charset="0"/>
              </a:rPr>
              <a:t> 4GB</a:t>
            </a:r>
            <a:endParaRPr lang="en-IN" sz="2000"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SOFTWARE REQUIREMENTS</a:t>
            </a:r>
            <a:endParaRPr lang="en-IN" sz="2000" dirty="0" smtClean="0">
              <a:latin typeface="Times New Roman" pitchFamily="18" charset="0"/>
              <a:cs typeface="Times New Roman" pitchFamily="18" charset="0"/>
            </a:endParaRPr>
          </a:p>
          <a:p>
            <a:pPr lvl="0">
              <a:buFont typeface="Arial" pitchFamily="34" charset="0"/>
              <a:buChar char="•"/>
            </a:pPr>
            <a:r>
              <a:rPr lang="en-US" dirty="0" smtClean="0">
                <a:latin typeface="Times New Roman" pitchFamily="18" charset="0"/>
                <a:cs typeface="Times New Roman" pitchFamily="18" charset="0"/>
              </a:rPr>
              <a:t>OS version: Windows 8(64-bit)</a:t>
            </a:r>
            <a:endParaRPr lang="en-IN" dirty="0" smtClean="0">
              <a:latin typeface="Times New Roman" pitchFamily="18" charset="0"/>
              <a:cs typeface="Times New Roman" pitchFamily="18" charset="0"/>
            </a:endParaRPr>
          </a:p>
          <a:p>
            <a:pPr lvl="0">
              <a:buFont typeface="Arial" pitchFamily="34" charset="0"/>
              <a:buChar char="•"/>
            </a:pPr>
            <a:r>
              <a:rPr lang="en-US" dirty="0" smtClean="0">
                <a:latin typeface="Times New Roman" pitchFamily="18" charset="0"/>
                <a:cs typeface="Times New Roman" pitchFamily="18" charset="0"/>
              </a:rPr>
              <a:t>Coding language: Python </a:t>
            </a:r>
          </a:p>
          <a:p>
            <a:pPr>
              <a:buFont typeface="Arial" pitchFamily="34" charset="0"/>
              <a:buChar char="•"/>
            </a:pPr>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a python library for  Programming the UI.</a:t>
            </a:r>
            <a:endParaRPr lang="en-IN" dirty="0" smtClean="0">
              <a:latin typeface="Times New Roman" pitchFamily="18" charset="0"/>
              <a:cs typeface="Times New Roman" pitchFamily="18" charset="0"/>
            </a:endParaRPr>
          </a:p>
          <a:p>
            <a:pPr lvl="0">
              <a:buFont typeface="Arial" pitchFamily="34" charset="0"/>
              <a:buChar char="•"/>
            </a:pPr>
            <a:r>
              <a:rPr lang="en-US" dirty="0" err="1" smtClean="0">
                <a:latin typeface="Times New Roman" pitchFamily="18" charset="0"/>
                <a:cs typeface="Times New Roman" pitchFamily="18" charset="0"/>
              </a:rPr>
              <a:t>Tweepy</a:t>
            </a:r>
            <a:r>
              <a:rPr lang="en-US" dirty="0" smtClean="0">
                <a:latin typeface="Times New Roman" pitchFamily="18" charset="0"/>
                <a:cs typeface="Times New Roman" pitchFamily="18" charset="0"/>
              </a:rPr>
              <a:t> — Twitter API wrapper for python.</a:t>
            </a:r>
            <a:endParaRPr lang="en-IN" dirty="0" smtClean="0">
              <a:latin typeface="Times New Roman" pitchFamily="18" charset="0"/>
              <a:cs typeface="Times New Roman" pitchFamily="18" charset="0"/>
            </a:endParaRPr>
          </a:p>
          <a:p>
            <a:pPr lvl="0">
              <a:buFont typeface="Wingdings" pitchFamily="2" charset="2"/>
              <a:buChar char="§"/>
            </a:pP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Data structures for matrix manipulation</a:t>
            </a:r>
            <a:endParaRPr lang="en-IN" dirty="0" smtClean="0">
              <a:latin typeface="Times New Roman" pitchFamily="18" charset="0"/>
              <a:cs typeface="Times New Roman" pitchFamily="18" charset="0"/>
            </a:endParaRPr>
          </a:p>
          <a:p>
            <a:pPr lvl="0">
              <a:buFont typeface="Wingdings" pitchFamily="2" charset="2"/>
              <a:buChar char="§"/>
            </a:pPr>
            <a:r>
              <a:rPr lang="en-US" dirty="0" err="1" smtClean="0">
                <a:latin typeface="Times New Roman" pitchFamily="18" charset="0"/>
                <a:cs typeface="Times New Roman" pitchFamily="18" charset="0"/>
              </a:rPr>
              <a:t>GausssiaNB</a:t>
            </a:r>
            <a:r>
              <a:rPr lang="en-US" dirty="0" smtClean="0">
                <a:latin typeface="Times New Roman" pitchFamily="18" charset="0"/>
                <a:cs typeface="Times New Roman" pitchFamily="18" charset="0"/>
              </a:rPr>
              <a:t>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Classifier from SCI Learn for machine learning</a:t>
            </a:r>
            <a:endParaRPr lang="en-IN" dirty="0" smtClean="0">
              <a:latin typeface="Times New Roman" pitchFamily="18" charset="0"/>
              <a:cs typeface="Times New Roman" pitchFamily="18" charset="0"/>
            </a:endParaRPr>
          </a:p>
          <a:p>
            <a:pPr lvl="0">
              <a:buFont typeface="Wingdings" pitchFamily="2" charset="2"/>
              <a:buChar char="§"/>
            </a:pPr>
            <a:r>
              <a:rPr lang="en-US" dirty="0" smtClean="0">
                <a:latin typeface="Times New Roman" pitchFamily="18" charset="0"/>
                <a:cs typeface="Times New Roman" pitchFamily="18" charset="0"/>
              </a:rPr>
              <a:t>RE—for </a:t>
            </a:r>
            <a:r>
              <a:rPr lang="en-US" dirty="0" err="1" smtClean="0">
                <a:latin typeface="Times New Roman" pitchFamily="18" charset="0"/>
                <a:cs typeface="Times New Roman" pitchFamily="18" charset="0"/>
              </a:rPr>
              <a:t>Regex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Cash tag filtering.</a:t>
            </a:r>
            <a:endParaRPr lang="en-IN"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91296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8</a:t>
            </a:fld>
            <a:endParaRPr/>
          </a:p>
        </p:txBody>
      </p:sp>
      <p:sp>
        <p:nvSpPr>
          <p:cNvPr id="228" name="CustomShape 7"/>
          <p:cNvSpPr/>
          <p:nvPr/>
        </p:nvSpPr>
        <p:spPr>
          <a:xfrm>
            <a:off x="487080" y="1224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Rectangle 10"/>
          <p:cNvSpPr/>
          <p:nvPr/>
        </p:nvSpPr>
        <p:spPr>
          <a:xfrm>
            <a:off x="1066800" y="533400"/>
            <a:ext cx="7391400" cy="461665"/>
          </a:xfrm>
          <a:prstGeom prst="rect">
            <a:avLst/>
          </a:prstGeom>
        </p:spPr>
        <p:txBody>
          <a:bodyPr wrap="square">
            <a:spAutoFit/>
          </a:bodyPr>
          <a:lstStyle/>
          <a:p>
            <a:pPr algn="ctr"/>
            <a:r>
              <a:rPr lang="en-IN" sz="2400" b="1" dirty="0" smtClean="0">
                <a:solidFill>
                  <a:srgbClr val="000000"/>
                </a:solidFill>
                <a:latin typeface="Times New Roman"/>
                <a:ea typeface="DejaVu Sans"/>
              </a:rPr>
              <a:t> SYSTEM DESIGN AND DEVELOPMENT</a:t>
            </a:r>
            <a:endParaRPr lang="en-US" sz="2400" dirty="0"/>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09600" y="1219200"/>
            <a:ext cx="7924800" cy="4114800"/>
          </a:xfrm>
          <a:prstGeom prst="rect">
            <a:avLst/>
          </a:prstGeom>
          <a:noFill/>
          <a:ln>
            <a:noFill/>
          </a:ln>
        </p:spPr>
      </p:pic>
      <p:sp>
        <p:nvSpPr>
          <p:cNvPr id="14" name="Rectangle 13"/>
          <p:cNvSpPr/>
          <p:nvPr/>
        </p:nvSpPr>
        <p:spPr>
          <a:xfrm>
            <a:off x="533400" y="5334000"/>
            <a:ext cx="8001000" cy="369332"/>
          </a:xfrm>
          <a:prstGeom prst="rect">
            <a:avLst/>
          </a:prstGeom>
        </p:spPr>
        <p:txBody>
          <a:bodyPr wrap="square">
            <a:spAutoFit/>
          </a:bodyPr>
          <a:lstStyle/>
          <a:p>
            <a:r>
              <a:rPr lang="en-US" dirty="0" smtClean="0">
                <a:latin typeface="Times New Roman" pitchFamily="18" charset="0"/>
                <a:cs typeface="Times New Roman" pitchFamily="18" charset="0"/>
              </a:rPr>
              <a:t>Fig 1: Architecture of Discovering Credible Twitter users in Stock Market Domain.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33520" y="1752480"/>
            <a:ext cx="7771680" cy="4342680"/>
          </a:xfrm>
          <a:prstGeom prst="rect">
            <a:avLst/>
          </a:prstGeom>
          <a:noFill/>
          <a:ln>
            <a:noFill/>
          </a:ln>
        </p:spPr>
        <p:txBody>
          <a:bodyPr lIns="90000" tIns="45000" rIns="90000" bIns="45000"/>
          <a:lstStyle/>
          <a:p>
            <a:pPr algn="ctr">
              <a:lnSpc>
                <a:spcPct val="100000"/>
              </a:lnSpc>
            </a:pPr>
            <a:endParaRPr dirty="0"/>
          </a:p>
        </p:txBody>
      </p:sp>
      <p:sp>
        <p:nvSpPr>
          <p:cNvPr id="223" name="Line 2"/>
          <p:cNvSpPr/>
          <p:nvPr/>
        </p:nvSpPr>
        <p:spPr>
          <a:xfrm>
            <a:off x="0" y="990360"/>
            <a:ext cx="9144000" cy="0"/>
          </a:xfrm>
          <a:prstGeom prst="line">
            <a:avLst/>
          </a:prstGeom>
          <a:ln w="38160">
            <a:solidFill>
              <a:srgbClr val="4F81BD"/>
            </a:solidFill>
            <a:round/>
          </a:ln>
        </p:spPr>
      </p:sp>
      <p:sp>
        <p:nvSpPr>
          <p:cNvPr id="224" name="Line 3"/>
          <p:cNvSpPr/>
          <p:nvPr/>
        </p:nvSpPr>
        <p:spPr>
          <a:xfrm>
            <a:off x="380880" y="0"/>
            <a:ext cx="0" cy="6476760"/>
          </a:xfrm>
          <a:prstGeom prst="line">
            <a:avLst/>
          </a:prstGeom>
          <a:ln w="38160">
            <a:solidFill>
              <a:srgbClr val="C0504D"/>
            </a:solidFill>
            <a:round/>
          </a:ln>
        </p:spPr>
      </p:sp>
      <p:sp>
        <p:nvSpPr>
          <p:cNvPr id="225" name="CustomShape 4"/>
          <p:cNvSpPr/>
          <p:nvPr/>
        </p:nvSpPr>
        <p:spPr>
          <a:xfrm flipV="1">
            <a:off x="2438280" y="999360"/>
            <a:ext cx="4419000" cy="91296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IN" b="1">
                <a:solidFill>
                  <a:srgbClr val="C00000"/>
                </a:solidFill>
                <a:latin typeface="Times New Roman"/>
                <a:ea typeface="DejaVu Sans"/>
              </a:rPr>
              <a:t>                     </a:t>
            </a:r>
            <a:endParaRPr/>
          </a:p>
        </p:txBody>
      </p:sp>
      <p:sp>
        <p:nvSpPr>
          <p:cNvPr id="226" name="CustomShape 5"/>
          <p:cNvSpPr/>
          <p:nvPr/>
        </p:nvSpPr>
        <p:spPr>
          <a:xfrm>
            <a:off x="2666880" y="762120"/>
            <a:ext cx="3199680" cy="912960"/>
          </a:xfrm>
          <a:prstGeom prst="rect">
            <a:avLst/>
          </a:prstGeom>
          <a:noFill/>
          <a:ln>
            <a:noFill/>
          </a:ln>
        </p:spPr>
        <p:txBody>
          <a:bodyPr lIns="90000" tIns="45000" rIns="90000" bIns="45000"/>
          <a:lstStyle/>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a:p>
            <a:pPr>
              <a:lnSpc>
                <a:spcPct val="100000"/>
              </a:lnSpc>
            </a:pPr>
            <a:r>
              <a:rPr lang="en-IN" b="1">
                <a:solidFill>
                  <a:srgbClr val="7030A0"/>
                </a:solidFill>
                <a:latin typeface="Times New Roman"/>
                <a:ea typeface="DejaVu Sans"/>
              </a:rPr>
              <a:t>   </a:t>
            </a:r>
            <a:endParaRPr/>
          </a:p>
        </p:txBody>
      </p:sp>
      <p:sp>
        <p:nvSpPr>
          <p:cNvPr id="227" name="CustomShape 6"/>
          <p:cNvSpPr/>
          <p:nvPr/>
        </p:nvSpPr>
        <p:spPr>
          <a:xfrm>
            <a:off x="6553080" y="6356520"/>
            <a:ext cx="2133000" cy="364320"/>
          </a:xfrm>
          <a:prstGeom prst="rect">
            <a:avLst/>
          </a:prstGeom>
          <a:noFill/>
          <a:ln>
            <a:noFill/>
          </a:ln>
        </p:spPr>
        <p:txBody>
          <a:bodyPr lIns="90000" tIns="45000" rIns="90000" bIns="45000" anchor="ctr"/>
          <a:lstStyle/>
          <a:p>
            <a:pPr algn="r">
              <a:lnSpc>
                <a:spcPct val="100000"/>
              </a:lnSpc>
            </a:pPr>
            <a:fld id="{62B358FA-6AC3-4577-BE7E-BA6AC28A2670}" type="slidenum">
              <a:rPr lang="en-IN" sz="1200">
                <a:solidFill>
                  <a:srgbClr val="8B8B8B"/>
                </a:solidFill>
                <a:latin typeface="Calibri"/>
                <a:ea typeface="DejaVu Sans"/>
              </a:rPr>
              <a:pPr algn="r">
                <a:lnSpc>
                  <a:spcPct val="100000"/>
                </a:lnSpc>
              </a:pPr>
              <a:t>9</a:t>
            </a:fld>
            <a:endParaRPr/>
          </a:p>
        </p:txBody>
      </p:sp>
      <p:sp>
        <p:nvSpPr>
          <p:cNvPr id="228" name="CustomShape 7"/>
          <p:cNvSpPr/>
          <p:nvPr/>
        </p:nvSpPr>
        <p:spPr>
          <a:xfrm>
            <a:off x="533400" y="381000"/>
            <a:ext cx="8152560" cy="516600"/>
          </a:xfrm>
          <a:prstGeom prst="rect">
            <a:avLst/>
          </a:prstGeom>
          <a:noFill/>
          <a:ln>
            <a:noFill/>
          </a:ln>
        </p:spPr>
        <p:txBody>
          <a:bodyPr lIns="90000" tIns="45000" rIns="90000" bIns="45000"/>
          <a:lstStyle/>
          <a:p>
            <a:pPr algn="ctr">
              <a:lnSpc>
                <a:spcPct val="150000"/>
              </a:lnSpc>
            </a:pPr>
            <a:endParaRPr dirty="0"/>
          </a:p>
        </p:txBody>
      </p:sp>
      <p:sp>
        <p:nvSpPr>
          <p:cNvPr id="229" name="CustomShape 8"/>
          <p:cNvSpPr/>
          <p:nvPr/>
        </p:nvSpPr>
        <p:spPr>
          <a:xfrm>
            <a:off x="2666880" y="6095880"/>
            <a:ext cx="3656880" cy="624600"/>
          </a:xfrm>
          <a:prstGeom prst="rect">
            <a:avLst/>
          </a:prstGeom>
          <a:noFill/>
          <a:ln>
            <a:noFill/>
          </a:ln>
        </p:spPr>
        <p:txBody>
          <a:bodyPr lIns="90000" tIns="45000" rIns="90000" bIns="45000" anchor="ctr"/>
          <a:lstStyle/>
          <a:p>
            <a:pPr algn="ctr">
              <a:lnSpc>
                <a:spcPct val="100000"/>
              </a:lnSpc>
            </a:pPr>
            <a:r>
              <a:rPr lang="en-IN">
                <a:solidFill>
                  <a:srgbClr val="000000"/>
                </a:solidFill>
                <a:latin typeface="Times New Roman"/>
                <a:ea typeface="DejaVu Sans"/>
              </a:rPr>
              <a:t>Department of ISE, DSCE</a:t>
            </a:r>
            <a:endParaRPr/>
          </a:p>
        </p:txBody>
      </p:sp>
      <p:pic>
        <p:nvPicPr>
          <p:cNvPr id="230" name="Picture 2"/>
          <p:cNvPicPr/>
          <p:nvPr/>
        </p:nvPicPr>
        <p:blipFill>
          <a:blip r:embed="rId3" cstate="print"/>
          <a:stretch>
            <a:fillRect/>
          </a:stretch>
        </p:blipFill>
        <p:spPr>
          <a:xfrm>
            <a:off x="7772400" y="152280"/>
            <a:ext cx="1142280" cy="685080"/>
          </a:xfrm>
          <a:prstGeom prst="rect">
            <a:avLst/>
          </a:prstGeom>
          <a:ln w="9360">
            <a:noFill/>
          </a:ln>
        </p:spPr>
      </p:pic>
      <p:sp>
        <p:nvSpPr>
          <p:cNvPr id="11" name="Title 10"/>
          <p:cNvSpPr>
            <a:spLocks noGrp="1"/>
          </p:cNvSpPr>
          <p:nvPr>
            <p:ph type="title"/>
          </p:nvPr>
        </p:nvSpPr>
        <p:spPr>
          <a:xfrm>
            <a:off x="381000" y="381000"/>
            <a:ext cx="8229600" cy="715962"/>
          </a:xfrm>
        </p:spPr>
        <p:txBody>
          <a:bodyPr>
            <a:normAutofit/>
          </a:bodyPr>
          <a:lstStyle/>
          <a:p>
            <a:r>
              <a:rPr lang="en-US" sz="2400" b="1" dirty="0" smtClean="0">
                <a:latin typeface="Times New Roman" pitchFamily="18" charset="0"/>
                <a:cs typeface="Times New Roman" pitchFamily="18" charset="0"/>
              </a:rPr>
              <a:t>DATA FLOW DIAGRAM</a:t>
            </a:r>
            <a:endParaRPr lang="en-US" sz="2400" b="1" dirty="0">
              <a:latin typeface="Times New Roman" pitchFamily="18" charset="0"/>
              <a:cs typeface="Times New Roman" pitchFamily="18" charset="0"/>
            </a:endParaRPr>
          </a:p>
        </p:txBody>
      </p:sp>
      <p:pic>
        <p:nvPicPr>
          <p:cNvPr id="12" name="Picture 1" descr="VTU-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29" y="76200"/>
            <a:ext cx="10382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85800" y="1295400"/>
            <a:ext cx="8001001" cy="4572000"/>
          </a:xfrm>
          <a:prstGeom prst="rect">
            <a:avLst/>
          </a:prstGeom>
          <a:noFill/>
          <a:ln>
            <a:noFill/>
          </a:ln>
        </p:spPr>
      </p:pic>
      <p:sp>
        <p:nvSpPr>
          <p:cNvPr id="16" name="Rectangle 15"/>
          <p:cNvSpPr/>
          <p:nvPr/>
        </p:nvSpPr>
        <p:spPr>
          <a:xfrm>
            <a:off x="457200" y="5791200"/>
            <a:ext cx="8458200" cy="369332"/>
          </a:xfrm>
          <a:prstGeom prst="rect">
            <a:avLst/>
          </a:prstGeom>
        </p:spPr>
        <p:txBody>
          <a:bodyPr wrap="square">
            <a:spAutoFit/>
          </a:bodyPr>
          <a:lstStyle/>
          <a:p>
            <a:pPr algn="ctr"/>
            <a:r>
              <a:rPr lang="en-US" dirty="0" smtClean="0">
                <a:latin typeface="Times New Roman" pitchFamily="18" charset="0"/>
                <a:cs typeface="Times New Roman" pitchFamily="18" charset="0"/>
              </a:rPr>
              <a:t>Fig 2: Data Flow Diagram</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1463</Words>
  <Application>Microsoft Office PowerPoint</Application>
  <PresentationFormat>On-screen Show (4:3)</PresentationFormat>
  <Paragraphs>433</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SCOPE AND OBJECTIVES OF THIS PROJECT</vt:lpstr>
      <vt:lpstr>SYSTEM  REQUIREMENT SPECIFICATIONS</vt:lpstr>
      <vt:lpstr>Slide 8</vt:lpstr>
      <vt:lpstr>DATA FLOW DIAGRAM</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CONCLUSION</vt:lpstr>
      <vt:lpstr>FUTURE ENHANCEMENTS</vt:lpstr>
      <vt:lpstr>REFERENCES </vt:lpstr>
      <vt:lpstr>Slide 27</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HARSH JAISWAL</cp:lastModifiedBy>
  <cp:revision>49</cp:revision>
  <dcterms:created xsi:type="dcterms:W3CDTF">2018-02-23T06:25:19Z</dcterms:created>
  <dcterms:modified xsi:type="dcterms:W3CDTF">2018-05-29T05:19:03Z</dcterms:modified>
</cp:coreProperties>
</file>