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8" r:id="rId3"/>
    <p:sldId id="257" r:id="rId4"/>
    <p:sldId id="259" r:id="rId5"/>
    <p:sldId id="260" r:id="rId6"/>
    <p:sldId id="261" r:id="rId7"/>
    <p:sldId id="268" r:id="rId8"/>
    <p:sldId id="262" r:id="rId9"/>
    <p:sldId id="269" r:id="rId10"/>
    <p:sldId id="263" r:id="rId11"/>
    <p:sldId id="270" r:id="rId12"/>
    <p:sldId id="271" r:id="rId13"/>
    <p:sldId id="273" r:id="rId14"/>
    <p:sldId id="265" r:id="rId15"/>
    <p:sldId id="274" r:id="rId16"/>
    <p:sldId id="27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724"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ED0F802-ADF2-42F8-BF91-73DAE5C61C84}" type="datetimeFigureOut">
              <a:rPr lang="en-IN" smtClean="0"/>
              <a:t>06-06-2024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836D823-EF93-4EE3-B656-469833966D82}" type="slidenum">
              <a:rPr lang="en-IN" smtClean="0"/>
              <a:t>‹#›</a:t>
            </a:fld>
            <a:endParaRPr lang="en-IN"/>
          </a:p>
        </p:txBody>
      </p:sp>
    </p:spTree>
    <p:extLst>
      <p:ext uri="{BB962C8B-B14F-4D97-AF65-F5344CB8AC3E}">
        <p14:creationId xmlns:p14="http://schemas.microsoft.com/office/powerpoint/2010/main" val="227563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36D823-EF93-4EE3-B656-469833966D82}" type="slidenum">
              <a:rPr lang="en-IN" smtClean="0"/>
              <a:t>16</a:t>
            </a:fld>
            <a:endParaRPr lang="en-IN"/>
          </a:p>
        </p:txBody>
      </p:sp>
    </p:spTree>
    <p:extLst>
      <p:ext uri="{BB962C8B-B14F-4D97-AF65-F5344CB8AC3E}">
        <p14:creationId xmlns:p14="http://schemas.microsoft.com/office/powerpoint/2010/main" val="64045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2119786"/>
            <a:ext cx="70866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Garamond" panose="02020404030301010803" pitchFamily="18" charset="0"/>
              </a:rPr>
              <a:t>BABU VALI SHAIK</a:t>
            </a:r>
            <a:endParaRPr spc="15" dirty="0">
              <a:latin typeface="Garamond" panose="02020404030301010803" pitchFamily="18" charset="0"/>
            </a:endParaRPr>
          </a:p>
        </p:txBody>
      </p:sp>
      <p:sp>
        <p:nvSpPr>
          <p:cNvPr id="8" name="object 8"/>
          <p:cNvSpPr txBox="1"/>
          <p:nvPr/>
        </p:nvSpPr>
        <p:spPr>
          <a:xfrm>
            <a:off x="6477000" y="2971800"/>
            <a:ext cx="23545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Garamond" panose="02020404030301010803" pitchFamily="18" charset="0"/>
                <a:cs typeface="Trebuchet MS"/>
              </a:rPr>
              <a:t>KEY LOGGER</a:t>
            </a:r>
            <a:endParaRPr sz="2400" dirty="0">
              <a:latin typeface="Garamond" panose="02020404030301010803" pitchFamily="18" charset="0"/>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20068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570669"/>
          </a:xfrm>
          <a:prstGeom prst="rect">
            <a:avLst/>
          </a:prstGeom>
        </p:spPr>
        <p:txBody>
          <a:bodyPr vert="horz" wrap="square" lIns="0" tIns="16510" rIns="0" bIns="0" rtlCol="0">
            <a:spAutoFit/>
          </a:bodyPr>
          <a:lstStyle/>
          <a:p>
            <a:pPr marL="12700">
              <a:lnSpc>
                <a:spcPct val="100000"/>
              </a:lnSpc>
              <a:spcBef>
                <a:spcPts val="130"/>
              </a:spcBef>
            </a:pPr>
            <a:r>
              <a:rPr lang="en-US" sz="3600" dirty="0">
                <a:latin typeface="Garamond" panose="02020404030301010803" pitchFamily="18" charset="0"/>
              </a:rPr>
              <a:t>The WOW in the solution</a:t>
            </a: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1">
            <a:extLst>
              <a:ext uri="{FF2B5EF4-FFF2-40B4-BE49-F238E27FC236}">
                <a16:creationId xmlns:a16="http://schemas.microsoft.com/office/drawing/2014/main" id="{0C055EFD-16FB-B0CB-6069-4F9A665FB300}"/>
              </a:ext>
            </a:extLst>
          </p:cNvPr>
          <p:cNvSpPr>
            <a:spLocks noGrp="1" noChangeArrowheads="1"/>
          </p:cNvSpPr>
          <p:nvPr>
            <p:ph type="body" idx="1"/>
          </p:nvPr>
        </p:nvSpPr>
        <p:spPr bwMode="auto">
          <a:xfrm>
            <a:off x="2478704" y="1228505"/>
            <a:ext cx="904875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Garamond" panose="02020404030301010803" pitchFamily="18" charset="0"/>
              </a:rPr>
              <a:t>Highlighting the unique features and benefits of our key logger.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Unique Features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Real-time Logging</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Instantly logs and displays keystrokes.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Customizable</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Options to customize the logging format and frequency.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Lightweight</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Minimal impact on system resources.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Secure Logging</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Data is logged securely, with options for encryption.</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Garamond" panose="02020404030301010803" pitchFamily="18" charset="0"/>
              </a:rPr>
              <a:t>Demonstration</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Live Demo</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Showing the key logger in action, logging keystrokes in real-time.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User Experience</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Demonstrating the ease of use and intuitive interface.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Garamond" panose="020204040303010108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DB53D6-783A-755A-8804-71CB1CC5F8F9}"/>
              </a:ext>
            </a:extLst>
          </p:cNvPr>
          <p:cNvSpPr>
            <a:spLocks noGrp="1"/>
          </p:cNvSpPr>
          <p:nvPr>
            <p:ph type="body" idx="1"/>
          </p:nvPr>
        </p:nvSpPr>
        <p:spPr>
          <a:xfrm>
            <a:off x="838200" y="914400"/>
            <a:ext cx="10744200" cy="1692771"/>
          </a:xfrm>
        </p:spPr>
        <p:txBody>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Feedback</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User Testimonials</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Positive feedback from beta users and early adopters.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Performance Metrics</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Statistics on efficiency and reliability from testing.</a:t>
            </a:r>
          </a:p>
          <a:p>
            <a:endParaRPr lang="en-IN" dirty="0"/>
          </a:p>
        </p:txBody>
      </p:sp>
    </p:spTree>
    <p:extLst>
      <p:ext uri="{BB962C8B-B14F-4D97-AF65-F5344CB8AC3E}">
        <p14:creationId xmlns:p14="http://schemas.microsoft.com/office/powerpoint/2010/main" val="380333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1C5F-EBE2-28DD-FD0D-EC018423E39F}"/>
              </a:ext>
            </a:extLst>
          </p:cNvPr>
          <p:cNvSpPr>
            <a:spLocks noGrp="1"/>
          </p:cNvSpPr>
          <p:nvPr>
            <p:ph type="title"/>
          </p:nvPr>
        </p:nvSpPr>
        <p:spPr>
          <a:xfrm>
            <a:off x="755332" y="385444"/>
            <a:ext cx="10681335" cy="553998"/>
          </a:xfrm>
        </p:spPr>
        <p:txBody>
          <a:bodyPr/>
          <a:lstStyle/>
          <a:p>
            <a:r>
              <a:rPr lang="en-US" sz="3600" dirty="0">
                <a:latin typeface="Garamond" panose="02020404030301010803" pitchFamily="18" charset="0"/>
              </a:rPr>
              <a:t>Modeling</a:t>
            </a:r>
            <a:endParaRPr lang="en-IN" sz="3600" dirty="0"/>
          </a:p>
        </p:txBody>
      </p:sp>
      <p:pic>
        <p:nvPicPr>
          <p:cNvPr id="15" name="Picture 14">
            <a:extLst>
              <a:ext uri="{FF2B5EF4-FFF2-40B4-BE49-F238E27FC236}">
                <a16:creationId xmlns:a16="http://schemas.microsoft.com/office/drawing/2014/main" id="{EEB26FFF-554D-ACAA-BC01-A94C4D12C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 y="1266320"/>
            <a:ext cx="3859857" cy="3557806"/>
          </a:xfrm>
          <a:prstGeom prst="rect">
            <a:avLst/>
          </a:prstGeom>
        </p:spPr>
      </p:pic>
      <p:pic>
        <p:nvPicPr>
          <p:cNvPr id="18" name="Picture 17">
            <a:extLst>
              <a:ext uri="{FF2B5EF4-FFF2-40B4-BE49-F238E27FC236}">
                <a16:creationId xmlns:a16="http://schemas.microsoft.com/office/drawing/2014/main" id="{EFDB56EC-9F94-F75E-10A0-DAFC932427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355" y="1266320"/>
            <a:ext cx="3685604" cy="3587623"/>
          </a:xfrm>
          <a:prstGeom prst="rect">
            <a:avLst/>
          </a:prstGeom>
        </p:spPr>
      </p:pic>
      <p:sp>
        <p:nvSpPr>
          <p:cNvPr id="20" name="TextBox 19">
            <a:extLst>
              <a:ext uri="{FF2B5EF4-FFF2-40B4-BE49-F238E27FC236}">
                <a16:creationId xmlns:a16="http://schemas.microsoft.com/office/drawing/2014/main" id="{B2CE6E0B-E804-3CC4-D9DF-7D5C1EF5EEDE}"/>
              </a:ext>
            </a:extLst>
          </p:cNvPr>
          <p:cNvSpPr txBox="1"/>
          <p:nvPr/>
        </p:nvSpPr>
        <p:spPr>
          <a:xfrm>
            <a:off x="329727" y="5029200"/>
            <a:ext cx="3962400" cy="369332"/>
          </a:xfrm>
          <a:prstGeom prst="rect">
            <a:avLst/>
          </a:prstGeom>
          <a:noFill/>
        </p:spPr>
        <p:txBody>
          <a:bodyPr wrap="square">
            <a:spAutoFit/>
          </a:bodyPr>
          <a:lstStyle/>
          <a:p>
            <a:r>
              <a:rPr lang="en-US" b="1" dirty="0">
                <a:latin typeface="Garamond" panose="02020404030301010803" pitchFamily="18" charset="0"/>
              </a:rPr>
              <a:t>Block diagram of </a:t>
            </a:r>
            <a:r>
              <a:rPr lang="en-US" sz="1800" b="1" dirty="0">
                <a:latin typeface="Garamond" panose="02020404030301010803" pitchFamily="18" charset="0"/>
              </a:rPr>
              <a:t>Keylogger </a:t>
            </a:r>
            <a:r>
              <a:rPr lang="en-IN" sz="1800" b="1" dirty="0">
                <a:latin typeface="Garamond" panose="02020404030301010803" pitchFamily="18" charset="0"/>
              </a:rPr>
              <a:t>W</a:t>
            </a:r>
            <a:r>
              <a:rPr lang="en-IN" dirty="0"/>
              <a:t>orking</a:t>
            </a:r>
          </a:p>
        </p:txBody>
      </p:sp>
      <p:sp>
        <p:nvSpPr>
          <p:cNvPr id="22" name="TextBox 21">
            <a:extLst>
              <a:ext uri="{FF2B5EF4-FFF2-40B4-BE49-F238E27FC236}">
                <a16:creationId xmlns:a16="http://schemas.microsoft.com/office/drawing/2014/main" id="{A2A7BB49-D2D6-DEEF-2CA3-9CC70B81AD2E}"/>
              </a:ext>
            </a:extLst>
          </p:cNvPr>
          <p:cNvSpPr txBox="1"/>
          <p:nvPr/>
        </p:nvSpPr>
        <p:spPr>
          <a:xfrm>
            <a:off x="4764236" y="5010632"/>
            <a:ext cx="3019842" cy="369332"/>
          </a:xfrm>
          <a:prstGeom prst="rect">
            <a:avLst/>
          </a:prstGeom>
          <a:noFill/>
        </p:spPr>
        <p:txBody>
          <a:bodyPr wrap="square">
            <a:spAutoFit/>
          </a:bodyPr>
          <a:lstStyle/>
          <a:p>
            <a:r>
              <a:rPr lang="en-US" sz="1800" b="1" dirty="0">
                <a:latin typeface="Garamond" panose="02020404030301010803" pitchFamily="18" charset="0"/>
              </a:rPr>
              <a:t>Software Based Keylogger</a:t>
            </a:r>
            <a:endParaRPr lang="en-IN" dirty="0"/>
          </a:p>
        </p:txBody>
      </p:sp>
      <p:pic>
        <p:nvPicPr>
          <p:cNvPr id="23" name="Picture 22">
            <a:extLst>
              <a:ext uri="{FF2B5EF4-FFF2-40B4-BE49-F238E27FC236}">
                <a16:creationId xmlns:a16="http://schemas.microsoft.com/office/drawing/2014/main" id="{D6B49EA0-A2FE-FB38-59F8-B0493DB0FF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7457" y="1236503"/>
            <a:ext cx="3467100" cy="3587623"/>
          </a:xfrm>
          <a:prstGeom prst="rect">
            <a:avLst/>
          </a:prstGeom>
        </p:spPr>
      </p:pic>
      <p:sp>
        <p:nvSpPr>
          <p:cNvPr id="24" name="Content Placeholder 4">
            <a:extLst>
              <a:ext uri="{FF2B5EF4-FFF2-40B4-BE49-F238E27FC236}">
                <a16:creationId xmlns:a16="http://schemas.microsoft.com/office/drawing/2014/main" id="{8CF19D06-A1FF-248B-E17D-A0DE7609E6C9}"/>
              </a:ext>
            </a:extLst>
          </p:cNvPr>
          <p:cNvSpPr txBox="1">
            <a:spLocks/>
          </p:cNvSpPr>
          <p:nvPr/>
        </p:nvSpPr>
        <p:spPr>
          <a:xfrm>
            <a:off x="8541067" y="5029200"/>
            <a:ext cx="2895600" cy="47779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b="1" kern="0" dirty="0">
                <a:solidFill>
                  <a:sysClr val="windowText" lastClr="000000"/>
                </a:solidFill>
                <a:latin typeface="Garamond" panose="02020404030301010803" pitchFamily="18" charset="0"/>
              </a:rPr>
              <a:t>Hardware Based Keylogger</a:t>
            </a:r>
          </a:p>
          <a:p>
            <a:endParaRPr lang="en-IN" kern="0" dirty="0">
              <a:solidFill>
                <a:sysClr val="windowText" lastClr="000000"/>
              </a:solidFill>
            </a:endParaRPr>
          </a:p>
        </p:txBody>
      </p:sp>
    </p:spTree>
    <p:extLst>
      <p:ext uri="{BB962C8B-B14F-4D97-AF65-F5344CB8AC3E}">
        <p14:creationId xmlns:p14="http://schemas.microsoft.com/office/powerpoint/2010/main" val="187091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4248-EFAD-E46B-63FC-5DCBCFFA6327}"/>
              </a:ext>
            </a:extLst>
          </p:cNvPr>
          <p:cNvSpPr>
            <a:spLocks noGrp="1"/>
          </p:cNvSpPr>
          <p:nvPr>
            <p:ph type="title"/>
          </p:nvPr>
        </p:nvSpPr>
        <p:spPr/>
        <p:txBody>
          <a:bodyPr/>
          <a:lstStyle/>
          <a:p>
            <a:r>
              <a:rPr lang="en-US" sz="3200" dirty="0">
                <a:latin typeface="Garamond" panose="02020404030301010803" pitchFamily="18" charset="0"/>
              </a:rPr>
              <a:t>Code Snippet</a:t>
            </a:r>
            <a:endParaRPr lang="en-IN" sz="3200" dirty="0">
              <a:latin typeface="Garamond" panose="02020404030301010803" pitchFamily="18" charset="0"/>
            </a:endParaRPr>
          </a:p>
        </p:txBody>
      </p:sp>
      <p:sp>
        <p:nvSpPr>
          <p:cNvPr id="4" name="Content Placeholder 3">
            <a:extLst>
              <a:ext uri="{FF2B5EF4-FFF2-40B4-BE49-F238E27FC236}">
                <a16:creationId xmlns:a16="http://schemas.microsoft.com/office/drawing/2014/main" id="{B99C02B1-625E-1BA4-86CD-D194913757F7}"/>
              </a:ext>
            </a:extLst>
          </p:cNvPr>
          <p:cNvSpPr>
            <a:spLocks noGrp="1"/>
          </p:cNvSpPr>
          <p:nvPr>
            <p:ph sz="half" idx="2"/>
          </p:nvPr>
        </p:nvSpPr>
        <p:spPr>
          <a:xfrm>
            <a:off x="609600" y="990601"/>
            <a:ext cx="5303520" cy="5638800"/>
          </a:xfrm>
        </p:spPr>
        <p:txBody>
          <a:bodyPr/>
          <a:lstStyle/>
          <a:p>
            <a:r>
              <a:rPr lang="en-IN" sz="1000" dirty="0">
                <a:latin typeface="Courier New" panose="02070309020205020404" pitchFamily="49" charset="0"/>
                <a:cs typeface="Courier New" panose="02070309020205020404" pitchFamily="49" charset="0"/>
              </a:rPr>
              <a:t>import </a:t>
            </a:r>
            <a:r>
              <a:rPr lang="en-IN" sz="1000" dirty="0" err="1">
                <a:latin typeface="Courier New" panose="02070309020205020404" pitchFamily="49" charset="0"/>
                <a:cs typeface="Courier New" panose="02070309020205020404" pitchFamily="49" charset="0"/>
              </a:rPr>
              <a:t>tkinter</a:t>
            </a:r>
            <a:r>
              <a:rPr lang="en-IN" sz="1000" dirty="0">
                <a:latin typeface="Courier New" panose="02070309020205020404" pitchFamily="49" charset="0"/>
                <a:cs typeface="Courier New" panose="02070309020205020404" pitchFamily="49" charset="0"/>
              </a:rPr>
              <a:t> as </a:t>
            </a:r>
            <a:r>
              <a:rPr lang="en-IN" sz="1000" dirty="0" err="1">
                <a:latin typeface="Courier New" panose="02070309020205020404" pitchFamily="49" charset="0"/>
                <a:cs typeface="Courier New" panose="02070309020205020404" pitchFamily="49" charset="0"/>
              </a:rPr>
              <a:t>tk</a:t>
            </a:r>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from </a:t>
            </a:r>
            <a:r>
              <a:rPr lang="en-IN" sz="1000" dirty="0" err="1">
                <a:latin typeface="Courier New" panose="02070309020205020404" pitchFamily="49" charset="0"/>
                <a:cs typeface="Courier New" panose="02070309020205020404" pitchFamily="49" charset="0"/>
              </a:rPr>
              <a:t>tkinter</a:t>
            </a:r>
            <a:r>
              <a:rPr lang="en-IN" sz="1000" dirty="0">
                <a:latin typeface="Courier New" panose="02070309020205020404" pitchFamily="49" charset="0"/>
                <a:cs typeface="Courier New" panose="02070309020205020404" pitchFamily="49" charset="0"/>
              </a:rPr>
              <a:t> import *</a:t>
            </a:r>
          </a:p>
          <a:p>
            <a:r>
              <a:rPr lang="en-IN" sz="1000" dirty="0">
                <a:latin typeface="Courier New" panose="02070309020205020404" pitchFamily="49" charset="0"/>
                <a:cs typeface="Courier New" panose="02070309020205020404" pitchFamily="49" charset="0"/>
              </a:rPr>
              <a:t>from </a:t>
            </a:r>
            <a:r>
              <a:rPr lang="en-IN" sz="1000" dirty="0" err="1">
                <a:latin typeface="Courier New" panose="02070309020205020404" pitchFamily="49" charset="0"/>
                <a:cs typeface="Courier New" panose="02070309020205020404" pitchFamily="49" charset="0"/>
              </a:rPr>
              <a:t>pynput</a:t>
            </a:r>
            <a:r>
              <a:rPr lang="en-IN" sz="1000" dirty="0">
                <a:latin typeface="Courier New" panose="02070309020205020404" pitchFamily="49" charset="0"/>
                <a:cs typeface="Courier New" panose="02070309020205020404" pitchFamily="49" charset="0"/>
              </a:rPr>
              <a:t> import keyboard</a:t>
            </a:r>
          </a:p>
          <a:p>
            <a:r>
              <a:rPr lang="en-IN" sz="1000" dirty="0">
                <a:latin typeface="Courier New" panose="02070309020205020404" pitchFamily="49" charset="0"/>
                <a:cs typeface="Courier New" panose="02070309020205020404" pitchFamily="49" charset="0"/>
              </a:rPr>
              <a:t>import </a:t>
            </a:r>
            <a:r>
              <a:rPr lang="en-IN" sz="1000" dirty="0" err="1">
                <a:latin typeface="Courier New" panose="02070309020205020404" pitchFamily="49" charset="0"/>
                <a:cs typeface="Courier New" panose="02070309020205020404" pitchFamily="49" charset="0"/>
              </a:rPr>
              <a:t>json</a:t>
            </a:r>
            <a:endParaRPr lang="en-IN" sz="1000" dirty="0">
              <a:latin typeface="Courier New" panose="02070309020205020404" pitchFamily="49" charset="0"/>
              <a:cs typeface="Courier New" panose="02070309020205020404" pitchFamily="49" charset="0"/>
            </a:endParaRPr>
          </a:p>
          <a:p>
            <a:endParaRPr lang="en-IN" sz="1000" dirty="0">
              <a:latin typeface="Courier New" panose="02070309020205020404" pitchFamily="49" charset="0"/>
              <a:cs typeface="Courier New" panose="02070309020205020404" pitchFamily="49" charset="0"/>
            </a:endParaRPr>
          </a:p>
          <a:p>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 []</a:t>
            </a:r>
          </a:p>
          <a:p>
            <a:r>
              <a:rPr lang="en-IN" sz="1000" dirty="0">
                <a:latin typeface="Courier New" panose="02070309020205020404" pitchFamily="49" charset="0"/>
                <a:cs typeface="Courier New" panose="02070309020205020404" pitchFamily="49" charset="0"/>
              </a:rPr>
              <a:t>flag = False</a:t>
            </a:r>
          </a:p>
          <a:p>
            <a:r>
              <a:rPr lang="en-IN" sz="1000" dirty="0">
                <a:latin typeface="Courier New" panose="02070309020205020404" pitchFamily="49" charset="0"/>
                <a:cs typeface="Courier New" panose="02070309020205020404" pitchFamily="49" charset="0"/>
              </a:rPr>
              <a:t>keys = ""</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generate_text_log</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with open('key_log.txt', "w+") as keys:</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keys.write</a:t>
            </a:r>
            <a:r>
              <a:rPr lang="en-IN" sz="1000" dirty="0">
                <a:latin typeface="Courier New" panose="02070309020205020404" pitchFamily="49" charset="0"/>
                <a:cs typeface="Courier New" panose="02070309020205020404" pitchFamily="49" charset="0"/>
              </a:rPr>
              <a:t>(key)</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generate_json_file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with open('</a:t>
            </a:r>
            <a:r>
              <a:rPr lang="en-IN" sz="1000" dirty="0" err="1">
                <a:latin typeface="Courier New" panose="02070309020205020404" pitchFamily="49" charset="0"/>
                <a:cs typeface="Courier New" panose="02070309020205020404" pitchFamily="49" charset="0"/>
              </a:rPr>
              <a:t>key_log.json</a:t>
            </a:r>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wb</a:t>
            </a:r>
            <a:r>
              <a:rPr lang="en-IN" sz="1000" dirty="0">
                <a:latin typeface="Courier New" panose="02070309020205020404" pitchFamily="49" charset="0"/>
                <a:cs typeface="Courier New" panose="02070309020205020404" pitchFamily="49" charset="0"/>
              </a:rPr>
              <a:t>') as </a:t>
            </a:r>
            <a:r>
              <a:rPr lang="en-IN" sz="1000" dirty="0" err="1">
                <a:latin typeface="Courier New" panose="02070309020205020404" pitchFamily="49" charset="0"/>
                <a:cs typeface="Courier New" panose="02070309020205020404" pitchFamily="49" charset="0"/>
              </a:rPr>
              <a:t>key_log</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key_list_bytes</a:t>
            </a:r>
            <a:r>
              <a:rPr lang="en-IN" sz="1000" dirty="0">
                <a:latin typeface="Courier New" panose="02070309020205020404" pitchFamily="49" charset="0"/>
                <a:cs typeface="Courier New" panose="02070309020205020404" pitchFamily="49" charset="0"/>
              </a:rPr>
              <a:t> = </a:t>
            </a:r>
            <a:r>
              <a:rPr lang="en-IN" sz="1000" dirty="0" err="1">
                <a:latin typeface="Courier New" panose="02070309020205020404" pitchFamily="49" charset="0"/>
                <a:cs typeface="Courier New" panose="02070309020205020404" pitchFamily="49" charset="0"/>
              </a:rPr>
              <a:t>json.dumps</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).encode()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key_log.write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key_list_bytes</a:t>
            </a:r>
            <a:r>
              <a:rPr lang="en-IN" sz="1000" dirty="0">
                <a:latin typeface="Courier New" panose="02070309020205020404" pitchFamily="49" charset="0"/>
                <a:cs typeface="Courier New" panose="02070309020205020404" pitchFamily="49" charset="0"/>
              </a:rPr>
              <a:t>)</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on_press</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global flag, </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keys</a:t>
            </a:r>
          </a:p>
          <a:p>
            <a:r>
              <a:rPr lang="en-IN" sz="1000" dirty="0">
                <a:latin typeface="Courier New" panose="02070309020205020404" pitchFamily="49" charset="0"/>
                <a:cs typeface="Courier New" panose="02070309020205020404" pitchFamily="49" charset="0"/>
              </a:rPr>
              <a:t>    if flag == False: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{'Pressed': f'{key}'}</a:t>
            </a:r>
          </a:p>
          <a:p>
            <a:r>
              <a:rPr lang="en-IN" sz="1000" dirty="0">
                <a:latin typeface="Courier New" panose="02070309020205020404" pitchFamily="49" charset="0"/>
                <a:cs typeface="Courier New" panose="02070309020205020404" pitchFamily="49" charset="0"/>
              </a:rPr>
              <a:t>        )</a:t>
            </a:r>
          </a:p>
          <a:p>
            <a:r>
              <a:rPr lang="en-IN" sz="1000" dirty="0">
                <a:latin typeface="Courier New" panose="02070309020205020404" pitchFamily="49" charset="0"/>
                <a:cs typeface="Courier New" panose="02070309020205020404" pitchFamily="49" charset="0"/>
              </a:rPr>
              <a:t>        flag = True</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    if flag == True: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{'Held': f'{key}'}</a:t>
            </a:r>
          </a:p>
          <a:p>
            <a:r>
              <a:rPr lang="en-IN" sz="1000" dirty="0">
                <a:latin typeface="Courier New" panose="02070309020205020404" pitchFamily="49" charset="0"/>
                <a:cs typeface="Courier New" panose="02070309020205020404" pitchFamily="49" charset="0"/>
              </a:rPr>
              <a:t>        )</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generate_json_file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on_release</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global flag, </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keys</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{'Released': f'{key}'}</a:t>
            </a:r>
          </a:p>
          <a:p>
            <a:r>
              <a:rPr lang="en-IN" sz="1000" dirty="0">
                <a:latin typeface="Courier New" panose="02070309020205020404" pitchFamily="49" charset="0"/>
                <a:cs typeface="Courier New" panose="02070309020205020404" pitchFamily="49" charset="0"/>
              </a:rPr>
              <a:t>    )</a:t>
            </a:r>
          </a:p>
          <a:p>
            <a:endParaRPr lang="en-IN" sz="1000" dirty="0">
              <a:latin typeface="Courier New" panose="02070309020205020404" pitchFamily="49" charset="0"/>
              <a:cs typeface="Courier New" panose="02070309020205020404" pitchFamily="49" charset="0"/>
            </a:endParaRPr>
          </a:p>
          <a:p>
            <a:endParaRPr lang="en-IN" sz="1000" dirty="0">
              <a:latin typeface="Courier New" panose="02070309020205020404" pitchFamily="49" charset="0"/>
              <a:cs typeface="Courier New" panose="02070309020205020404" pitchFamily="49" charset="0"/>
            </a:endParaRPr>
          </a:p>
        </p:txBody>
      </p:sp>
      <p:sp>
        <p:nvSpPr>
          <p:cNvPr id="5" name="Content Placeholder 4">
            <a:extLst>
              <a:ext uri="{FF2B5EF4-FFF2-40B4-BE49-F238E27FC236}">
                <a16:creationId xmlns:a16="http://schemas.microsoft.com/office/drawing/2014/main" id="{545F31DD-911B-3712-9066-6A943F8AD6AC}"/>
              </a:ext>
            </a:extLst>
          </p:cNvPr>
          <p:cNvSpPr>
            <a:spLocks noGrp="1"/>
          </p:cNvSpPr>
          <p:nvPr>
            <p:ph sz="half" idx="3"/>
          </p:nvPr>
        </p:nvSpPr>
        <p:spPr>
          <a:xfrm>
            <a:off x="5181600" y="1067118"/>
            <a:ext cx="5303520" cy="5638800"/>
          </a:xfrm>
        </p:spPr>
        <p:txBody>
          <a:bodyPr/>
          <a:lstStyle/>
          <a:p>
            <a:r>
              <a:rPr lang="en-IN" sz="900" dirty="0">
                <a:latin typeface="Courier New" panose="02070309020205020404" pitchFamily="49" charset="0"/>
                <a:cs typeface="Courier New" panose="02070309020205020404" pitchFamily="49" charset="0"/>
              </a:rPr>
              <a:t>    if flag == True:</a:t>
            </a:r>
          </a:p>
          <a:p>
            <a:r>
              <a:rPr lang="en-IN" sz="900" dirty="0">
                <a:latin typeface="Courier New" panose="02070309020205020404" pitchFamily="49" charset="0"/>
                <a:cs typeface="Courier New" panose="02070309020205020404" pitchFamily="49" charset="0"/>
              </a:rPr>
              <a:t>        flag = False</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generate_json_file</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keys_used</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    keys = keys + str(key)</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generate_text_log</a:t>
            </a:r>
            <a:r>
              <a:rPr lang="en-IN" sz="900" dirty="0">
                <a:latin typeface="Courier New" panose="02070309020205020404" pitchFamily="49" charset="0"/>
                <a:cs typeface="Courier New" panose="02070309020205020404" pitchFamily="49" charset="0"/>
              </a:rPr>
              <a:t>(str(keys))</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def </a:t>
            </a:r>
            <a:r>
              <a:rPr lang="en-IN" sz="900" dirty="0" err="1">
                <a:latin typeface="Courier New" panose="02070309020205020404" pitchFamily="49" charset="0"/>
                <a:cs typeface="Courier New" panose="02070309020205020404" pitchFamily="49" charset="0"/>
              </a:rPr>
              <a:t>start_keylogger</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global listener</a:t>
            </a:r>
          </a:p>
          <a:p>
            <a:r>
              <a:rPr lang="en-IN" sz="900" dirty="0">
                <a:latin typeface="Courier New" panose="02070309020205020404" pitchFamily="49" charset="0"/>
                <a:cs typeface="Courier New" panose="02070309020205020404" pitchFamily="49" charset="0"/>
              </a:rPr>
              <a:t>    listener = </a:t>
            </a:r>
            <a:r>
              <a:rPr lang="en-IN" sz="900" dirty="0" err="1">
                <a:latin typeface="Courier New" panose="02070309020205020404" pitchFamily="49" charset="0"/>
                <a:cs typeface="Courier New" panose="02070309020205020404" pitchFamily="49" charset="0"/>
              </a:rPr>
              <a:t>keyboard.Listener</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on_press</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on_press</a:t>
            </a:r>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on_release</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on_release</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listener.start</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(text="[+] Keylogger is running!\n[!] Saving the keys in 'keylogger.txt'")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start_button.config</a:t>
            </a:r>
            <a:r>
              <a:rPr lang="en-IN" sz="900" dirty="0">
                <a:latin typeface="Courier New" panose="02070309020205020404" pitchFamily="49" charset="0"/>
                <a:cs typeface="Courier New" panose="02070309020205020404" pitchFamily="49" charset="0"/>
              </a:rPr>
              <a:t>(state='disabled')</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stop_button.config</a:t>
            </a:r>
            <a:r>
              <a:rPr lang="en-IN" sz="900" dirty="0">
                <a:latin typeface="Courier New" panose="02070309020205020404" pitchFamily="49" charset="0"/>
                <a:cs typeface="Courier New" panose="02070309020205020404" pitchFamily="49" charset="0"/>
              </a:rPr>
              <a:t>(state='normal')</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def </a:t>
            </a:r>
            <a:r>
              <a:rPr lang="en-IN" sz="900" dirty="0" err="1">
                <a:latin typeface="Courier New" panose="02070309020205020404" pitchFamily="49" charset="0"/>
                <a:cs typeface="Courier New" panose="02070309020205020404" pitchFamily="49" charset="0"/>
              </a:rPr>
              <a:t>stop_keylogger</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global listener</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listener.stop</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(text="Keylogger stopped.")</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start_button.config</a:t>
            </a:r>
            <a:r>
              <a:rPr lang="en-IN" sz="900" dirty="0">
                <a:latin typeface="Courier New" panose="02070309020205020404" pitchFamily="49" charset="0"/>
                <a:cs typeface="Courier New" panose="02070309020205020404" pitchFamily="49" charset="0"/>
              </a:rPr>
              <a:t>(state='normal')</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stop_button.config</a:t>
            </a:r>
            <a:r>
              <a:rPr lang="en-IN" sz="900" dirty="0">
                <a:latin typeface="Courier New" panose="02070309020205020404" pitchFamily="49" charset="0"/>
                <a:cs typeface="Courier New" panose="02070309020205020404" pitchFamily="49" charset="0"/>
              </a:rPr>
              <a:t>(state='disabled')</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root = Tk()</a:t>
            </a:r>
          </a:p>
          <a:p>
            <a:r>
              <a:rPr lang="en-IN" sz="900" dirty="0" err="1">
                <a:latin typeface="Courier New" panose="02070309020205020404" pitchFamily="49" charset="0"/>
                <a:cs typeface="Courier New" panose="02070309020205020404" pitchFamily="49" charset="0"/>
              </a:rPr>
              <a:t>root.title</a:t>
            </a:r>
            <a:r>
              <a:rPr lang="en-IN" sz="900" dirty="0">
                <a:latin typeface="Courier New" panose="02070309020205020404" pitchFamily="49" charset="0"/>
                <a:cs typeface="Courier New" panose="02070309020205020404" pitchFamily="49" charset="0"/>
              </a:rPr>
              <a:t>("Keylogger")</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label = Label(root, text='Click "Start" to begin keylogging.')</a:t>
            </a:r>
          </a:p>
          <a:p>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(anchor=CENTER)</a:t>
            </a:r>
          </a:p>
          <a:p>
            <a:r>
              <a:rPr lang="en-IN" sz="900" dirty="0" err="1">
                <a:latin typeface="Courier New" panose="02070309020205020404" pitchFamily="49" charset="0"/>
                <a:cs typeface="Courier New" panose="02070309020205020404" pitchFamily="49" charset="0"/>
              </a:rPr>
              <a:t>label.pack</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start_button</a:t>
            </a:r>
            <a:r>
              <a:rPr lang="en-IN" sz="900" dirty="0">
                <a:latin typeface="Courier New" panose="02070309020205020404" pitchFamily="49" charset="0"/>
                <a:cs typeface="Courier New" panose="02070309020205020404" pitchFamily="49" charset="0"/>
              </a:rPr>
              <a:t> = Button(root, text="Start", command=</a:t>
            </a:r>
            <a:r>
              <a:rPr lang="en-IN" sz="900" dirty="0" err="1">
                <a:latin typeface="Courier New" panose="02070309020205020404" pitchFamily="49" charset="0"/>
                <a:cs typeface="Courier New" panose="02070309020205020404" pitchFamily="49" charset="0"/>
              </a:rPr>
              <a:t>start_keylogger</a:t>
            </a:r>
            <a:r>
              <a:rPr lang="en-IN" sz="900" dirty="0">
                <a:latin typeface="Courier New" panose="02070309020205020404" pitchFamily="49" charset="0"/>
                <a:cs typeface="Courier New" panose="02070309020205020404" pitchFamily="49" charset="0"/>
              </a:rPr>
              <a:t>)</a:t>
            </a:r>
          </a:p>
          <a:p>
            <a:r>
              <a:rPr lang="en-IN" sz="900" dirty="0" err="1">
                <a:latin typeface="Courier New" panose="02070309020205020404" pitchFamily="49" charset="0"/>
                <a:cs typeface="Courier New" panose="02070309020205020404" pitchFamily="49" charset="0"/>
              </a:rPr>
              <a:t>start_button.pack</a:t>
            </a:r>
            <a:r>
              <a:rPr lang="en-IN" sz="900" dirty="0">
                <a:latin typeface="Courier New" panose="02070309020205020404" pitchFamily="49" charset="0"/>
                <a:cs typeface="Courier New" panose="02070309020205020404" pitchFamily="49" charset="0"/>
              </a:rPr>
              <a:t>(side=LEFT)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stop_button</a:t>
            </a:r>
            <a:r>
              <a:rPr lang="en-IN" sz="900" dirty="0">
                <a:latin typeface="Courier New" panose="02070309020205020404" pitchFamily="49" charset="0"/>
                <a:cs typeface="Courier New" panose="02070309020205020404" pitchFamily="49" charset="0"/>
              </a:rPr>
              <a:t> = Button(root, text="Stop", command=</a:t>
            </a:r>
            <a:r>
              <a:rPr lang="en-IN" sz="900" dirty="0" err="1">
                <a:latin typeface="Courier New" panose="02070309020205020404" pitchFamily="49" charset="0"/>
                <a:cs typeface="Courier New" panose="02070309020205020404" pitchFamily="49" charset="0"/>
              </a:rPr>
              <a:t>stop_keylogger</a:t>
            </a:r>
            <a:r>
              <a:rPr lang="en-IN" sz="900" dirty="0">
                <a:latin typeface="Courier New" panose="02070309020205020404" pitchFamily="49" charset="0"/>
                <a:cs typeface="Courier New" panose="02070309020205020404" pitchFamily="49" charset="0"/>
              </a:rPr>
              <a:t>, state='disabled')</a:t>
            </a:r>
          </a:p>
          <a:p>
            <a:r>
              <a:rPr lang="en-IN" sz="900" dirty="0" err="1">
                <a:latin typeface="Courier New" panose="02070309020205020404" pitchFamily="49" charset="0"/>
                <a:cs typeface="Courier New" panose="02070309020205020404" pitchFamily="49" charset="0"/>
              </a:rPr>
              <a:t>stop_button.pack</a:t>
            </a:r>
            <a:r>
              <a:rPr lang="en-IN" sz="900" dirty="0">
                <a:latin typeface="Courier New" panose="02070309020205020404" pitchFamily="49" charset="0"/>
                <a:cs typeface="Courier New" panose="02070309020205020404" pitchFamily="49" charset="0"/>
              </a:rPr>
              <a:t>(side=RIGHT)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root.geometry</a:t>
            </a:r>
            <a:r>
              <a:rPr lang="en-IN" sz="900" dirty="0">
                <a:latin typeface="Courier New" panose="02070309020205020404" pitchFamily="49" charset="0"/>
                <a:cs typeface="Courier New" panose="02070309020205020404" pitchFamily="49" charset="0"/>
              </a:rPr>
              <a:t>("250x250")</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root.mainloop</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777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US" sz="3600" dirty="0">
                <a:latin typeface="Garamond" panose="02020404030301010803" pitchFamily="18" charset="0"/>
              </a:rPr>
              <a:t>Results</a:t>
            </a:r>
            <a:endParaRPr sz="36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1" name="Picture 10">
            <a:extLst>
              <a:ext uri="{FF2B5EF4-FFF2-40B4-BE49-F238E27FC236}">
                <a16:creationId xmlns:a16="http://schemas.microsoft.com/office/drawing/2014/main" id="{C47629CC-F0C1-8E62-D43C-41E441BBA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219200"/>
            <a:ext cx="5486400" cy="4600575"/>
          </a:xfrm>
          <a:prstGeom prst="rect">
            <a:avLst/>
          </a:prstGeom>
        </p:spPr>
      </p:pic>
      <p:pic>
        <p:nvPicPr>
          <p:cNvPr id="13" name="Picture 12">
            <a:extLst>
              <a:ext uri="{FF2B5EF4-FFF2-40B4-BE49-F238E27FC236}">
                <a16:creationId xmlns:a16="http://schemas.microsoft.com/office/drawing/2014/main" id="{71253DA9-6518-070D-491B-218057330E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9009" y="1404730"/>
            <a:ext cx="5711687" cy="44912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41D0-364C-703C-0843-5D18A16C6175}"/>
              </a:ext>
            </a:extLst>
          </p:cNvPr>
          <p:cNvSpPr>
            <a:spLocks noGrp="1"/>
          </p:cNvSpPr>
          <p:nvPr>
            <p:ph type="title"/>
          </p:nvPr>
        </p:nvSpPr>
        <p:spPr>
          <a:xfrm>
            <a:off x="755332" y="385444"/>
            <a:ext cx="10681335" cy="553998"/>
          </a:xfrm>
        </p:spPr>
        <p:txBody>
          <a:bodyPr/>
          <a:lstStyle/>
          <a:p>
            <a:r>
              <a:rPr lang="en-US" sz="3600" dirty="0">
                <a:latin typeface="Garamond" panose="02020404030301010803" pitchFamily="18" charset="0"/>
              </a:rPr>
              <a:t>Conclusion</a:t>
            </a:r>
            <a:endParaRPr lang="en-IN" sz="3600" dirty="0">
              <a:latin typeface="Garamond" panose="02020404030301010803" pitchFamily="18" charset="0"/>
            </a:endParaRPr>
          </a:p>
        </p:txBody>
      </p:sp>
      <p:sp>
        <p:nvSpPr>
          <p:cNvPr id="3" name="Text Placeholder 2">
            <a:extLst>
              <a:ext uri="{FF2B5EF4-FFF2-40B4-BE49-F238E27FC236}">
                <a16:creationId xmlns:a16="http://schemas.microsoft.com/office/drawing/2014/main" id="{7101D2FC-EBB6-6B2C-5867-BAA90B18CED5}"/>
              </a:ext>
            </a:extLst>
          </p:cNvPr>
          <p:cNvSpPr>
            <a:spLocks noGrp="1"/>
          </p:cNvSpPr>
          <p:nvPr>
            <p:ph type="body" idx="1"/>
          </p:nvPr>
        </p:nvSpPr>
        <p:spPr>
          <a:xfrm>
            <a:off x="609600" y="1577340"/>
            <a:ext cx="9677400" cy="2492990"/>
          </a:xfrm>
        </p:spPr>
        <p:txBody>
          <a:bodyPr/>
          <a:lstStyle/>
          <a:p>
            <a:pPr algn="just"/>
            <a:r>
              <a:rPr lang="en-US" dirty="0">
                <a:latin typeface="Garamond" panose="02020404030301010803" pitchFamily="18" charset="0"/>
              </a:rPr>
              <a:t>Our Key Logger project successfully addressed the need for an efficient and user-friendly keystroke logging solution. We developed a lightweight, reliable application using Python and `</a:t>
            </a:r>
            <a:r>
              <a:rPr lang="en-US" dirty="0" err="1">
                <a:latin typeface="Garamond" panose="02020404030301010803" pitchFamily="18" charset="0"/>
              </a:rPr>
              <a:t>tkinter</a:t>
            </a:r>
            <a:r>
              <a:rPr lang="en-US" dirty="0">
                <a:latin typeface="Garamond" panose="02020404030301010803" pitchFamily="18" charset="0"/>
              </a:rPr>
              <a:t>`, providing real-time keystroke logging with minimal system impact. Our solution ensures data security and ease of use with multiple logging formats. The project achieved low latency, high accuracy, and maintained low resource utilization. Positive feedback from security professionals, employers, and parents highlighted its efficiency, user-friendliness, and cost-effectiveness. Moving forward, we plan to introduce more customization options, support additional languages, and implement advanced security features. The positive results and user satisfaction validate the effectiveness and value of our Key Logger, and we are committed to continuous improvement to meet future user needs. Thank you for your attention and interest.</a:t>
            </a:r>
            <a:endParaRPr lang="en-IN" dirty="0">
              <a:latin typeface="Garamond" panose="02020404030301010803" pitchFamily="18" charset="0"/>
            </a:endParaRPr>
          </a:p>
        </p:txBody>
      </p:sp>
    </p:spTree>
    <p:extLst>
      <p:ext uri="{BB962C8B-B14F-4D97-AF65-F5344CB8AC3E}">
        <p14:creationId xmlns:p14="http://schemas.microsoft.com/office/powerpoint/2010/main" val="1921098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6B43FA-FC4E-BECD-1AAF-14599B0BC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1403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Garamond" panose="02020404030301010803" pitchFamily="18" charset="0"/>
              </a:rPr>
              <a:t>A</a:t>
            </a:r>
            <a:r>
              <a:rPr sz="3600" spc="-5" dirty="0">
                <a:latin typeface="Garamond" panose="02020404030301010803" pitchFamily="18" charset="0"/>
              </a:rPr>
              <a:t>G</a:t>
            </a:r>
            <a:r>
              <a:rPr sz="3600" spc="-35" dirty="0">
                <a:latin typeface="Garamond" panose="02020404030301010803" pitchFamily="18" charset="0"/>
              </a:rPr>
              <a:t>E</a:t>
            </a:r>
            <a:r>
              <a:rPr sz="3600" spc="15" dirty="0">
                <a:latin typeface="Garamond" panose="02020404030301010803" pitchFamily="18" charset="0"/>
              </a:rPr>
              <a:t>N</a:t>
            </a:r>
            <a:r>
              <a:rPr sz="3600" dirty="0">
                <a:latin typeface="Garamond" panose="02020404030301010803" pitchFamily="18" charset="0"/>
              </a:rPr>
              <a:t>DA</a:t>
            </a:r>
          </a:p>
        </p:txBody>
      </p:sp>
      <p:sp>
        <p:nvSpPr>
          <p:cNvPr id="24" name="Text Placeholder 23">
            <a:extLst>
              <a:ext uri="{FF2B5EF4-FFF2-40B4-BE49-F238E27FC236}">
                <a16:creationId xmlns:a16="http://schemas.microsoft.com/office/drawing/2014/main" id="{A2A2E087-7451-7A50-0D7F-5EDE9F1E17D7}"/>
              </a:ext>
            </a:extLst>
          </p:cNvPr>
          <p:cNvSpPr>
            <a:spLocks noGrp="1"/>
          </p:cNvSpPr>
          <p:nvPr>
            <p:ph type="body" idx="1"/>
          </p:nvPr>
        </p:nvSpPr>
        <p:spPr>
          <a:xfrm>
            <a:off x="2081783" y="1524506"/>
            <a:ext cx="5699571" cy="4862870"/>
          </a:xfrm>
        </p:spPr>
        <p:txBody>
          <a:bodyPr/>
          <a:lstStyle/>
          <a:p>
            <a:r>
              <a:rPr lang="en-US" sz="2800" b="1" dirty="0">
                <a:latin typeface="Garamond" panose="02020404030301010803" pitchFamily="18" charset="0"/>
              </a:rPr>
              <a:t>Contents</a:t>
            </a:r>
            <a:r>
              <a:rPr lang="en-US" sz="2800" dirty="0">
                <a:latin typeface="Garamond" panose="02020404030301010803" pitchFamily="18" charset="0"/>
              </a:rPr>
              <a:t>:</a:t>
            </a:r>
            <a:br>
              <a:rPr lang="en-US" sz="2800" dirty="0">
                <a:latin typeface="Garamond" panose="02020404030301010803" pitchFamily="18" charset="0"/>
              </a:rPr>
            </a:br>
            <a:r>
              <a:rPr lang="en-US" sz="2800" dirty="0">
                <a:latin typeface="Garamond" panose="02020404030301010803" pitchFamily="18" charset="0"/>
              </a:rPr>
              <a:t>1. Introduction to </a:t>
            </a:r>
            <a:r>
              <a:rPr lang="en-US" sz="2800" dirty="0" err="1">
                <a:latin typeface="Garamond" panose="02020404030301010803" pitchFamily="18" charset="0"/>
              </a:rPr>
              <a:t>KeyLogger</a:t>
            </a:r>
            <a:endParaRPr lang="en-US" sz="2800" dirty="0">
              <a:latin typeface="Garamond" panose="02020404030301010803" pitchFamily="18" charset="0"/>
            </a:endParaRPr>
          </a:p>
          <a:p>
            <a:r>
              <a:rPr lang="en-US" sz="2800" dirty="0">
                <a:latin typeface="Garamond" panose="02020404030301010803" pitchFamily="18" charset="0"/>
              </a:rPr>
              <a:t>2. Problem Statement</a:t>
            </a:r>
            <a:br>
              <a:rPr lang="en-US" sz="2800" dirty="0">
                <a:latin typeface="Garamond" panose="02020404030301010803" pitchFamily="18" charset="0"/>
              </a:rPr>
            </a:br>
            <a:r>
              <a:rPr lang="en-US" sz="2800" dirty="0">
                <a:latin typeface="Garamond" panose="02020404030301010803" pitchFamily="18" charset="0"/>
              </a:rPr>
              <a:t>3. Problem Overview</a:t>
            </a:r>
            <a:br>
              <a:rPr lang="en-US" sz="2800" dirty="0">
                <a:latin typeface="Garamond" panose="02020404030301010803" pitchFamily="18" charset="0"/>
              </a:rPr>
            </a:br>
            <a:r>
              <a:rPr lang="en-US" sz="2800" dirty="0">
                <a:latin typeface="Garamond" panose="02020404030301010803" pitchFamily="18" charset="0"/>
              </a:rPr>
              <a:t>4. Who are the End users?</a:t>
            </a:r>
            <a:br>
              <a:rPr lang="en-US" sz="2800" dirty="0">
                <a:latin typeface="Garamond" panose="02020404030301010803" pitchFamily="18" charset="0"/>
              </a:rPr>
            </a:br>
            <a:r>
              <a:rPr lang="en-US" sz="2800" dirty="0">
                <a:latin typeface="Garamond" panose="02020404030301010803" pitchFamily="18" charset="0"/>
              </a:rPr>
              <a:t>5. Solution and Its Value Proposition</a:t>
            </a:r>
            <a:br>
              <a:rPr lang="en-US" sz="2800" dirty="0">
                <a:latin typeface="Garamond" panose="02020404030301010803" pitchFamily="18" charset="0"/>
              </a:rPr>
            </a:br>
            <a:r>
              <a:rPr lang="en-US" sz="2800" dirty="0">
                <a:latin typeface="Garamond" panose="02020404030301010803" pitchFamily="18" charset="0"/>
              </a:rPr>
              <a:t>6. The WOW in the solution</a:t>
            </a:r>
            <a:br>
              <a:rPr lang="en-US" sz="2800" dirty="0">
                <a:latin typeface="Garamond" panose="02020404030301010803" pitchFamily="18" charset="0"/>
              </a:rPr>
            </a:br>
            <a:r>
              <a:rPr lang="en-US" sz="2800" dirty="0">
                <a:latin typeface="Garamond" panose="02020404030301010803" pitchFamily="18" charset="0"/>
              </a:rPr>
              <a:t>7. Modeling</a:t>
            </a:r>
            <a:br>
              <a:rPr lang="en-US" sz="2800" dirty="0">
                <a:latin typeface="Garamond" panose="02020404030301010803" pitchFamily="18" charset="0"/>
              </a:rPr>
            </a:br>
            <a:r>
              <a:rPr lang="en-US" sz="2800" dirty="0">
                <a:latin typeface="Garamond" panose="02020404030301010803" pitchFamily="18" charset="0"/>
              </a:rPr>
              <a:t>8. Results</a:t>
            </a:r>
          </a:p>
          <a:p>
            <a:r>
              <a:rPr lang="en-US" sz="2800" dirty="0">
                <a:latin typeface="Garamond" panose="02020404030301010803" pitchFamily="18" charset="0"/>
              </a:rPr>
              <a:t>9. Conclusion</a:t>
            </a:r>
            <a:br>
              <a:rPr lang="en-US" dirty="0"/>
            </a:br>
            <a:br>
              <a:rPr lang="en-US" dirty="0"/>
            </a:b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8612" y="0"/>
            <a:ext cx="4743796"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1124667"/>
          </a:xfrm>
          <a:prstGeom prst="rect">
            <a:avLst/>
          </a:prstGeom>
        </p:spPr>
        <p:txBody>
          <a:bodyPr vert="horz" wrap="square" lIns="0" tIns="16510" rIns="0" bIns="0" rtlCol="0">
            <a:spAutoFit/>
          </a:bodyPr>
          <a:lstStyle/>
          <a:p>
            <a:pPr marL="12700">
              <a:lnSpc>
                <a:spcPct val="100000"/>
              </a:lnSpc>
              <a:spcBef>
                <a:spcPts val="130"/>
              </a:spcBef>
            </a:pPr>
            <a:r>
              <a:rPr lang="en-IN" sz="3600" spc="5" dirty="0">
                <a:latin typeface="Garamond" panose="02020404030301010803" pitchFamily="18" charset="0"/>
              </a:rPr>
              <a:t>Introduction to </a:t>
            </a:r>
            <a:r>
              <a:rPr lang="en-IN" sz="3600" spc="5" dirty="0" err="1">
                <a:latin typeface="Garamond" panose="02020404030301010803" pitchFamily="18" charset="0"/>
              </a:rPr>
              <a:t>KeyLogger</a:t>
            </a:r>
            <a:br>
              <a:rPr lang="en-IN" sz="3600" spc="5" dirty="0"/>
            </a:br>
            <a:r>
              <a:rPr lang="en-IN" sz="3600" spc="5" dirty="0"/>
              <a:t>        </a:t>
            </a:r>
            <a:r>
              <a:rPr lang="en-US" sz="2800" spc="5" dirty="0">
                <a:latin typeface="Garamond" panose="02020404030301010803" pitchFamily="18" charset="0"/>
              </a:rPr>
              <a:t>- A Python-based Key Logging Application</a:t>
            </a:r>
            <a:r>
              <a:rPr lang="en-US" sz="3600" spc="5" dirty="0">
                <a:latin typeface="Garamond" panose="02020404030301010803" pitchFamily="18" charset="0"/>
              </a:rPr>
              <a:t>.</a:t>
            </a:r>
            <a:endParaRPr lang="en-IN" sz="36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Rectangle 2">
            <a:extLst>
              <a:ext uri="{FF2B5EF4-FFF2-40B4-BE49-F238E27FC236}">
                <a16:creationId xmlns:a16="http://schemas.microsoft.com/office/drawing/2014/main" id="{9B612442-0062-BA4A-4805-2A2EFCDC9307}"/>
              </a:ext>
            </a:extLst>
          </p:cNvPr>
          <p:cNvSpPr>
            <a:spLocks noGrp="1" noChangeArrowheads="1"/>
          </p:cNvSpPr>
          <p:nvPr>
            <p:ph type="body" idx="1"/>
          </p:nvPr>
        </p:nvSpPr>
        <p:spPr bwMode="auto">
          <a:xfrm>
            <a:off x="482898" y="2079374"/>
            <a:ext cx="68383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Garamond" panose="02020404030301010803" pitchFamily="18" charset="0"/>
              </a:rPr>
              <a:t>Our Key Logger project aims to address the need for a reliable, efficient, and user-friendly keystroke logging solution. In today's digital world, key loggers are essential tools for monitoring and ensuring security. Existing solutions often fall short in terms of usability, performance, and data security. Our project leverages Python and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to create a lightweight application that logs keystrokes in real-time with minimal system impact. This presentation will walk you through our journey, from identifying the problem and designing the solution to showcasing our results and future plans. We believe our Key Logger offers a robust and valuable tool for various users, including security professionals, employers, and parents, by combining simplicity, efficiency, and cost-effectiveness.</a:t>
            </a:r>
          </a:p>
        </p:txBody>
      </p:sp>
      <p:pic>
        <p:nvPicPr>
          <p:cNvPr id="27" name="Graphic 26">
            <a:extLst>
              <a:ext uri="{FF2B5EF4-FFF2-40B4-BE49-F238E27FC236}">
                <a16:creationId xmlns:a16="http://schemas.microsoft.com/office/drawing/2014/main" id="{11B5C63F-85E2-ECA9-B52F-092C5440262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71475" y="2246718"/>
            <a:ext cx="4137627" cy="2470559"/>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464707"/>
            <a:ext cx="2590800" cy="3200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600" dirty="0">
                <a:latin typeface="Garamond" panose="02020404030301010803" pitchFamily="18" charset="0"/>
              </a:rPr>
              <a:t>Problem Statement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Rectangle 1">
            <a:extLst>
              <a:ext uri="{FF2B5EF4-FFF2-40B4-BE49-F238E27FC236}">
                <a16:creationId xmlns:a16="http://schemas.microsoft.com/office/drawing/2014/main" id="{BDCD77A2-C69B-A2AD-E557-689FF1DCFA4E}"/>
              </a:ext>
            </a:extLst>
          </p:cNvPr>
          <p:cNvSpPr>
            <a:spLocks noGrp="1" noChangeArrowheads="1"/>
          </p:cNvSpPr>
          <p:nvPr>
            <p:ph type="body" idx="1"/>
          </p:nvPr>
        </p:nvSpPr>
        <p:spPr bwMode="auto">
          <a:xfrm>
            <a:off x="665844" y="1121577"/>
            <a:ext cx="99060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Introduction</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 The need for an efficient key logging solution is prevalent in various fields.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 The need for monitoring keyboard activities for security and user behavior analysis.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Key Issues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Security Monitoring</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Organizations require tools to monitor unauthorized access and potential security breaches.</a:t>
            </a:r>
            <a:endParaRPr lang="en-US" altLang="en-US" dirty="0">
              <a:solidFill>
                <a:schemeClr val="tx1"/>
              </a:solidFill>
              <a:latin typeface="Garamond" panose="02020404030301010803"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Productivity Analysis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Employers need to analyze employee productivity and detect any misuse of company resources.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Parental Control</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Parents want to ensure their children’s online activities are safe and appropriate.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Existing Challenges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Complexity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Many existing solutions are complex and difficult to use.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User-Friendliness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Lack of intuitive interfaces makes it hard for non-technical users to operate.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Privacy Concerns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Ensuring data is logged securely without violating privacy laws.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5888" y="264340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2197" y="472049"/>
            <a:ext cx="1068133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600" dirty="0">
                <a:latin typeface="Garamond" panose="02020404030301010803" pitchFamily="18" charset="0"/>
              </a:rPr>
              <a:t>Problem Overview</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Rectangle 1">
            <a:extLst>
              <a:ext uri="{FF2B5EF4-FFF2-40B4-BE49-F238E27FC236}">
                <a16:creationId xmlns:a16="http://schemas.microsoft.com/office/drawing/2014/main" id="{0BA67B09-71B3-C037-A7F0-DEB16D41A623}"/>
              </a:ext>
            </a:extLst>
          </p:cNvPr>
          <p:cNvSpPr>
            <a:spLocks noGrp="1" noChangeArrowheads="1"/>
          </p:cNvSpPr>
          <p:nvPr>
            <p:ph type="body" idx="1"/>
          </p:nvPr>
        </p:nvSpPr>
        <p:spPr bwMode="auto">
          <a:xfrm>
            <a:off x="676274" y="1172903"/>
            <a:ext cx="10372725"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Garamond" panose="02020404030301010803" pitchFamily="18" charset="0"/>
              </a:rPr>
              <a:t>Our project aims to address the issues identified in the problem statement by developing a user-friendly and efficient key logger.</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Key Features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Real-time Key Logging</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Logs keystrokes as they happen and saves them in real-time.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JSON and Text Log Generation</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Generates logs in both JSON and text formats for easy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User-Friendly GUI</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Built using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providing an intuitive interface for users.</a:t>
            </a:r>
          </a:p>
          <a:p>
            <a:pPr marL="457200" marR="0" lvl="1" indent="0" algn="just"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Technical Overview</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Libraries Used</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Python,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a:t>
            </a:r>
            <a:r>
              <a:rPr kumimoji="0" lang="en-US" altLang="en-US" b="0" i="0" u="none" strike="noStrike" cap="none" normalizeH="0" baseline="0" dirty="0" err="1">
                <a:ln>
                  <a:noFill/>
                </a:ln>
                <a:solidFill>
                  <a:schemeClr val="tx1"/>
                </a:solidFill>
                <a:effectLst/>
                <a:latin typeface="Garamond" panose="02020404030301010803" pitchFamily="18" charset="0"/>
              </a:rPr>
              <a:t>pynput</a:t>
            </a:r>
            <a:r>
              <a:rPr kumimoji="0" lang="en-US" altLang="en-US" b="0" i="0" u="none" strike="noStrike" cap="none" normalizeH="0" baseline="0" dirty="0">
                <a:ln>
                  <a:noFill/>
                </a:ln>
                <a:solidFill>
                  <a:schemeClr val="tx1"/>
                </a:solidFill>
                <a:effectLst/>
                <a:latin typeface="Garamond" panose="02020404030301010803" pitchFamily="18" charset="0"/>
              </a:rPr>
              <a:t>, and </a:t>
            </a:r>
            <a:r>
              <a:rPr kumimoji="0" lang="en-US" altLang="en-US" b="0" i="0" u="none" strike="noStrike" cap="none" normalizeH="0" baseline="0" dirty="0" err="1">
                <a:ln>
                  <a:noFill/>
                </a:ln>
                <a:solidFill>
                  <a:schemeClr val="tx1"/>
                </a:solidFill>
                <a:effectLst/>
                <a:latin typeface="Garamond" panose="02020404030301010803" pitchFamily="18" charset="0"/>
              </a:rPr>
              <a:t>json</a:t>
            </a:r>
            <a:r>
              <a:rPr kumimoji="0" lang="en-US" altLang="en-US"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Functionality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Captures key presses and releases.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Saves logs to files for later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Efficiency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Lightweight and designed to run seamlessly in the background.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387174"/>
            <a:ext cx="10681335" cy="570669"/>
          </a:xfrm>
          <a:prstGeom prst="rect">
            <a:avLst/>
          </a:prstGeom>
        </p:spPr>
        <p:txBody>
          <a:bodyPr vert="horz" wrap="square" lIns="0" tIns="16510" rIns="0" bIns="0" rtlCol="0">
            <a:spAutoFit/>
          </a:bodyPr>
          <a:lstStyle/>
          <a:p>
            <a:pPr marL="12700">
              <a:lnSpc>
                <a:spcPct val="100000"/>
              </a:lnSpc>
              <a:spcBef>
                <a:spcPts val="130"/>
              </a:spcBef>
            </a:pPr>
            <a:r>
              <a:rPr lang="en-US" sz="3600" dirty="0">
                <a:latin typeface="Garamond" panose="02020404030301010803" pitchFamily="18" charset="0"/>
              </a:rPr>
              <a:t>Who are the End users?</a:t>
            </a:r>
            <a:endParaRPr sz="36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Rectangle 1">
            <a:extLst>
              <a:ext uri="{FF2B5EF4-FFF2-40B4-BE49-F238E27FC236}">
                <a16:creationId xmlns:a16="http://schemas.microsoft.com/office/drawing/2014/main" id="{A6E5E07F-9758-BE5B-215E-6E46380F43A9}"/>
              </a:ext>
            </a:extLst>
          </p:cNvPr>
          <p:cNvSpPr>
            <a:spLocks noGrp="1" noChangeArrowheads="1"/>
          </p:cNvSpPr>
          <p:nvPr>
            <p:ph type="body" idx="1"/>
          </p:nvPr>
        </p:nvSpPr>
        <p:spPr bwMode="auto">
          <a:xfrm>
            <a:off x="457200" y="1599620"/>
            <a:ext cx="10439400"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Garamond" panose="02020404030301010803" pitchFamily="18" charset="0"/>
              </a:rPr>
              <a:t>Identifying the target audience for our key logging application helps in understanding its utility and designing its features accordingly.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Primary Users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Security Professionals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Monitor and detect unauthorized access attempts.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Employers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Track employee productivity and ensure resources are used appropriately.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Parents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Monitor their children’s online activities to ensure they are safe.</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Secondary Users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Researchers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Conduct studies on user behavior and typing patterns.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F1E375-4B4F-38A5-EEF9-2E32B3EA4AC1}"/>
              </a:ext>
            </a:extLst>
          </p:cNvPr>
          <p:cNvSpPr>
            <a:spLocks noGrp="1"/>
          </p:cNvSpPr>
          <p:nvPr>
            <p:ph type="body" idx="1"/>
          </p:nvPr>
        </p:nvSpPr>
        <p:spPr>
          <a:xfrm>
            <a:off x="990600" y="381000"/>
            <a:ext cx="10591800" cy="3847207"/>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IT Administrators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Ensure compliance with organizational policies and investigate incidents.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Personal Use</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Individuals who want to keep track of their own keyboard activity for various reasons.</a:t>
            </a:r>
            <a:endParaRPr kumimoji="0" lang="en-US" altLang="en-US" sz="2400" b="0"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Use Cases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Security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Immediate alerts on suspicious activities.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Productivity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Detailed reports on keyboard usage.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Parental Control</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Logs of all keyboard activity for review</a:t>
            </a:r>
          </a:p>
          <a:p>
            <a:pPr algn="just"/>
            <a:endParaRPr lang="en-IN" sz="2400" dirty="0">
              <a:latin typeface="Garamond" panose="02020404030301010803" pitchFamily="18" charset="0"/>
            </a:endParaRPr>
          </a:p>
        </p:txBody>
      </p:sp>
    </p:spTree>
    <p:extLst>
      <p:ext uri="{BB962C8B-B14F-4D97-AF65-F5344CB8AC3E}">
        <p14:creationId xmlns:p14="http://schemas.microsoft.com/office/powerpoint/2010/main" val="198620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77293" y="277257"/>
            <a:ext cx="10681335" cy="690574"/>
          </a:xfrm>
          <a:prstGeom prst="rect">
            <a:avLst/>
          </a:prstGeom>
        </p:spPr>
        <p:txBody>
          <a:bodyPr vert="horz" wrap="square" lIns="0" tIns="13335" rIns="0" bIns="0" rtlCol="0">
            <a:spAutoFit/>
          </a:bodyPr>
          <a:lstStyle/>
          <a:p>
            <a:pPr marL="12700">
              <a:lnSpc>
                <a:spcPct val="100000"/>
              </a:lnSpc>
              <a:spcBef>
                <a:spcPts val="105"/>
              </a:spcBef>
            </a:pPr>
            <a:r>
              <a:rPr lang="en-US" sz="4400" dirty="0">
                <a:latin typeface="Garamond" panose="02020404030301010803" pitchFamily="18" charset="0"/>
              </a:rPr>
              <a:t>Solution and Its Value Proposition</a:t>
            </a:r>
            <a:endParaRPr sz="4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Rectangle 1">
            <a:extLst>
              <a:ext uri="{FF2B5EF4-FFF2-40B4-BE49-F238E27FC236}">
                <a16:creationId xmlns:a16="http://schemas.microsoft.com/office/drawing/2014/main" id="{00F9D25C-F8B5-1556-AC94-268FF411EA56}"/>
              </a:ext>
            </a:extLst>
          </p:cNvPr>
          <p:cNvSpPr>
            <a:spLocks noGrp="1" noChangeArrowheads="1"/>
          </p:cNvSpPr>
          <p:nvPr>
            <p:ph type="body" idx="1"/>
          </p:nvPr>
        </p:nvSpPr>
        <p:spPr bwMode="auto">
          <a:xfrm>
            <a:off x="2999096" y="1327420"/>
            <a:ext cx="8532747"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Garamond" panose="02020404030301010803" pitchFamily="18" charset="0"/>
              </a:rPr>
              <a:t>Our key logger offers a robust solution to the problems identified.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Key Features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Simplicity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Easy to set up and use, even for non-technical users.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Real-time Logging</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Logs keystrokes in real-time, providing immediate insights.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Comprehensive Logs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Supports both JSON and text formats for detailed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User-Friendly Interface</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Intuitive GUI built with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ensuring ease of use.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Advantages</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Efficiency</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Lightweight and does not significantly impact system performance.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Garamond" panose="020204040303010108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4B6DE6-C52D-31E6-A72B-C6F905E5B58F}"/>
              </a:ext>
            </a:extLst>
          </p:cNvPr>
          <p:cNvSpPr>
            <a:spLocks noGrp="1"/>
          </p:cNvSpPr>
          <p:nvPr>
            <p:ph type="body" idx="1"/>
          </p:nvPr>
        </p:nvSpPr>
        <p:spPr>
          <a:xfrm>
            <a:off x="990600" y="762000"/>
            <a:ext cx="10591800" cy="3600986"/>
          </a:xfrm>
        </p:spPr>
        <p:txBody>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Flexibility</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Can be customized to meet specific user needs.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Security</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Ensures data is logged securely, with options for encryption.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Value Proposition</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Cost-Effective</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Open-source solution, reducing the need for expensive software.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Scalable</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Suitable for individual use as well as large organizations.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Reliable</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Consistent performance with regular updates and support.</a:t>
            </a:r>
          </a:p>
          <a:p>
            <a:endParaRPr lang="en-IN" dirty="0">
              <a:latin typeface="Garamond" panose="02020404030301010803" pitchFamily="18" charset="0"/>
            </a:endParaRPr>
          </a:p>
        </p:txBody>
      </p:sp>
    </p:spTree>
    <p:extLst>
      <p:ext uri="{BB962C8B-B14F-4D97-AF65-F5344CB8AC3E}">
        <p14:creationId xmlns:p14="http://schemas.microsoft.com/office/powerpoint/2010/main" val="513450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1524</Words>
  <Application>Microsoft Office PowerPoint</Application>
  <PresentationFormat>Widescreen</PresentationFormat>
  <Paragraphs>218</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Garamond</vt:lpstr>
      <vt:lpstr>Trebuchet MS</vt:lpstr>
      <vt:lpstr>Wingdings</vt:lpstr>
      <vt:lpstr>Office Theme</vt:lpstr>
      <vt:lpstr>BABU VALI SHAIK</vt:lpstr>
      <vt:lpstr>AGENDA</vt:lpstr>
      <vt:lpstr>Introduction to KeyLogger         - A Python-based Key Logging Application.</vt:lpstr>
      <vt:lpstr>Problem Statement</vt:lpstr>
      <vt:lpstr>Problem Overview</vt:lpstr>
      <vt:lpstr>Who are the End users?</vt:lpstr>
      <vt:lpstr>PowerPoint Presentation</vt:lpstr>
      <vt:lpstr>Solution and Its Value Proposition</vt:lpstr>
      <vt:lpstr>PowerPoint Presentation</vt:lpstr>
      <vt:lpstr>The WOW in the solution</vt:lpstr>
      <vt:lpstr>PowerPoint Presentation</vt:lpstr>
      <vt:lpstr>Modeling</vt:lpstr>
      <vt:lpstr>Code Snippet</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N V S SAI SIRI</dc:title>
  <dc:creator>pc</dc:creator>
  <cp:lastModifiedBy>sai siri</cp:lastModifiedBy>
  <cp:revision>5</cp:revision>
  <dcterms:created xsi:type="dcterms:W3CDTF">2024-06-03T05:48:59Z</dcterms:created>
  <dcterms:modified xsi:type="dcterms:W3CDTF">2024-06-06T16:34:00Z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