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04160"/>
            <a:ext cx="498420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IN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IN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 rot="5400000">
            <a:off x="6364800" y="571320"/>
            <a:ext cx="2283840" cy="2055240"/>
          </a:xfrm>
          <a:prstGeom prst="trapezoid">
            <a:avLst>
              <a:gd name="adj" fmla="val 25000"/>
            </a:avLst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37" name="CustomShape 2"/>
          <p:cNvSpPr/>
          <p:nvPr/>
        </p:nvSpPr>
        <p:spPr>
          <a:xfrm>
            <a:off x="6629400" y="76212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38" name="CustomShape 3"/>
          <p:cNvSpPr/>
          <p:nvPr/>
        </p:nvSpPr>
        <p:spPr>
          <a:xfrm>
            <a:off x="8077320" y="167652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39" name="CustomShape 4"/>
          <p:cNvSpPr/>
          <p:nvPr/>
        </p:nvSpPr>
        <p:spPr>
          <a:xfrm>
            <a:off x="8077320" y="106668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0" name="CustomShape 5"/>
          <p:cNvSpPr/>
          <p:nvPr/>
        </p:nvSpPr>
        <p:spPr>
          <a:xfrm>
            <a:off x="6553080" y="205740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1" name="CustomShape 6"/>
          <p:cNvSpPr/>
          <p:nvPr/>
        </p:nvSpPr>
        <p:spPr>
          <a:xfrm>
            <a:off x="4114800" y="457200"/>
            <a:ext cx="2131560" cy="2360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2" name="CustomShape 7"/>
          <p:cNvSpPr/>
          <p:nvPr/>
        </p:nvSpPr>
        <p:spPr>
          <a:xfrm>
            <a:off x="1600200" y="457200"/>
            <a:ext cx="2131560" cy="236016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3" name="CustomShape 8"/>
          <p:cNvSpPr/>
          <p:nvPr/>
        </p:nvSpPr>
        <p:spPr>
          <a:xfrm>
            <a:off x="3276720" y="60948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4" name="CustomShape 9"/>
          <p:cNvSpPr/>
          <p:nvPr/>
        </p:nvSpPr>
        <p:spPr>
          <a:xfrm>
            <a:off x="5791320" y="60948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5" name="CustomShape 10"/>
          <p:cNvSpPr/>
          <p:nvPr/>
        </p:nvSpPr>
        <p:spPr>
          <a:xfrm>
            <a:off x="5791320" y="228600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6" name="CustomShape 11"/>
          <p:cNvSpPr/>
          <p:nvPr/>
        </p:nvSpPr>
        <p:spPr>
          <a:xfrm>
            <a:off x="4343400" y="228600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7" name="CustomShape 12"/>
          <p:cNvSpPr/>
          <p:nvPr/>
        </p:nvSpPr>
        <p:spPr>
          <a:xfrm>
            <a:off x="1676520" y="60948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8" name="CustomShape 13"/>
          <p:cNvSpPr/>
          <p:nvPr/>
        </p:nvSpPr>
        <p:spPr>
          <a:xfrm>
            <a:off x="1752480" y="236232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49" name="CustomShape 14"/>
          <p:cNvSpPr/>
          <p:nvPr/>
        </p:nvSpPr>
        <p:spPr>
          <a:xfrm>
            <a:off x="3276720" y="228600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50" name="CustomShape 15"/>
          <p:cNvSpPr/>
          <p:nvPr/>
        </p:nvSpPr>
        <p:spPr>
          <a:xfrm>
            <a:off x="4267080" y="609480"/>
            <a:ext cx="302760" cy="37872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</p:sp>
      <p:sp>
        <p:nvSpPr>
          <p:cNvPr id="51" name="CustomShape 16"/>
          <p:cNvSpPr/>
          <p:nvPr/>
        </p:nvSpPr>
        <p:spPr>
          <a:xfrm>
            <a:off x="8141760" y="609480"/>
            <a:ext cx="3225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CustomShape 17"/>
          <p:cNvSpPr/>
          <p:nvPr/>
        </p:nvSpPr>
        <p:spPr>
          <a:xfrm>
            <a:off x="5855760" y="3200400"/>
            <a:ext cx="3225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CustomShape 18"/>
          <p:cNvSpPr/>
          <p:nvPr/>
        </p:nvSpPr>
        <p:spPr>
          <a:xfrm>
            <a:off x="5779800" y="228600"/>
            <a:ext cx="3225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CustomShape 19"/>
          <p:cNvSpPr/>
          <p:nvPr/>
        </p:nvSpPr>
        <p:spPr>
          <a:xfrm>
            <a:off x="3341160" y="3048120"/>
            <a:ext cx="3225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CustomShape 20"/>
          <p:cNvSpPr/>
          <p:nvPr/>
        </p:nvSpPr>
        <p:spPr>
          <a:xfrm>
            <a:off x="1803600" y="3048120"/>
            <a:ext cx="46728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CustomShape 21"/>
          <p:cNvSpPr/>
          <p:nvPr/>
        </p:nvSpPr>
        <p:spPr>
          <a:xfrm>
            <a:off x="1575000" y="228600"/>
            <a:ext cx="46728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CustomShape 22"/>
          <p:cNvSpPr/>
          <p:nvPr/>
        </p:nvSpPr>
        <p:spPr>
          <a:xfrm>
            <a:off x="3556080" y="304920"/>
            <a:ext cx="46728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CustomShape 23"/>
          <p:cNvSpPr/>
          <p:nvPr/>
        </p:nvSpPr>
        <p:spPr>
          <a:xfrm>
            <a:off x="8294400" y="1905120"/>
            <a:ext cx="3225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CustomShape 24"/>
          <p:cNvSpPr/>
          <p:nvPr/>
        </p:nvSpPr>
        <p:spPr>
          <a:xfrm>
            <a:off x="7760880" y="1828800"/>
            <a:ext cx="3225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CustomShape 25"/>
          <p:cNvSpPr/>
          <p:nvPr/>
        </p:nvSpPr>
        <p:spPr>
          <a:xfrm>
            <a:off x="8294400" y="1523880"/>
            <a:ext cx="322560" cy="36288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Line 26"/>
          <p:cNvSpPr/>
          <p:nvPr/>
        </p:nvSpPr>
        <p:spPr>
          <a:xfrm>
            <a:off x="3456000" y="2448000"/>
            <a:ext cx="0" cy="64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2" name="Line 27"/>
          <p:cNvSpPr/>
          <p:nvPr/>
        </p:nvSpPr>
        <p:spPr>
          <a:xfrm>
            <a:off x="4464000" y="2448000"/>
            <a:ext cx="0" cy="64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3" name="Line 28"/>
          <p:cNvSpPr/>
          <p:nvPr/>
        </p:nvSpPr>
        <p:spPr>
          <a:xfrm>
            <a:off x="3456000" y="3024000"/>
            <a:ext cx="1008000" cy="0"/>
          </a:xfrm>
          <a:prstGeom prst="line">
            <a:avLst/>
          </a:prstGeom>
          <a:ln w="291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64" name="Line 29"/>
          <p:cNvSpPr/>
          <p:nvPr/>
        </p:nvSpPr>
        <p:spPr>
          <a:xfrm>
            <a:off x="5976000" y="2448000"/>
            <a:ext cx="0" cy="64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5" name="Line 30"/>
          <p:cNvSpPr/>
          <p:nvPr/>
        </p:nvSpPr>
        <p:spPr>
          <a:xfrm>
            <a:off x="6696000" y="2232000"/>
            <a:ext cx="0" cy="864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6" name="Line 31"/>
          <p:cNvSpPr/>
          <p:nvPr/>
        </p:nvSpPr>
        <p:spPr>
          <a:xfrm>
            <a:off x="5976000" y="3024000"/>
            <a:ext cx="720000" cy="0"/>
          </a:xfrm>
          <a:prstGeom prst="line">
            <a:avLst/>
          </a:prstGeom>
          <a:ln w="291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67" name="Line 32"/>
          <p:cNvSpPr/>
          <p:nvPr/>
        </p:nvSpPr>
        <p:spPr>
          <a:xfrm>
            <a:off x="3456000" y="792000"/>
            <a:ext cx="0" cy="64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8" name="Line 33"/>
          <p:cNvSpPr/>
          <p:nvPr/>
        </p:nvSpPr>
        <p:spPr>
          <a:xfrm>
            <a:off x="4392000" y="792000"/>
            <a:ext cx="0" cy="648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69" name="Line 34"/>
          <p:cNvSpPr/>
          <p:nvPr/>
        </p:nvSpPr>
        <p:spPr>
          <a:xfrm>
            <a:off x="3456000" y="1296000"/>
            <a:ext cx="936000" cy="0"/>
          </a:xfrm>
          <a:prstGeom prst="line">
            <a:avLst/>
          </a:prstGeom>
          <a:ln w="291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70" name="Line 35"/>
          <p:cNvSpPr/>
          <p:nvPr/>
        </p:nvSpPr>
        <p:spPr>
          <a:xfrm>
            <a:off x="5976000" y="792000"/>
            <a:ext cx="0" cy="720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1" name="Line 36"/>
          <p:cNvSpPr/>
          <p:nvPr/>
        </p:nvSpPr>
        <p:spPr>
          <a:xfrm>
            <a:off x="6768000" y="936000"/>
            <a:ext cx="0" cy="57600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2" name="Line 37"/>
          <p:cNvSpPr/>
          <p:nvPr/>
        </p:nvSpPr>
        <p:spPr>
          <a:xfrm>
            <a:off x="5976000" y="1368000"/>
            <a:ext cx="792000" cy="0"/>
          </a:xfrm>
          <a:prstGeom prst="line">
            <a:avLst/>
          </a:prstGeom>
          <a:ln w="29160">
            <a:solidFill>
              <a:srgbClr val="ff0000"/>
            </a:solidFill>
            <a:round/>
            <a:headEnd len="med" type="triangle" w="med"/>
            <a:tailEnd len="med" type="triangle" w="med"/>
          </a:ln>
        </p:spPr>
      </p:sp>
      <p:sp>
        <p:nvSpPr>
          <p:cNvPr id="73" name="CustomShape 38"/>
          <p:cNvSpPr/>
          <p:nvPr/>
        </p:nvSpPr>
        <p:spPr>
          <a:xfrm>
            <a:off x="6118560" y="2666160"/>
            <a:ext cx="432000" cy="34452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CustomShape 39"/>
          <p:cNvSpPr/>
          <p:nvPr/>
        </p:nvSpPr>
        <p:spPr>
          <a:xfrm>
            <a:off x="6120000" y="1022400"/>
            <a:ext cx="432000" cy="34452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Line 40"/>
          <p:cNvSpPr/>
          <p:nvPr/>
        </p:nvSpPr>
        <p:spPr>
          <a:xfrm>
            <a:off x="3276720" y="60948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6" name="Line 41"/>
          <p:cNvSpPr/>
          <p:nvPr/>
        </p:nvSpPr>
        <p:spPr>
          <a:xfrm flipH="1">
            <a:off x="3276720" y="60948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7" name="Line 42"/>
          <p:cNvSpPr/>
          <p:nvPr/>
        </p:nvSpPr>
        <p:spPr>
          <a:xfrm>
            <a:off x="4267080" y="60948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8" name="Line 43"/>
          <p:cNvSpPr/>
          <p:nvPr/>
        </p:nvSpPr>
        <p:spPr>
          <a:xfrm flipH="1">
            <a:off x="4267080" y="60948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79" name="Line 44"/>
          <p:cNvSpPr/>
          <p:nvPr/>
        </p:nvSpPr>
        <p:spPr>
          <a:xfrm>
            <a:off x="3276720" y="22860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0" name="Line 45"/>
          <p:cNvSpPr/>
          <p:nvPr/>
        </p:nvSpPr>
        <p:spPr>
          <a:xfrm flipH="1">
            <a:off x="3276720" y="22860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1" name="Line 46"/>
          <p:cNvSpPr/>
          <p:nvPr/>
        </p:nvSpPr>
        <p:spPr>
          <a:xfrm>
            <a:off x="4343400" y="22860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2" name="Line 47"/>
          <p:cNvSpPr/>
          <p:nvPr/>
        </p:nvSpPr>
        <p:spPr>
          <a:xfrm flipH="1">
            <a:off x="4343400" y="22860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3" name="Line 48"/>
          <p:cNvSpPr/>
          <p:nvPr/>
        </p:nvSpPr>
        <p:spPr>
          <a:xfrm>
            <a:off x="5791320" y="60948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4" name="Line 49"/>
          <p:cNvSpPr/>
          <p:nvPr/>
        </p:nvSpPr>
        <p:spPr>
          <a:xfrm flipH="1">
            <a:off x="5791320" y="60948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5" name="Line 50"/>
          <p:cNvSpPr/>
          <p:nvPr/>
        </p:nvSpPr>
        <p:spPr>
          <a:xfrm>
            <a:off x="6629400" y="76212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6" name="Line 51"/>
          <p:cNvSpPr/>
          <p:nvPr/>
        </p:nvSpPr>
        <p:spPr>
          <a:xfrm flipH="1">
            <a:off x="6629400" y="76212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7" name="Line 52"/>
          <p:cNvSpPr/>
          <p:nvPr/>
        </p:nvSpPr>
        <p:spPr>
          <a:xfrm>
            <a:off x="5791320" y="22860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8" name="Line 53"/>
          <p:cNvSpPr/>
          <p:nvPr/>
        </p:nvSpPr>
        <p:spPr>
          <a:xfrm flipH="1">
            <a:off x="5791320" y="22860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89" name="Line 54"/>
          <p:cNvSpPr/>
          <p:nvPr/>
        </p:nvSpPr>
        <p:spPr>
          <a:xfrm>
            <a:off x="6553080" y="20574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0" name="Line 55"/>
          <p:cNvSpPr/>
          <p:nvPr/>
        </p:nvSpPr>
        <p:spPr>
          <a:xfrm flipH="1">
            <a:off x="6553080" y="2057400"/>
            <a:ext cx="304200" cy="380160"/>
          </a:xfrm>
          <a:prstGeom prst="line">
            <a:avLst/>
          </a:prstGeom>
          <a:ln>
            <a:solidFill>
              <a:srgbClr val="000000"/>
            </a:solidFill>
          </a:ln>
        </p:spPr>
      </p:sp>
      <p:sp>
        <p:nvSpPr>
          <p:cNvPr id="91" name="CustomShape 56"/>
          <p:cNvSpPr/>
          <p:nvPr/>
        </p:nvSpPr>
        <p:spPr>
          <a:xfrm>
            <a:off x="6732000" y="2749680"/>
            <a:ext cx="6109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</a:rPr>
              <a:t>D1</a:t>
            </a:r>
            <a:endParaRPr/>
          </a:p>
        </p:txBody>
      </p:sp>
      <p:sp>
        <p:nvSpPr>
          <p:cNvPr id="92" name="CustomShape 57"/>
          <p:cNvSpPr/>
          <p:nvPr/>
        </p:nvSpPr>
        <p:spPr>
          <a:xfrm>
            <a:off x="6804000" y="1152000"/>
            <a:ext cx="6109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</a:rPr>
              <a:t>D2</a:t>
            </a:r>
            <a:endParaRPr/>
          </a:p>
        </p:txBody>
      </p:sp>
      <p:sp>
        <p:nvSpPr>
          <p:cNvPr id="93" name="CustomShape 58"/>
          <p:cNvSpPr/>
          <p:nvPr/>
        </p:nvSpPr>
        <p:spPr>
          <a:xfrm>
            <a:off x="4547520" y="2818440"/>
            <a:ext cx="63540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</a:rPr>
              <a:t>D3</a:t>
            </a:r>
            <a:endParaRPr/>
          </a:p>
        </p:txBody>
      </p:sp>
      <p:sp>
        <p:nvSpPr>
          <p:cNvPr id="94" name="CustomShape 59"/>
          <p:cNvSpPr/>
          <p:nvPr/>
        </p:nvSpPr>
        <p:spPr>
          <a:xfrm>
            <a:off x="4475520" y="1080000"/>
            <a:ext cx="63540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ff0000"/>
                </a:solidFill>
                <a:latin typeface="Arial"/>
              </a:rPr>
              <a:t>D4</a:t>
            </a:r>
            <a:endParaRPr/>
          </a:p>
        </p:txBody>
      </p:sp>
      <p:sp>
        <p:nvSpPr>
          <p:cNvPr id="95" name="CustomShape 60"/>
          <p:cNvSpPr/>
          <p:nvPr/>
        </p:nvSpPr>
        <p:spPr>
          <a:xfrm>
            <a:off x="1584000" y="4536000"/>
            <a:ext cx="6888240" cy="111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solidFill>
                  <a:srgbClr val="000000"/>
                </a:solidFill>
                <a:latin typeface="Arial"/>
              </a:rPr>
              <a:t>Gaps between Sensors</a:t>
            </a:r>
            <a:endParaRPr/>
          </a:p>
          <a:p>
            <a:endParaRPr/>
          </a:p>
          <a:p>
            <a:r>
              <a:rPr lang="en-IN">
                <a:solidFill>
                  <a:srgbClr val="000000"/>
                </a:solidFill>
                <a:latin typeface="Arial"/>
              </a:rPr>
              <a:t>Defined as the distance between the centers of the corresponding </a:t>
            </a:r>
            <a:endParaRPr/>
          </a:p>
          <a:p>
            <a:r>
              <a:rPr lang="en-IN">
                <a:solidFill>
                  <a:srgbClr val="000000"/>
                </a:solidFill>
                <a:latin typeface="Arial"/>
              </a:rPr>
              <a:t>'F' marks between two sensors in the Y direction</a:t>
            </a:r>
            <a:endParaRPr/>
          </a:p>
        </p:txBody>
      </p:sp>
      <p:sp>
        <p:nvSpPr>
          <p:cNvPr id="96" name="Line 61"/>
          <p:cNvSpPr/>
          <p:nvPr/>
        </p:nvSpPr>
        <p:spPr>
          <a:xfrm>
            <a:off x="792000" y="396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7" name="Line 62"/>
          <p:cNvSpPr/>
          <p:nvPr/>
        </p:nvSpPr>
        <p:spPr>
          <a:xfrm>
            <a:off x="792000" y="3960000"/>
            <a:ext cx="86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</p:sp>
      <p:sp>
        <p:nvSpPr>
          <p:cNvPr id="98" name="CustomShape 63"/>
          <p:cNvSpPr/>
          <p:nvPr/>
        </p:nvSpPr>
        <p:spPr>
          <a:xfrm>
            <a:off x="1656000" y="3816000"/>
            <a:ext cx="3319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latin typeface="Arial"/>
              </a:rPr>
              <a:t>Y</a:t>
            </a:r>
            <a:endParaRPr/>
          </a:p>
        </p:txBody>
      </p:sp>
      <p:sp>
        <p:nvSpPr>
          <p:cNvPr id="99" name="CustomShape 64"/>
          <p:cNvSpPr/>
          <p:nvPr/>
        </p:nvSpPr>
        <p:spPr>
          <a:xfrm>
            <a:off x="648000" y="4621680"/>
            <a:ext cx="331920" cy="34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IN">
                <a:latin typeface="Arial"/>
              </a:rPr>
              <a:t>X</a:t>
            </a:r>
            <a:endParaRPr/>
          </a:p>
        </p:txBody>
      </p:sp>
      <p:sp>
        <p:nvSpPr>
          <p:cNvPr id="100" name="TextShape 65"/>
          <p:cNvSpPr txBox="1"/>
          <p:nvPr/>
        </p:nvSpPr>
        <p:spPr>
          <a:xfrm>
            <a:off x="7166520" y="1525680"/>
            <a:ext cx="5374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>
                <a:solidFill>
                  <a:srgbClr val="ff950e"/>
                </a:solidFill>
                <a:latin typeface="Arial"/>
              </a:rPr>
              <a:t>FW</a:t>
            </a:r>
            <a:endParaRPr/>
          </a:p>
        </p:txBody>
      </p:sp>
      <p:sp>
        <p:nvSpPr>
          <p:cNvPr id="101" name="TextShape 66"/>
          <p:cNvSpPr txBox="1"/>
          <p:nvPr/>
        </p:nvSpPr>
        <p:spPr>
          <a:xfrm>
            <a:off x="2376000" y="1584000"/>
            <a:ext cx="56160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>
                <a:solidFill>
                  <a:srgbClr val="ff950e"/>
                </a:solidFill>
                <a:latin typeface="Arial"/>
              </a:rPr>
              <a:t>BW</a:t>
            </a:r>
            <a:endParaRPr/>
          </a:p>
        </p:txBody>
      </p:sp>
      <p:sp>
        <p:nvSpPr>
          <p:cNvPr id="102" name="TextShape 67"/>
          <p:cNvSpPr txBox="1"/>
          <p:nvPr/>
        </p:nvSpPr>
        <p:spPr>
          <a:xfrm>
            <a:off x="4902120" y="1584000"/>
            <a:ext cx="497880" cy="34632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en-IN">
                <a:solidFill>
                  <a:srgbClr val="ff950e"/>
                </a:solidFill>
                <a:latin typeface="Arial"/>
              </a:rPr>
              <a:t>CE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