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59" r:id="rId6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60"/>
  </p:normalViewPr>
  <p:slideViewPr>
    <p:cSldViewPr>
      <p:cViewPr>
        <p:scale>
          <a:sx n="150" d="100"/>
          <a:sy n="150" d="100"/>
        </p:scale>
        <p:origin x="-62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C7608-4378-4A41-9634-F01ED05C2B62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606" y="4690189"/>
            <a:ext cx="5438464" cy="444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775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098" y="9378775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C4173-E0A2-4254-8621-1262EA4607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C4173-E0A2-4254-8621-1262EA4607A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2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2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1497-0C11-CF48-91B1-FE3EE01B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10.49.61.3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6092457" y="2006429"/>
            <a:ext cx="2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_________________________________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0" y="556591"/>
            <a:ext cx="4522305" cy="63014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7564" y="9939"/>
            <a:ext cx="410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Кайдзен-предложение (КП)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" y="546653"/>
            <a:ext cx="44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1.Проблема:</a:t>
            </a:r>
            <a:r>
              <a:rPr lang="ru-RU" dirty="0" smtClean="0"/>
              <a:t> </a:t>
            </a:r>
            <a:r>
              <a:rPr lang="ru-RU" sz="1050" i="1" smtClean="0"/>
              <a:t>понятное описание</a:t>
            </a:r>
            <a:r>
              <a:rPr lang="ru-RU" sz="1050" i="1" dirty="0" smtClean="0"/>
              <a:t>, эскиз</a:t>
            </a:r>
            <a:endParaRPr lang="ru-RU" sz="1400" dirty="0"/>
          </a:p>
        </p:txBody>
      </p:sp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55397"/>
              </p:ext>
            </p:extLst>
          </p:nvPr>
        </p:nvGraphicFramePr>
        <p:xfrm>
          <a:off x="109331" y="1052736"/>
          <a:ext cx="4393095" cy="2050538"/>
        </p:xfrm>
        <a:graphic>
          <a:graphicData uri="http://schemas.openxmlformats.org/drawingml/2006/table">
            <a:tbl>
              <a:tblPr/>
              <a:tblGrid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</a:tblGrid>
              <a:tr h="20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9150"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заявках сервиса обращении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OTRS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отсутствуют сведения необходимые для начала или продолжения работы над устранением описанной проблемы. Примеры таких сведений: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Контактный номер телефона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специалиста разместившего заявку – информация необходимая для связи с сотрудником;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Сетевое имя компьютера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на котором возникла проблема – информация необходима для удаленной помощи;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Территориальное расположение сотрудника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(корпус, помещение или номер кабинета) – информация необходима для локального устранения проблемы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Для получения этих данных, необходимо ждать ответа пользователя на заявку, долгое время ожидание приводит к бездействию и эскалации заявок</a:t>
                      </a: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" y="3182057"/>
            <a:ext cx="450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2.Предлагаемое улучшение: </a:t>
            </a:r>
            <a:r>
              <a:rPr lang="ru-RU" sz="1050" i="1" dirty="0" smtClean="0"/>
              <a:t>понятное описание, эскиз</a:t>
            </a:r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282540" y="378210"/>
            <a:ext cx="2101933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/>
              <a:t>Заполняет АВТОР ИДЕИ</a:t>
            </a:r>
            <a:endParaRPr lang="ru-RU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" y="4842426"/>
            <a:ext cx="46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 smtClean="0"/>
              <a:t>3.С чем боремся? </a:t>
            </a:r>
            <a:r>
              <a:rPr lang="ru-RU" sz="1000" dirty="0" smtClean="0"/>
              <a:t>о- </a:t>
            </a:r>
            <a:r>
              <a:rPr lang="ru-RU" sz="800" dirty="0" smtClean="0">
                <a:cs typeface="Times New Roman" pitchFamily="18" charset="0"/>
              </a:rPr>
              <a:t>перепроизводство</a:t>
            </a:r>
            <a:r>
              <a:rPr lang="ru-RU" sz="1200" dirty="0" smtClean="0">
                <a:cs typeface="Times New Roman" pitchFamily="18" charset="0"/>
              </a:rPr>
              <a:t>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ожидание  </a:t>
            </a:r>
            <a:r>
              <a:rPr lang="ru-RU" sz="800" dirty="0" smtClean="0"/>
              <a:t>О - лишние </a:t>
            </a:r>
            <a:r>
              <a:rPr lang="ru-RU" sz="800" dirty="0" smtClean="0">
                <a:cs typeface="Times New Roman" pitchFamily="18" charset="0"/>
              </a:rPr>
              <a:t>перемещения  </a:t>
            </a:r>
          </a:p>
          <a:p>
            <a:pPr lvl="0"/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лишняя транспортировка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запасы 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излишняя обработка  </a:t>
            </a:r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брак/дефекты   </a:t>
            </a:r>
          </a:p>
          <a:p>
            <a:pPr lvl="0"/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затраты  </a:t>
            </a:r>
            <a:r>
              <a:rPr lang="ru-RU" sz="800" dirty="0" smtClean="0"/>
              <a:t>О - безопасность</a:t>
            </a:r>
            <a:r>
              <a:rPr lang="ru-RU" sz="800" dirty="0" smtClean="0">
                <a:cs typeface="Times New Roman" pitchFamily="18" charset="0"/>
              </a:rPr>
              <a:t>   О – другое </a:t>
            </a:r>
            <a:r>
              <a:rPr lang="ru-RU" sz="800" u="sng" dirty="0" smtClean="0">
                <a:cs typeface="Times New Roman" pitchFamily="18" charset="0"/>
              </a:rPr>
              <a:t>_____________________________</a:t>
            </a:r>
            <a:r>
              <a:rPr lang="en-US" sz="800" u="sng" dirty="0" smtClean="0">
                <a:cs typeface="Times New Roman" pitchFamily="18" charset="0"/>
              </a:rPr>
              <a:t>                          </a:t>
            </a:r>
            <a:r>
              <a:rPr lang="ru-RU" sz="800" u="sng" dirty="0" smtClean="0">
                <a:cs typeface="Times New Roman" pitchFamily="18" charset="0"/>
              </a:rPr>
              <a:t>______</a:t>
            </a:r>
            <a:endParaRPr lang="ru-RU" sz="16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" y="6267673"/>
            <a:ext cx="46018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5.Дата  </a:t>
            </a:r>
            <a:r>
              <a:rPr lang="en-US" sz="1200" b="1" dirty="0" smtClean="0"/>
              <a:t>_________</a:t>
            </a:r>
            <a:r>
              <a:rPr lang="ru-RU" sz="1200" dirty="0" smtClean="0"/>
              <a:t>    </a:t>
            </a:r>
            <a:r>
              <a:rPr lang="ru-RU" sz="1200" b="1" dirty="0" smtClean="0"/>
              <a:t>Автор                      </a:t>
            </a:r>
            <a:r>
              <a:rPr lang="ru-RU" sz="1600" dirty="0" smtClean="0"/>
              <a:t> </a:t>
            </a:r>
            <a:endParaRPr lang="ru-RU" dirty="0" smtClean="0"/>
          </a:p>
          <a:p>
            <a:r>
              <a:rPr lang="ru-RU" sz="1050" dirty="0" smtClean="0"/>
              <a:t>                                                               </a:t>
            </a:r>
            <a:endParaRPr lang="ru-RU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86" y="5580897"/>
            <a:ext cx="19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4.Сам могу внедрить?</a:t>
            </a:r>
            <a:endParaRPr lang="ru-RU" sz="12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63184" y="5811356"/>
            <a:ext cx="1492685" cy="286938"/>
            <a:chOff x="249328" y="5714395"/>
            <a:chExt cx="1492685" cy="286938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49328" y="5754155"/>
              <a:ext cx="218663" cy="168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5358" y="5714395"/>
              <a:ext cx="546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ДА </a:t>
              </a:r>
              <a:endParaRPr lang="ru-RU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843" y="5724334"/>
              <a:ext cx="675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НЕТ   </a:t>
              </a:r>
              <a:endParaRPr lang="ru-RU" sz="1200" b="1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974282" y="5754157"/>
              <a:ext cx="235229" cy="178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82695" y="189469"/>
            <a:ext cx="316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СП ________   № КП _______________</a:t>
            </a:r>
            <a:endParaRPr lang="ru-RU" sz="1200" dirty="0"/>
          </a:p>
        </p:txBody>
      </p:sp>
      <p:graphicFrame>
        <p:nvGraphicFramePr>
          <p:cNvPr id="5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5787"/>
              </p:ext>
            </p:extLst>
          </p:nvPr>
        </p:nvGraphicFramePr>
        <p:xfrm>
          <a:off x="4649128" y="2449565"/>
          <a:ext cx="4387368" cy="3617054"/>
        </p:xfrm>
        <a:graphic>
          <a:graphicData uri="http://schemas.openxmlformats.org/drawingml/2006/table">
            <a:tbl>
              <a:tblPr/>
              <a:tblGrid>
                <a:gridCol w="2507442"/>
                <a:gridCol w="835814"/>
                <a:gridCol w="540056"/>
                <a:gridCol w="504056"/>
              </a:tblGrid>
              <a:tr h="2473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Что необходимо сделать  для внедрения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внедрить, изготовить, оформить заявку\ТЗ, закупить,  выдать материалы, выполнить доработку, внести в протокол, внести изменение в документацию и пр.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Исполнитель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Срок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Выполнено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28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 smtClean="0"/>
                        <a:t>Разработан и внедрен метод фиксации входа пользователя в систему и выхода пользователя из</a:t>
                      </a:r>
                      <a:r>
                        <a:rPr lang="ru-RU" sz="900" baseline="0" dirty="0" smtClean="0"/>
                        <a:t> системы, данные записываются в </a:t>
                      </a:r>
                      <a:r>
                        <a:rPr lang="en-US" sz="900" baseline="0" dirty="0" smtClean="0"/>
                        <a:t>log-</a:t>
                      </a:r>
                      <a:r>
                        <a:rPr lang="ru-RU" sz="900" baseline="0" dirty="0" smtClean="0"/>
                        <a:t>файл;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 smtClean="0"/>
                        <a:t>Создана база данных, в которую импортируются данные из </a:t>
                      </a:r>
                      <a:r>
                        <a:rPr lang="en-US" sz="900" baseline="0" dirty="0" smtClean="0"/>
                        <a:t>log</a:t>
                      </a:r>
                      <a:r>
                        <a:rPr lang="ru-RU" sz="900" baseline="0" dirty="0" smtClean="0"/>
                        <a:t>-файла,  а также данные по сотрудникам </a:t>
                      </a:r>
                      <a:r>
                        <a:rPr lang="ru-RU" sz="900" baseline="0" dirty="0" err="1" smtClean="0"/>
                        <a:t>КнАФ</a:t>
                      </a:r>
                      <a:r>
                        <a:rPr lang="ru-RU" sz="900" baseline="0" dirty="0" smtClean="0"/>
                        <a:t> из телефонной книги,  1С и контроллера домена (данные по учетным записям)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baseline="0" dirty="0" smtClean="0"/>
                        <a:t>Разработан сайт, обрабатывающий информацию из базы данных, для формирования отчетности, на основе которого осуществляется поиск необходимых сведений по сотруднику или компьютеру.</a:t>
                      </a:r>
                      <a:endParaRPr lang="ru-RU" sz="9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583741" y="428608"/>
            <a:ext cx="141616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7.Решение руководителя</a:t>
            </a:r>
          </a:p>
          <a:p>
            <a:r>
              <a:rPr lang="ru-RU" sz="900" dirty="0" smtClean="0"/>
              <a:t>СП:</a:t>
            </a:r>
            <a:endParaRPr lang="ru-RU" sz="500" i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17" y="19878"/>
            <a:ext cx="503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2459045" y="6291467"/>
            <a:ext cx="167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u="sng" dirty="0" smtClean="0">
                <a:solidFill>
                  <a:schemeClr val="bg1">
                    <a:lumMod val="65000"/>
                  </a:schemeClr>
                </a:solidFill>
              </a:rPr>
              <a:t>подпись, Фамилия ИО</a:t>
            </a:r>
            <a:endParaRPr lang="ru-RU" sz="1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0957" y="6505615"/>
            <a:ext cx="129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000" i="1" u="sng" dirty="0" smtClean="0">
                <a:solidFill>
                  <a:schemeClr val="bg1">
                    <a:lumMod val="65000"/>
                  </a:schemeClr>
                </a:solidFill>
              </a:rPr>
              <a:t>должность</a:t>
            </a:r>
            <a:endParaRPr lang="ru-RU" sz="1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9604" y="14535"/>
            <a:ext cx="3150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Предложение </a:t>
            </a:r>
            <a:r>
              <a:rPr lang="en-US" sz="1000" dirty="0" smtClean="0"/>
              <a:t> </a:t>
            </a:r>
            <a:r>
              <a:rPr lang="ru-RU" sz="1000" dirty="0" smtClean="0"/>
              <a:t>соответствует требованиям КП?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14535" y="6165304"/>
            <a:ext cx="44934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ru-RU" sz="1200" b="1" dirty="0" smtClean="0"/>
              <a:t>Кайдзен-предложение внедрено.   Дата </a:t>
            </a:r>
            <a:r>
              <a:rPr lang="ru-RU" sz="1200" dirty="0" smtClean="0"/>
              <a:t>__________</a:t>
            </a:r>
          </a:p>
          <a:p>
            <a:endParaRPr lang="ru-RU" sz="1200" b="1" dirty="0" smtClean="0"/>
          </a:p>
          <a:p>
            <a:r>
              <a:rPr lang="ru-RU" sz="1200" dirty="0" smtClean="0"/>
              <a:t>\______________\____________________________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9021" y="764359"/>
            <a:ext cx="3312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000" dirty="0" smtClean="0"/>
              <a:t> КП соответствует требованиям КП. ВНЕДРИТЬ.</a:t>
            </a:r>
            <a:endParaRPr lang="ru-RU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556500" y="71494"/>
            <a:ext cx="3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6.</a:t>
            </a:r>
            <a:endParaRPr lang="ru-RU" sz="1000" dirty="0"/>
          </a:p>
        </p:txBody>
      </p:sp>
      <p:grpSp>
        <p:nvGrpSpPr>
          <p:cNvPr id="4" name="Группа 9"/>
          <p:cNvGrpSpPr/>
          <p:nvPr/>
        </p:nvGrpSpPr>
        <p:grpSpPr>
          <a:xfrm>
            <a:off x="1908275" y="5529340"/>
            <a:ext cx="2670960" cy="646331"/>
            <a:chOff x="1816153" y="5584748"/>
            <a:chExt cx="2679951" cy="646327"/>
          </a:xfrm>
        </p:grpSpPr>
        <p:sp>
          <p:nvSpPr>
            <p:cNvPr id="24" name="TextBox 23"/>
            <p:cNvSpPr txBox="1"/>
            <p:nvPr/>
          </p:nvSpPr>
          <p:spPr>
            <a:xfrm>
              <a:off x="1816153" y="5584748"/>
              <a:ext cx="2679951" cy="6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 smtClean="0"/>
                <a:t>______________</a:t>
              </a:r>
              <a:r>
                <a:rPr lang="en-US" sz="1200" dirty="0" smtClean="0"/>
                <a:t>                                          </a:t>
              </a:r>
              <a:r>
                <a:rPr lang="ru-RU" sz="1200" dirty="0" smtClean="0"/>
                <a:t>__________________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5144" y="5875803"/>
              <a:ext cx="2670960" cy="24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smtClean="0">
                  <a:solidFill>
                    <a:schemeClr val="bg2"/>
                  </a:solidFill>
                </a:rPr>
                <a:t> что мне нужно для внедрения</a:t>
              </a:r>
              <a:r>
                <a:rPr lang="en-US" sz="1000" i="1" dirty="0" smtClean="0">
                  <a:solidFill>
                    <a:schemeClr val="bg2"/>
                  </a:solidFill>
                </a:rPr>
                <a:t> </a:t>
              </a:r>
              <a:endParaRPr lang="ru-RU" sz="1000" i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57" name="Прямая со стрелкой 56"/>
          <p:cNvCxnSpPr/>
          <p:nvPr/>
        </p:nvCxnSpPr>
        <p:spPr>
          <a:xfrm rot="5400000">
            <a:off x="22822" y="6124137"/>
            <a:ext cx="306158" cy="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1577844" y="5945963"/>
            <a:ext cx="2729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39"/>
          <p:cNvGrpSpPr/>
          <p:nvPr/>
        </p:nvGrpSpPr>
        <p:grpSpPr>
          <a:xfrm>
            <a:off x="7702541" y="26803"/>
            <a:ext cx="1209355" cy="223251"/>
            <a:chOff x="7463987" y="109932"/>
            <a:chExt cx="1209354" cy="223251"/>
          </a:xfrm>
        </p:grpSpPr>
        <p:grpSp>
          <p:nvGrpSpPr>
            <p:cNvPr id="6" name="Группа 62"/>
            <p:cNvGrpSpPr/>
            <p:nvPr/>
          </p:nvGrpSpPr>
          <p:grpSpPr>
            <a:xfrm>
              <a:off x="7463987" y="109932"/>
              <a:ext cx="1209354" cy="223251"/>
              <a:chOff x="285305" y="5714394"/>
              <a:chExt cx="1209354" cy="284265"/>
            </a:xfrm>
          </p:grpSpPr>
          <p:sp>
            <p:nvSpPr>
              <p:cNvPr id="64" name="Прямоугольник 63"/>
              <p:cNvSpPr/>
              <p:nvPr/>
            </p:nvSpPr>
            <p:spPr>
              <a:xfrm>
                <a:off x="285305" y="5780417"/>
                <a:ext cx="168538" cy="1108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14813" y="5714394"/>
                <a:ext cx="479846" cy="27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b="1" dirty="0" smtClean="0"/>
                  <a:t>ДА </a:t>
                </a:r>
                <a:endParaRPr lang="ru-RU" sz="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8418" y="5724335"/>
                <a:ext cx="409865" cy="27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b="1" dirty="0" smtClean="0"/>
                  <a:t>НЕТ </a:t>
                </a:r>
                <a:endParaRPr lang="ru-RU" sz="800" b="1" dirty="0"/>
              </a:p>
            </p:txBody>
          </p:sp>
        </p:grpSp>
        <p:sp>
          <p:nvSpPr>
            <p:cNvPr id="69" name="Прямоугольник 68"/>
            <p:cNvSpPr/>
            <p:nvPr/>
          </p:nvSpPr>
          <p:spPr>
            <a:xfrm>
              <a:off x="8072932" y="161777"/>
              <a:ext cx="168538" cy="870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</p:grpSp>
      <p:grpSp>
        <p:nvGrpSpPr>
          <p:cNvPr id="10" name="Группа 74"/>
          <p:cNvGrpSpPr/>
          <p:nvPr/>
        </p:nvGrpSpPr>
        <p:grpSpPr>
          <a:xfrm>
            <a:off x="5397389" y="544044"/>
            <a:ext cx="3639763" cy="291243"/>
            <a:chOff x="5702075" y="1387509"/>
            <a:chExt cx="3639763" cy="256091"/>
          </a:xfrm>
        </p:grpSpPr>
        <p:grpSp>
          <p:nvGrpSpPr>
            <p:cNvPr id="11" name="Группа 72"/>
            <p:cNvGrpSpPr/>
            <p:nvPr/>
          </p:nvGrpSpPr>
          <p:grpSpPr>
            <a:xfrm>
              <a:off x="6704968" y="1387509"/>
              <a:ext cx="2636870" cy="243566"/>
              <a:chOff x="6704968" y="1387509"/>
              <a:chExt cx="2636870" cy="2435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704968" y="1387509"/>
                <a:ext cx="2636870" cy="24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_____________________________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954391" y="1403944"/>
                <a:ext cx="2140245" cy="18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Причина, подпись руководителя СП</a:t>
                </a:r>
                <a:endParaRPr lang="ru-RU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702075" y="1427097"/>
              <a:ext cx="1429093" cy="21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ru-RU" sz="1000" dirty="0" smtClean="0"/>
                <a:t> Не внедрять</a:t>
              </a:r>
              <a:endParaRPr lang="ru-RU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581277" y="1827096"/>
            <a:ext cx="10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8. Заключение </a:t>
            </a:r>
          </a:p>
          <a:p>
            <a:r>
              <a:rPr lang="ru-RU" sz="900" dirty="0" smtClean="0"/>
              <a:t>ответственных подразделений/специалистов:</a:t>
            </a:r>
            <a:endParaRPr lang="ru-RU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343653" y="2040010"/>
            <a:ext cx="2533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Фамилия ИО, подпись руководителя службы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Группа 79"/>
          <p:cNvGrpSpPr/>
          <p:nvPr/>
        </p:nvGrpSpPr>
        <p:grpSpPr>
          <a:xfrm>
            <a:off x="5464102" y="1797829"/>
            <a:ext cx="3679903" cy="276999"/>
            <a:chOff x="5923251" y="1387513"/>
            <a:chExt cx="3679903" cy="276999"/>
          </a:xfrm>
        </p:grpSpPr>
        <p:grpSp>
          <p:nvGrpSpPr>
            <p:cNvPr id="13" name="Группа 80"/>
            <p:cNvGrpSpPr/>
            <p:nvPr/>
          </p:nvGrpSpPr>
          <p:grpSpPr>
            <a:xfrm>
              <a:off x="6572875" y="1387513"/>
              <a:ext cx="3030279" cy="276999"/>
              <a:chOff x="6572875" y="1387513"/>
              <a:chExt cx="3030279" cy="27699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572875" y="1387513"/>
                <a:ext cx="30302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_________________________________</a:t>
                </a:r>
                <a:endParaRPr lang="ru-RU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93279" y="1429080"/>
                <a:ext cx="26289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Причина, подпись руководителя службы</a:t>
                </a:r>
                <a:endParaRPr lang="ru-RU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923251" y="1427103"/>
              <a:ext cx="1112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ru-RU" sz="900" dirty="0" smtClean="0"/>
                <a:t> Не внедрять  </a:t>
              </a:r>
              <a:endParaRPr lang="ru-RU" sz="9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464102" y="2039086"/>
            <a:ext cx="83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900" dirty="0" smtClean="0"/>
              <a:t> Внедрить</a:t>
            </a:r>
            <a:endParaRPr lang="ru-RU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501385" y="227565"/>
            <a:ext cx="120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Код СП-№ п\п-год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Соединительная линия уступом 35"/>
          <p:cNvCxnSpPr>
            <a:stCxn id="69" idx="2"/>
          </p:cNvCxnSpPr>
          <p:nvPr/>
        </p:nvCxnSpPr>
        <p:spPr>
          <a:xfrm rot="5400000">
            <a:off x="8094438" y="33225"/>
            <a:ext cx="168849" cy="4337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14536" y="1556287"/>
            <a:ext cx="4582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_____________________________________________________________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13552" y="1543684"/>
            <a:ext cx="2252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Фамилия ИО , подпись руководителя СП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01462" y="942008"/>
            <a:ext cx="3742543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000" dirty="0" smtClean="0"/>
              <a:t> Кайдзен-ответственному получить  заключение от </a:t>
            </a:r>
            <a:r>
              <a:rPr lang="ru-RU" sz="1000" smtClean="0"/>
              <a:t>ответственных подразделений/специалистов</a:t>
            </a:r>
            <a:r>
              <a:rPr lang="ru-RU" sz="1000" dirty="0" smtClean="0"/>
              <a:t>:</a:t>
            </a:r>
            <a:endParaRPr lang="ru-RU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242478" y="6515509"/>
            <a:ext cx="3383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chemeClr val="bg1">
                    <a:lumMod val="65000"/>
                  </a:schemeClr>
                </a:solidFill>
              </a:rPr>
              <a:t>п</a:t>
            </a:r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одпись       Фамилия ИО кайдзен-ответственного</a:t>
            </a:r>
            <a:endParaRPr lang="ru-RU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29149" y="1318162"/>
            <a:ext cx="451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_____________________________________________________________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05381" y="1334567"/>
            <a:ext cx="3095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Указать ответственные службы/специалистов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928670"/>
            <a:ext cx="314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/>
              <a:t>проблема из списка тем для кайдзен-предложений?</a:t>
            </a:r>
            <a:endParaRPr lang="ru-RU" sz="1000" b="1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3000369" y="857232"/>
            <a:ext cx="1387401" cy="285752"/>
            <a:chOff x="3000364" y="857232"/>
            <a:chExt cx="1387401" cy="285752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316195" y="928670"/>
              <a:ext cx="315831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0364" y="857232"/>
              <a:ext cx="473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ДА </a:t>
              </a:r>
              <a:endParaRPr lang="ru-RU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14744" y="857236"/>
              <a:ext cx="55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НЕТ   </a:t>
              </a:r>
              <a:endParaRPr lang="ru-RU" sz="1200" b="1" dirty="0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4071934" y="928670"/>
              <a:ext cx="315831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75253" y="83528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943520" y="57618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graphicFrame>
        <p:nvGraphicFramePr>
          <p:cNvPr id="8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30254"/>
              </p:ext>
            </p:extLst>
          </p:nvPr>
        </p:nvGraphicFramePr>
        <p:xfrm>
          <a:off x="54666" y="3398120"/>
          <a:ext cx="4393095" cy="1399032"/>
        </p:xfrm>
        <a:graphic>
          <a:graphicData uri="http://schemas.openxmlformats.org/drawingml/2006/table">
            <a:tbl>
              <a:tblPr/>
              <a:tblGrid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</a:tblGrid>
              <a:tr h="161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52027"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Создание единой системы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доступной для внутреннего использования сотрудниками Департамента Информационных Технологий, содержащую всю необходимую информацию о специалисте, для оперативного получения необходимых сведений как о сотруднике, так и о его автоматизированном рабочем месте, с целью оперативного получению необходимых данных для начала или продолжения работы над устранением описанной проблемы в заявке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OTRS</a:t>
                      </a: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203293" y="4827037"/>
            <a:ext cx="26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843808" y="4823784"/>
            <a:ext cx="26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18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00541"/>
              </p:ext>
            </p:extLst>
          </p:nvPr>
        </p:nvGraphicFramePr>
        <p:xfrm>
          <a:off x="66779" y="516841"/>
          <a:ext cx="8987775" cy="6276397"/>
        </p:xfrm>
        <a:graphic>
          <a:graphicData uri="http://schemas.openxmlformats.org/drawingml/2006/table">
            <a:tbl>
              <a:tblPr/>
              <a:tblGrid>
                <a:gridCol w="3065061"/>
                <a:gridCol w="5922714"/>
              </a:tblGrid>
              <a:tr h="483271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Название КП: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ДО кайдзена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ПОСЛЕ  кайдзена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95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/>
                          <a:cs typeface="Times New Roman"/>
                        </a:rPr>
                        <a:t>Создана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 система в формате сайта, доступного для локально-вычислительной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сети </a:t>
                      </a:r>
                      <a:r>
                        <a:rPr lang="ru-RU" sz="1000" baseline="0" dirty="0" err="1" smtClean="0">
                          <a:latin typeface="Times New Roman"/>
                          <a:cs typeface="Times New Roman"/>
                        </a:rPr>
                        <a:t>КнАФ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  <a:hlinkClick r:id="rId3"/>
                        </a:rPr>
                        <a:t>http://10.49.61.30</a:t>
                      </a:r>
                      <a:endParaRPr lang="ru-RU" sz="100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РЕЗУЛЬТАТ УЛУЧШЕНИЯ (отметить, описать)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4803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13" y="57291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90"/>
          <p:cNvSpPr txBox="1">
            <a:spLocks noChangeArrowheads="1"/>
          </p:cNvSpPr>
          <p:nvPr/>
        </p:nvSpPr>
        <p:spPr bwMode="auto">
          <a:xfrm>
            <a:off x="142845" y="2323063"/>
            <a:ext cx="169285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Фото</a:t>
            </a:r>
          </a:p>
          <a:p>
            <a:pPr algn="ctr">
              <a:spcBef>
                <a:spcPct val="50000"/>
              </a:spcBef>
            </a:pPr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при отсутствии предмета до улучшения – описание/рисунок</a:t>
            </a:r>
            <a:endParaRPr lang="ru-RU" sz="1000" i="1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18" y="66159"/>
            <a:ext cx="90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Кайдзен-отчет № </a:t>
            </a:r>
            <a:r>
              <a:rPr lang="ru-RU" b="1" dirty="0" smtClean="0"/>
              <a:t>860-03/2017</a:t>
            </a:r>
            <a:endParaRPr lang="ru-RU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0193" y="5585271"/>
            <a:ext cx="2371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Описать: что устранено/ что улучшено</a:t>
            </a:r>
            <a:endParaRPr lang="ru-RU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6176" y="4357696"/>
            <a:ext cx="26936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ПОВЫШЕНА БЕЗОПАСНОСТЬ, УЛУЧШЕНЫ УСЛОВИЯ ТРУДА</a:t>
            </a:r>
            <a:endParaRPr lang="ru-RU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16394" y="4357696"/>
            <a:ext cx="272375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ДЕФЕКТЫ ИСКЛЮЧЕНЫ/</a:t>
            </a:r>
          </a:p>
          <a:p>
            <a:pPr algn="ctr">
              <a:lnSpc>
                <a:spcPct val="80000"/>
              </a:lnSpc>
            </a:pPr>
            <a:r>
              <a:rPr lang="ru-RU" sz="1400" b="1" dirty="0" smtClean="0"/>
              <a:t>    ПРЕДУПРЕЖДЕНЫ</a:t>
            </a:r>
            <a:endParaRPr lang="ru-R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4286" y="4357694"/>
            <a:ext cx="264320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СОКРАЩЕНЫ </a:t>
            </a:r>
          </a:p>
          <a:p>
            <a:pPr algn="ctr">
              <a:lnSpc>
                <a:spcPct val="80000"/>
              </a:lnSpc>
            </a:pPr>
            <a:r>
              <a:rPr lang="ru-RU" sz="1400" b="1" dirty="0" smtClean="0"/>
              <a:t>ПОТЕРИ РАБОЧЕГО ВРЕМЕНИ</a:t>
            </a:r>
            <a:endParaRPr lang="ru-RU" sz="14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46" y="5857893"/>
            <a:ext cx="2916985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Итого сокращено  </a:t>
            </a:r>
          </a:p>
          <a:p>
            <a:pPr algn="ctr">
              <a:lnSpc>
                <a:spcPct val="15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время на ____</a:t>
            </a:r>
            <a:r>
              <a:rPr lang="en-US" sz="1400" b="1" dirty="0" smtClean="0">
                <a:solidFill>
                  <a:schemeClr val="tx1"/>
                </a:solidFill>
              </a:rPr>
              <a:t>~240</a:t>
            </a:r>
            <a:r>
              <a:rPr lang="ru-RU" sz="1400" b="1" dirty="0" smtClean="0">
                <a:solidFill>
                  <a:schemeClr val="tx1"/>
                </a:solidFill>
              </a:rPr>
              <a:t>_____ мин.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rot="5400000">
            <a:off x="1930506" y="5541757"/>
            <a:ext cx="2429686" cy="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>
            <a:off x="4798508" y="5555329"/>
            <a:ext cx="242889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2144" y="479473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Поверхности ВС</a:t>
            </a:r>
            <a:endParaRPr lang="ru-RU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502144" y="558930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Оборудования</a:t>
            </a:r>
            <a:endParaRPr lang="ru-RU" sz="1200" b="1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216394" y="4866175"/>
            <a:ext cx="244753" cy="2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216394" y="5589308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2845" y="4857766"/>
            <a:ext cx="25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Время выполнения работы ДО</a:t>
            </a:r>
            <a:r>
              <a:rPr lang="ru-RU" sz="1200" dirty="0" smtClean="0"/>
              <a:t> улучшения, мин. ___до 480__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42849" y="5324793"/>
            <a:ext cx="26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Время выполнения работы ПОСЛЕ </a:t>
            </a:r>
          </a:p>
          <a:p>
            <a:r>
              <a:rPr lang="ru-RU" sz="1200" dirty="0" smtClean="0"/>
              <a:t>улучшения, мин. _____5____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216394" y="5232118"/>
            <a:ext cx="244753" cy="2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2146" y="5080489"/>
            <a:ext cx="15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Составных частей/</a:t>
            </a:r>
          </a:p>
          <a:p>
            <a:r>
              <a:rPr lang="ru-RU" sz="1200" b="1" dirty="0" smtClean="0"/>
              <a:t>Комплектующих ВС</a:t>
            </a:r>
            <a:endParaRPr lang="ru-RU" sz="12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3216394" y="5937745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2144" y="622349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Оснастки</a:t>
            </a:r>
            <a:endParaRPr lang="ru-RU" sz="120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216394" y="6232250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2144" y="594649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Инструмента</a:t>
            </a:r>
            <a:endParaRPr lang="ru-R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05755" y="6438945"/>
            <a:ext cx="185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bg1">
                    <a:lumMod val="95000"/>
                  </a:schemeClr>
                </a:solidFill>
              </a:rPr>
              <a:t>Другое</a:t>
            </a:r>
            <a:endParaRPr lang="ru-RU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220006" y="6495754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05755" y="6715944"/>
            <a:ext cx="1786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5" y="1369783"/>
            <a:ext cx="2908421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Рисунок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77" y="2132856"/>
            <a:ext cx="3246526" cy="188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6" name="Рисунок 3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15478"/>
            <a:ext cx="3339373" cy="117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966" y="2852281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Заявка без указания необходимых </a:t>
            </a:r>
          </a:p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для работы сведений</a:t>
            </a:r>
            <a:endParaRPr lang="ru-RU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0399" y="3444173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Данные о пользователе</a:t>
            </a:r>
          </a:p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в созданной системе</a:t>
            </a:r>
          </a:p>
          <a:p>
            <a:r>
              <a:rPr lang="ru-RU" sz="800" b="1" u="sng" dirty="0" smtClean="0">
                <a:solidFill>
                  <a:schemeClr val="tx2">
                    <a:lumMod val="75000"/>
                  </a:schemeClr>
                </a:solidFill>
              </a:rPr>
              <a:t>Контактного номера телефона нет</a:t>
            </a:r>
            <a:endParaRPr lang="ru-RU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2627" y="2822708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Контактный номер телефона,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контрольного мастера Бюро</a:t>
            </a:r>
            <a:endParaRPr lang="ru-RU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2" name="Рисунок 4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22" y="1768893"/>
            <a:ext cx="2861671" cy="868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6834617" y="1768893"/>
            <a:ext cx="212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За какими компьютерами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работал обратившийся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пользователь</a:t>
            </a:r>
            <a:endParaRPr lang="ru-RU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975D78692594EA1AC4310AA48BD55" ma:contentTypeVersion="1" ma:contentTypeDescription="Create a new document." ma:contentTypeScope="" ma:versionID="2f506703ff88abb91331ffc123b231e3">
  <xsd:schema xmlns:xsd="http://www.w3.org/2001/XMLSchema" xmlns:xs="http://www.w3.org/2001/XMLSchema" xmlns:p="http://schemas.microsoft.com/office/2006/metadata/properties" xmlns:ns2="5f3b429a-374f-47e7-bbc5-07bc3609aff9" targetNamespace="http://schemas.microsoft.com/office/2006/metadata/properties" ma:root="true" ma:fieldsID="e8e4fcf9ac03fb9dd0343294010c9d53" ns2:_="">
    <xsd:import namespace="5f3b429a-374f-47e7-bbc5-07bc3609aff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b429a-374f-47e7-bbc5-07bc3609af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289C2-C300-4915-A37D-CCD4D4DEEB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475D97-9626-4F90-8AE6-FFA01ABA3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b429a-374f-47e7-bbc5-07bc3609af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8C4EC9-4E9B-4B68-B175-D2472E63A8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582</Words>
  <Application>Microsoft Office PowerPoint</Application>
  <PresentationFormat>Экран (4:3)</PresentationFormat>
  <Paragraphs>114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Лайтер Иван Александрович</dc:creator>
  <cp:lastModifiedBy>Квашенко Александр Николаевич</cp:lastModifiedBy>
  <cp:revision>48</cp:revision>
  <cp:lastPrinted>2017-02-28T22:28:22Z</cp:lastPrinted>
  <dcterms:modified xsi:type="dcterms:W3CDTF">2017-06-09T03:57:36Z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0x010100DC0975D78692594EA1AC4310AA48BD55</vt:lpwstr>
  </property>
</Properties>
</file>