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8" r:id="rId3"/>
    <p:sldId id="355" r:id="rId4"/>
    <p:sldId id="315" r:id="rId5"/>
    <p:sldId id="316" r:id="rId6"/>
    <p:sldId id="258" r:id="rId7"/>
    <p:sldId id="266" r:id="rId8"/>
    <p:sldId id="259" r:id="rId9"/>
    <p:sldId id="273" r:id="rId10"/>
    <p:sldId id="260" r:id="rId11"/>
    <p:sldId id="268" r:id="rId12"/>
    <p:sldId id="261" r:id="rId13"/>
    <p:sldId id="270" r:id="rId14"/>
    <p:sldId id="262" r:id="rId15"/>
    <p:sldId id="271" r:id="rId16"/>
    <p:sldId id="349" r:id="rId17"/>
    <p:sldId id="357" r:id="rId18"/>
    <p:sldId id="263" r:id="rId19"/>
    <p:sldId id="272" r:id="rId20"/>
    <p:sldId id="264" r:id="rId21"/>
    <p:sldId id="275" r:id="rId22"/>
    <p:sldId id="345" r:id="rId23"/>
    <p:sldId id="344" r:id="rId24"/>
    <p:sldId id="276" r:id="rId25"/>
    <p:sldId id="359" r:id="rId26"/>
    <p:sldId id="346" r:id="rId27"/>
    <p:sldId id="282" r:id="rId28"/>
    <p:sldId id="277" r:id="rId29"/>
    <p:sldId id="283" r:id="rId30"/>
    <p:sldId id="337" r:id="rId31"/>
    <p:sldId id="338" r:id="rId32"/>
    <p:sldId id="278" r:id="rId33"/>
    <p:sldId id="284" r:id="rId34"/>
    <p:sldId id="279" r:id="rId35"/>
    <p:sldId id="332" r:id="rId36"/>
    <p:sldId id="319" r:id="rId37"/>
    <p:sldId id="285" r:id="rId38"/>
    <p:sldId id="280" r:id="rId39"/>
    <p:sldId id="362" r:id="rId40"/>
    <p:sldId id="352" r:id="rId41"/>
    <p:sldId id="339" r:id="rId42"/>
    <p:sldId id="335" r:id="rId43"/>
    <p:sldId id="286" r:id="rId44"/>
    <p:sldId id="298" r:id="rId45"/>
    <p:sldId id="307" r:id="rId46"/>
    <p:sldId id="281" r:id="rId47"/>
    <p:sldId id="287" r:id="rId48"/>
    <p:sldId id="350" r:id="rId49"/>
    <p:sldId id="364" r:id="rId50"/>
    <p:sldId id="322" r:id="rId51"/>
    <p:sldId id="326" r:id="rId52"/>
    <p:sldId id="324" r:id="rId53"/>
    <p:sldId id="327" r:id="rId54"/>
    <p:sldId id="325" r:id="rId55"/>
    <p:sldId id="328" r:id="rId56"/>
    <p:sldId id="321" r:id="rId57"/>
    <p:sldId id="329" r:id="rId58"/>
    <p:sldId id="288" r:id="rId59"/>
    <p:sldId id="289" r:id="rId60"/>
    <p:sldId id="290" r:id="rId61"/>
    <p:sldId id="292" r:id="rId62"/>
    <p:sldId id="291" r:id="rId63"/>
    <p:sldId id="303" r:id="rId64"/>
    <p:sldId id="293" r:id="rId65"/>
    <p:sldId id="305" r:id="rId66"/>
    <p:sldId id="294" r:id="rId67"/>
    <p:sldId id="306" r:id="rId68"/>
    <p:sldId id="295" r:id="rId69"/>
    <p:sldId id="308" r:id="rId70"/>
    <p:sldId id="296" r:id="rId71"/>
    <p:sldId id="366" r:id="rId72"/>
    <p:sldId id="351" r:id="rId73"/>
    <p:sldId id="309" r:id="rId74"/>
    <p:sldId id="297" r:id="rId75"/>
    <p:sldId id="310" r:id="rId76"/>
    <p:sldId id="299" r:id="rId77"/>
    <p:sldId id="311" r:id="rId78"/>
    <p:sldId id="347" r:id="rId79"/>
    <p:sldId id="368" r:id="rId80"/>
    <p:sldId id="301" r:id="rId81"/>
    <p:sldId id="312" r:id="rId82"/>
    <p:sldId id="313" r:id="rId83"/>
    <p:sldId id="330" r:id="rId84"/>
    <p:sldId id="317" r:id="rId85"/>
    <p:sldId id="370" r:id="rId86"/>
    <p:sldId id="353" r:id="rId87"/>
    <p:sldId id="331" r:id="rId88"/>
    <p:sldId id="371" r:id="rId89"/>
    <p:sldId id="373" r:id="rId90"/>
    <p:sldId id="334" r:id="rId91"/>
    <p:sldId id="340" r:id="rId92"/>
    <p:sldId id="318" r:id="rId93"/>
    <p:sldId id="341" r:id="rId94"/>
    <p:sldId id="333" r:id="rId95"/>
    <p:sldId id="342" r:id="rId96"/>
    <p:sldId id="336" r:id="rId9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22503-D237-4661-84D3-1050D5157E6F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1A134-8BEF-4E74-B374-928FB7BFB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EA53-1C02-4C5B-BC56-D2F16AAC0B28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60298-E42E-4C6D-90FD-F6617446C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5BC3D-355B-4AC3-93A5-ACD1484B065A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CB68-FBD0-4FB0-A67E-57D89855E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1829E-15BA-48F3-A0CF-9F4AE1520BC4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71CF3-6995-4F1D-A2BA-508338BB2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1C849-A38F-45B7-9076-6EC8A6501574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B9398-7F47-4CDA-AADE-6EB9651F9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BFAA4-9F6D-46AC-B0B7-4DA8F64E1F9D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EACD0-37F7-4F7D-913E-17CB67276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99FB2-32C0-4AC7-B597-6E4A57971E55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8DA8-C9AE-49B0-9EC4-B8ADA4E02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63B87-8CFA-4097-BC44-B8EEF5F6FCCD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3D02-D9D5-4B7A-8576-8A345A4D8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0E468-4BCD-40F3-9630-3220BCBF348E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0F510-C8AB-4A63-A921-B9A4F9A5D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3874A-FE54-473A-B788-B413D0CD78CD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4C92E-7326-4B38-8E4D-DCE75008D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B31B4-4271-4131-9C18-4605BD374E7F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07650-3977-482A-8ACD-F8DD37A8A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7D3BC1-00AA-4EE5-957A-AA64F618F81A}" type="datetimeFigureOut">
              <a:rPr lang="en-US"/>
              <a:pPr>
                <a:defRPr/>
              </a:pPr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544F3F-F550-4952-81E8-E82EA62BE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0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355600" y="355600"/>
            <a:ext cx="11572875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Regular exercise is associated with a reduced risk of cognitive decline, Alzheimer’s Disease, dementia and other neurodegenerative diseases.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51792" y="395288"/>
            <a:ext cx="1156914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Calibri" pitchFamily="34" charset="0"/>
              </a:rPr>
              <a:t>People who have pets tend to have lower blood pressures and better moods.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50" y="2347913"/>
            <a:ext cx="10515600" cy="495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900" dirty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en-US" sz="6000" b="1" dirty="0">
                <a:solidFill>
                  <a:srgbClr val="FF0000"/>
                </a:solidFill>
                <a:latin typeface="Calibri" panose="020F0502020204030204" pitchFamily="34" charset="0"/>
              </a:rPr>
              <a:t>Stress</a:t>
            </a:r>
            <a:r>
              <a:rPr lang="en-US" sz="4900" dirty="0">
                <a:latin typeface="Calibri" panose="020F0502020204030204" pitchFamily="34" charset="0"/>
              </a:rPr>
              <a:t> affects your oral health causing:</a:t>
            </a:r>
            <a:br>
              <a:rPr lang="en-US" sz="4900" dirty="0">
                <a:latin typeface="Calibri" panose="020F0502020204030204" pitchFamily="34" charset="0"/>
              </a:rPr>
            </a:br>
            <a:r>
              <a:rPr lang="en-US" sz="8000" dirty="0">
                <a:latin typeface="Calibri" panose="020F0502020204030204" pitchFamily="34" charset="0"/>
              </a:rPr>
              <a:t>	</a:t>
            </a:r>
            <a:r>
              <a:rPr lang="en-US" sz="5300" dirty="0">
                <a:latin typeface="Calibri" panose="020F0502020204030204" pitchFamily="34" charset="0"/>
              </a:rPr>
              <a:t>- cold sores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canker sores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dry mouth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teeth grinding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	- gum disease 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300" dirty="0">
                <a:latin typeface="Calibri" panose="020F0502020204030204" pitchFamily="34" charset="0"/>
              </a:rPr>
              <a:t>      - bad breath</a:t>
            </a:r>
            <a:br>
              <a:rPr lang="en-US" sz="5300" dirty="0">
                <a:latin typeface="Calibri" panose="020F0502020204030204" pitchFamily="34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/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45A1F-6066-4345-8EBD-D45DEF990137}"/>
              </a:ext>
            </a:extLst>
          </p:cNvPr>
          <p:cNvSpPr txBox="1"/>
          <p:nvPr/>
        </p:nvSpPr>
        <p:spPr>
          <a:xfrm>
            <a:off x="397565" y="397565"/>
            <a:ext cx="113968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Mental and Physical Health are inseparable; what we think and do, our emotions have a strong influence on how our bodies manage disease, and medical conditions affect our mental </a:t>
            </a:r>
          </a:p>
          <a:p>
            <a:pPr algn="ctr"/>
            <a:r>
              <a:rPr lang="en-US" sz="6000" dirty="0"/>
              <a:t>and emotional state. </a:t>
            </a:r>
          </a:p>
        </p:txBody>
      </p:sp>
    </p:spTree>
    <p:extLst>
      <p:ext uri="{BB962C8B-B14F-4D97-AF65-F5344CB8AC3E}">
        <p14:creationId xmlns:p14="http://schemas.microsoft.com/office/powerpoint/2010/main" val="200865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8000">
        <p:checker/>
      </p:transition>
    </mc:Choice>
    <mc:Fallback>
      <p:transition spd="slow" advClick="0" advTm="8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86687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19075" y="273050"/>
            <a:ext cx="1165383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The most important barrier to seeking mental health treatment is the STIGMA associated with mental illness.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79A778-A814-4522-A972-5FF8320AC958}"/>
              </a:ext>
            </a:extLst>
          </p:cNvPr>
          <p:cNvSpPr txBox="1"/>
          <p:nvPr/>
        </p:nvSpPr>
        <p:spPr>
          <a:xfrm>
            <a:off x="477078" y="318052"/>
            <a:ext cx="113438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When women are asked what the most important quality is they look for in a man, the majority say “a sense of humor”. </a:t>
            </a:r>
          </a:p>
        </p:txBody>
      </p:sp>
    </p:spTree>
    <p:extLst>
      <p:ext uri="{BB962C8B-B14F-4D97-AF65-F5344CB8AC3E}">
        <p14:creationId xmlns:p14="http://schemas.microsoft.com/office/powerpoint/2010/main" val="298286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395288" y="355600"/>
            <a:ext cx="11423650" cy="6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Doctors are more likely to diagnose a female patient with depression than a male patient even when they are reporting the same symptoms.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87287A-E7EB-4645-B4AF-E5EC0A29F58C}"/>
              </a:ext>
            </a:extLst>
          </p:cNvPr>
          <p:cNvSpPr txBox="1"/>
          <p:nvPr/>
        </p:nvSpPr>
        <p:spPr>
          <a:xfrm>
            <a:off x="622852" y="212899"/>
            <a:ext cx="1127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Research has shown that when a man’s favorite football team loses on Sunday, he will be irritable and cranky for the next few days. </a:t>
            </a:r>
          </a:p>
        </p:txBody>
      </p:sp>
    </p:spTree>
    <p:extLst>
      <p:ext uri="{BB962C8B-B14F-4D97-AF65-F5344CB8AC3E}">
        <p14:creationId xmlns:p14="http://schemas.microsoft.com/office/powerpoint/2010/main" val="401269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7313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82588" y="273050"/>
            <a:ext cx="1147762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About 13% of women who have just given birth experience significant depression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13780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419E27-B18F-4945-B4A2-38328455ADEC}"/>
              </a:ext>
            </a:extLst>
          </p:cNvPr>
          <p:cNvSpPr txBox="1"/>
          <p:nvPr/>
        </p:nvSpPr>
        <p:spPr>
          <a:xfrm>
            <a:off x="463826" y="397565"/>
            <a:ext cx="115161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The number 1 cause of insomnia is ANXIETY; Most adults go to bed each night with worries on their mind</a:t>
            </a:r>
          </a:p>
        </p:txBody>
      </p:sp>
    </p:spTree>
    <p:extLst>
      <p:ext uri="{BB962C8B-B14F-4D97-AF65-F5344CB8AC3E}">
        <p14:creationId xmlns:p14="http://schemas.microsoft.com/office/powerpoint/2010/main" val="300026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23863" y="368300"/>
            <a:ext cx="1138078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Half of all mental illnesses begin by the age of 14 and ¾ by the mid-20s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35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45788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488950" y="309563"/>
            <a:ext cx="11463338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4000">
              <a:latin typeface="Calibri" pitchFamily="34" charset="0"/>
            </a:endParaRPr>
          </a:p>
          <a:p>
            <a:pPr algn="ctr"/>
            <a:r>
              <a:rPr lang="en-US" sz="8800">
                <a:latin typeface="Calibri" pitchFamily="34" charset="0"/>
              </a:rPr>
              <a:t>Women speak 7000 words a day, men speak only 2000 words </a:t>
            </a:r>
          </a:p>
          <a:p>
            <a:pPr algn="ctr"/>
            <a:r>
              <a:rPr lang="en-US" sz="8800">
                <a:latin typeface="Calibri" pitchFamily="34" charset="0"/>
              </a:rPr>
              <a:t>a 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560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246063" y="300038"/>
            <a:ext cx="11599862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suicide rate among Veterans is 3x higher than that of the general population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765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477838" y="382588"/>
            <a:ext cx="11326812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When asked about emotional distress, women are more likely to report recent experiences of depression and anxiety  while men are more likely to report drug and alcohol abuse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8000">
        <p:checker/>
      </p:transition>
    </mc:Choice>
    <mc:Fallback>
      <p:transition spd="slow" advClick="0" advTm="8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969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44475" y="231775"/>
            <a:ext cx="116554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People who stay up later are more likely to experience nightmares than those who </a:t>
            </a:r>
          </a:p>
          <a:p>
            <a:pPr algn="ctr"/>
            <a:r>
              <a:rPr lang="en-US" sz="8800">
                <a:latin typeface="Calibri" pitchFamily="34" charset="0"/>
              </a:rPr>
              <a:t>go to bed earlier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23863" y="273050"/>
            <a:ext cx="11422062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“Women are Wonderful” Effect</a:t>
            </a:r>
          </a:p>
          <a:p>
            <a:pPr algn="ctr"/>
            <a:r>
              <a:rPr lang="en-US" sz="6600">
                <a:latin typeface="Calibri" pitchFamily="34" charset="0"/>
              </a:rPr>
              <a:t>reflects a phenomenon in which people associate more positive attributes or qualities to the general category of women compared to men.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8000">
        <p:checker/>
      </p:transition>
    </mc:Choice>
    <mc:Fallback>
      <p:transition spd="slow" advClick="0" advTm="8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215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9433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May is Mental Health </a:t>
            </a:r>
            <a:b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US" sz="4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Awareness Month</a:t>
            </a:r>
          </a:p>
        </p:txBody>
      </p:sp>
      <p:pic>
        <p:nvPicPr>
          <p:cNvPr id="409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46250" y="1690688"/>
            <a:ext cx="8912225" cy="516731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D605C7-EE85-491F-9EEC-3929FA0784D2}"/>
              </a:ext>
            </a:extLst>
          </p:cNvPr>
          <p:cNvSpPr txBox="1"/>
          <p:nvPr/>
        </p:nvSpPr>
        <p:spPr>
          <a:xfrm>
            <a:off x="331304" y="371061"/>
            <a:ext cx="114763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70% of youth in the juvenile justice system have at least one mental health condition; 20% live with a </a:t>
            </a:r>
            <a:r>
              <a:rPr lang="en-US" sz="7200" i="1" dirty="0"/>
              <a:t>serious</a:t>
            </a:r>
            <a:r>
              <a:rPr lang="en-US" sz="7200" dirty="0"/>
              <a:t> mental illness</a:t>
            </a:r>
          </a:p>
        </p:txBody>
      </p:sp>
    </p:spTree>
    <p:extLst>
      <p:ext uri="{BB962C8B-B14F-4D97-AF65-F5344CB8AC3E}">
        <p14:creationId xmlns:p14="http://schemas.microsoft.com/office/powerpoint/2010/main" val="213459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379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373063" y="257175"/>
            <a:ext cx="11552237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People tend to be more truthful face-to-face and in writing (even texting), much less truthful </a:t>
            </a:r>
          </a:p>
          <a:p>
            <a:pPr algn="ctr"/>
            <a:r>
              <a:rPr lang="en-US" sz="8800">
                <a:latin typeface="Calibri" pitchFamily="34" charset="0"/>
              </a:rPr>
              <a:t>on the phone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360363" y="309563"/>
            <a:ext cx="11488737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 dirty="0">
                <a:latin typeface="Calibri" pitchFamily="34" charset="0"/>
              </a:rPr>
              <a:t>Going to a Comedy Club or watching a funny movie reduces stress because laughing causes the brain to release endorphins leading to feelings of joy and euphoria.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327025" y="273050"/>
            <a:ext cx="115189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latin typeface="Calibri" pitchFamily="34" charset="0"/>
              </a:rPr>
              <a:t>Regular church attendance is associated with a longer life, better mental and physical health, higher educational achievement, less substance abuse and more well-behaved children.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29657D-C123-4215-BAC0-B42A94CF7188}"/>
              </a:ext>
            </a:extLst>
          </p:cNvPr>
          <p:cNvSpPr txBox="1"/>
          <p:nvPr/>
        </p:nvSpPr>
        <p:spPr>
          <a:xfrm>
            <a:off x="397565" y="318052"/>
            <a:ext cx="11555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Attention Deficit Hyperactivity Disorder is the most common psychiatric  diagnosis given to children and adolescents</a:t>
            </a:r>
          </a:p>
        </p:txBody>
      </p:sp>
    </p:spTree>
    <p:extLst>
      <p:ext uri="{BB962C8B-B14F-4D97-AF65-F5344CB8AC3E}">
        <p14:creationId xmlns:p14="http://schemas.microsoft.com/office/powerpoint/2010/main" val="296070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3584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345338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296863" y="231775"/>
            <a:ext cx="116411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Anorexia is the most common cause of death - 12 times higher than any other condition - among young women ages 15 to 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198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282575" y="398463"/>
            <a:ext cx="116300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Research on the social determinants of positive physical and mental heath indicates that “our zip code may be more important than our genetic code”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403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412750" y="219075"/>
            <a:ext cx="1151255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600">
                <a:latin typeface="Calibri" pitchFamily="34" charset="0"/>
              </a:rPr>
              <a:t>The United States has the highest incarceration rate in the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608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282575" y="309563"/>
            <a:ext cx="116046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4000">
              <a:latin typeface="Calibri" pitchFamily="34" charset="0"/>
            </a:endParaRPr>
          </a:p>
          <a:p>
            <a:pPr algn="ctr"/>
            <a:r>
              <a:rPr lang="en-US" sz="9600">
                <a:latin typeface="Calibri" pitchFamily="34" charset="0"/>
              </a:rPr>
              <a:t>Depression </a:t>
            </a:r>
          </a:p>
          <a:p>
            <a:pPr algn="ctr"/>
            <a:r>
              <a:rPr lang="en-US" sz="9600">
                <a:latin typeface="Calibri" pitchFamily="34" charset="0"/>
              </a:rPr>
              <a:t>is the leading cause of disability worldwide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5000">
        <p:checker/>
      </p:transition>
    </mc:Choice>
    <mc:Fallback>
      <p:transition spd="slow" advClick="0" advTm="5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4813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314325" y="314325"/>
            <a:ext cx="11545888" cy="624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Combining </a:t>
            </a:r>
            <a:r>
              <a:rPr lang="en-US" sz="8000" b="1">
                <a:latin typeface="Calibri" pitchFamily="34" charset="0"/>
              </a:rPr>
              <a:t>psychotherapy </a:t>
            </a:r>
            <a:r>
              <a:rPr lang="en-US" sz="8000">
                <a:latin typeface="Calibri" pitchFamily="34" charset="0"/>
              </a:rPr>
              <a:t>with medication is more effective treatment for depression than medication alone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017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00038" y="231775"/>
            <a:ext cx="115871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Only 2 out of every 5 patients who are experiencing significant emotional problems actually seek mental health assistance.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314325" y="327025"/>
            <a:ext cx="11558588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Women are more likely to report symptoms of emotional distress to their primary care physician; men are more likely to report their emotional distress to a </a:t>
            </a:r>
          </a:p>
          <a:p>
            <a:pPr algn="ctr"/>
            <a:r>
              <a:rPr lang="en-US" sz="6600" b="1">
                <a:latin typeface="Calibri" pitchFamily="34" charset="0"/>
              </a:rPr>
              <a:t>mental health professional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222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355600" y="341313"/>
            <a:ext cx="1147762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 dirty="0">
                <a:latin typeface="Calibri" pitchFamily="34" charset="0"/>
              </a:rPr>
              <a:t>Most people consider </a:t>
            </a:r>
            <a:r>
              <a:rPr lang="en-US" sz="8000" i="1" dirty="0">
                <a:latin typeface="Calibri" pitchFamily="34" charset="0"/>
              </a:rPr>
              <a:t>crying</a:t>
            </a:r>
            <a:r>
              <a:rPr lang="en-US" sz="8000" dirty="0">
                <a:latin typeface="Calibri" pitchFamily="34" charset="0"/>
              </a:rPr>
              <a:t> an expression of ones’ emotions, but not aggressive and violent behavior.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450850" y="231775"/>
            <a:ext cx="1138555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Going to bed angry raises your blood pressure and interferes with the body’s ability to fight disease.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5632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1"/>
          <p:cNvSpPr txBox="1">
            <a:spLocks noChangeArrowheads="1"/>
          </p:cNvSpPr>
          <p:nvPr/>
        </p:nvSpPr>
        <p:spPr bwMode="auto">
          <a:xfrm>
            <a:off x="309563" y="282575"/>
            <a:ext cx="11552237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voice that speaks the TRUTH is the one that speaks the softest; Pay attention to </a:t>
            </a:r>
          </a:p>
          <a:p>
            <a:pPr algn="ctr"/>
            <a:r>
              <a:rPr lang="en-US" sz="8800">
                <a:latin typeface="Calibri" pitchFamily="34" charset="0"/>
              </a:rPr>
              <a:t>your GUT!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837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1"/>
          <p:cNvSpPr txBox="1">
            <a:spLocks noChangeArrowheads="1"/>
          </p:cNvSpPr>
          <p:nvPr/>
        </p:nvSpPr>
        <p:spPr bwMode="auto">
          <a:xfrm>
            <a:off x="450850" y="334963"/>
            <a:ext cx="1144905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Deep breathing and meditation can help fight stress-related disorders like anxiety, depression, heart attacks, irritable bowel syndrome </a:t>
            </a:r>
          </a:p>
          <a:p>
            <a:pPr algn="ctr"/>
            <a:r>
              <a:rPr lang="en-US" sz="6600">
                <a:latin typeface="Calibri" pitchFamily="34" charset="0"/>
              </a:rPr>
              <a:t>and insomnia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041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17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282575" y="309563"/>
            <a:ext cx="11591925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>
                <a:latin typeface="Calibri" pitchFamily="34" charset="0"/>
              </a:rPr>
              <a:t>Go ahead, EAT THAT CHOCOLATE! Research shows that dark chocolate is rich in antioxidants that help to reduce inflammation that leads to many unwanted physical illnesses.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65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2330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300A83-4D9F-41A5-904C-5664DBA4B59A}"/>
              </a:ext>
            </a:extLst>
          </p:cNvPr>
          <p:cNvSpPr txBox="1"/>
          <p:nvPr/>
        </p:nvSpPr>
        <p:spPr>
          <a:xfrm>
            <a:off x="450574" y="371061"/>
            <a:ext cx="114896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When a man’s favorite football team loses on Sunday, he is likely to exhibit irritable and cranky behavior for several days afterward</a:t>
            </a:r>
          </a:p>
        </p:txBody>
      </p:sp>
    </p:spTree>
    <p:extLst>
      <p:ext uri="{BB962C8B-B14F-4D97-AF65-F5344CB8AC3E}">
        <p14:creationId xmlns:p14="http://schemas.microsoft.com/office/powerpoint/2010/main" val="14998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246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407988" y="257175"/>
            <a:ext cx="1178401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Watching a “tearjerker”</a:t>
            </a:r>
          </a:p>
          <a:p>
            <a:pPr algn="ctr"/>
            <a:r>
              <a:rPr lang="en-US" sz="8000">
                <a:latin typeface="Calibri" pitchFamily="34" charset="0"/>
              </a:rPr>
              <a:t>movie like ‘Titanic’ or (fill in the blank) make you feel closer to people you love.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45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69875" y="257175"/>
            <a:ext cx="115919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Untreated Mental Illness costs society an estimated $273 Billion a year in decreased productivity, accidents, absenteeism, worsening of medical conditions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656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3E27AD-BFCC-42AB-9297-FD5871DF6F8A}"/>
              </a:ext>
            </a:extLst>
          </p:cNvPr>
          <p:cNvSpPr txBox="1"/>
          <p:nvPr/>
        </p:nvSpPr>
        <p:spPr>
          <a:xfrm>
            <a:off x="569843" y="397565"/>
            <a:ext cx="112113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Adults laugh an estimated 15-20 times a day; for children it’s more like 300 times!</a:t>
            </a:r>
          </a:p>
        </p:txBody>
      </p:sp>
    </p:spTree>
    <p:extLst>
      <p:ext uri="{BB962C8B-B14F-4D97-AF65-F5344CB8AC3E}">
        <p14:creationId xmlns:p14="http://schemas.microsoft.com/office/powerpoint/2010/main" val="37889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66085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"/>
          <p:cNvSpPr txBox="1">
            <a:spLocks noChangeArrowheads="1"/>
          </p:cNvSpPr>
          <p:nvPr/>
        </p:nvSpPr>
        <p:spPr bwMode="auto">
          <a:xfrm>
            <a:off x="341313" y="273050"/>
            <a:ext cx="11599862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Research indicates that most adults get about 5-6 hours of sleep a night; we actually need 8-10 hours.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219075" y="257175"/>
            <a:ext cx="116427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 survey of 4000 women found that 43% had missed out on a trip to the beach or pool party because they didn’t like the way they looked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FF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686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360363" y="269875"/>
            <a:ext cx="1152683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0">
                <a:latin typeface="Calibri" pitchFamily="34" charset="0"/>
              </a:rPr>
              <a:t>Even in the age of “I LOVE being single!” research </a:t>
            </a:r>
            <a:r>
              <a:rPr lang="en-US" sz="8000" i="1">
                <a:latin typeface="Calibri" pitchFamily="34" charset="0"/>
              </a:rPr>
              <a:t>consistently</a:t>
            </a:r>
            <a:r>
              <a:rPr lang="en-US" sz="8000">
                <a:latin typeface="Calibri" pitchFamily="34" charset="0"/>
              </a:rPr>
              <a:t> finds that married people are happier than single people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70C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065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334963" y="282575"/>
            <a:ext cx="11474450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The average person will dream about 1-2 hours a night and have about </a:t>
            </a:r>
          </a:p>
          <a:p>
            <a:pPr algn="ctr"/>
            <a:r>
              <a:rPr lang="en-US" sz="8800">
                <a:latin typeface="Calibri" pitchFamily="34" charset="0"/>
              </a:rPr>
              <a:t>4-7 dreams.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6896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16DD60-8C01-4C30-A4BA-F31D08AD4E4A}"/>
              </a:ext>
            </a:extLst>
          </p:cNvPr>
          <p:cNvSpPr txBox="1"/>
          <p:nvPr/>
        </p:nvSpPr>
        <p:spPr>
          <a:xfrm>
            <a:off x="583096" y="596348"/>
            <a:ext cx="111583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Medical conditions such as chronic pain and fibromyalgia are thought to have an underlying psychological component – past trauma, depression, anxiety, chronic stress – factors that trigger the conditions </a:t>
            </a:r>
          </a:p>
          <a:p>
            <a:pPr algn="ctr"/>
            <a:r>
              <a:rPr lang="en-US" sz="5400" dirty="0"/>
              <a:t>or exacerbate it</a:t>
            </a:r>
          </a:p>
        </p:txBody>
      </p:sp>
    </p:spTree>
    <p:extLst>
      <p:ext uri="{BB962C8B-B14F-4D97-AF65-F5344CB8AC3E}">
        <p14:creationId xmlns:p14="http://schemas.microsoft.com/office/powerpoint/2010/main" val="403134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8000">
        <p:checker/>
      </p:transition>
    </mc:Choice>
    <mc:Fallback>
      <p:transition spd="slow" advClick="0" advTm="8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270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DFE3CC-0AA6-4587-A1E3-5FA29DBD3E6F}"/>
              </a:ext>
            </a:extLst>
          </p:cNvPr>
          <p:cNvSpPr txBox="1"/>
          <p:nvPr/>
        </p:nvSpPr>
        <p:spPr>
          <a:xfrm>
            <a:off x="662609" y="437322"/>
            <a:ext cx="1113182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Research has shown that what triggers laughter is not a good joke but interactions with another person</a:t>
            </a:r>
          </a:p>
        </p:txBody>
      </p:sp>
    </p:spTree>
    <p:extLst>
      <p:ext uri="{BB962C8B-B14F-4D97-AF65-F5344CB8AC3E}">
        <p14:creationId xmlns:p14="http://schemas.microsoft.com/office/powerpoint/2010/main" val="112204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B05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5427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  <p:extLst>
      <p:ext uri="{BB962C8B-B14F-4D97-AF65-F5344CB8AC3E}">
        <p14:creationId xmlns:p14="http://schemas.microsoft.com/office/powerpoint/2010/main" val="23052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F000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360363" y="282575"/>
            <a:ext cx="1150143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7200">
                <a:latin typeface="Calibri" pitchFamily="34" charset="0"/>
              </a:rPr>
              <a:t>A recent study found that “Girl Talk” helped girls bond with each other but also exacerbates their anxiety and depression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7030A0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475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132522" y="244475"/>
            <a:ext cx="12165495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latin typeface="Calibri" pitchFamily="34" charset="0"/>
              </a:rPr>
              <a:t>It has been shown that women eat more when there are no men </a:t>
            </a:r>
          </a:p>
          <a:p>
            <a:pPr algn="ctr"/>
            <a:r>
              <a:rPr lang="en-US" sz="8800" dirty="0">
                <a:latin typeface="Calibri" pitchFamily="34" charset="0"/>
              </a:rPr>
              <a:t>around to watch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dirty="0">
                <a:latin typeface="Comic Sans MS" panose="030F0702030302020204" pitchFamily="66" charset="0"/>
              </a:rPr>
              <a:t>Did you know?</a:t>
            </a:r>
          </a:p>
        </p:txBody>
      </p:sp>
      <p:pic>
        <p:nvPicPr>
          <p:cNvPr id="76803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1"/>
          <p:cNvSpPr txBox="1">
            <a:spLocks noChangeArrowheads="1"/>
          </p:cNvSpPr>
          <p:nvPr/>
        </p:nvSpPr>
        <p:spPr bwMode="auto">
          <a:xfrm>
            <a:off x="309563" y="269875"/>
            <a:ext cx="11603037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800">
                <a:latin typeface="Calibri" pitchFamily="34" charset="0"/>
              </a:rPr>
              <a:t>Getting only 5 hours of sleep a night doubles your chances of having </a:t>
            </a:r>
          </a:p>
          <a:p>
            <a:pPr algn="ctr"/>
            <a:r>
              <a:rPr lang="en-US" sz="8800">
                <a:latin typeface="Calibri" pitchFamily="34" charset="0"/>
              </a:rPr>
              <a:t>a heart attack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6000">
        <p:checker/>
      </p:transition>
    </mc:Choice>
    <mc:Fallback>
      <p:transition spd="slow" advClick="0" advTm="6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F9739C"/>
          </a:solidFill>
        </p:spPr>
        <p:txBody>
          <a:bodyPr/>
          <a:lstStyle/>
          <a:p>
            <a:r>
              <a:rPr lang="en-US" sz="8800">
                <a:latin typeface="Comic Sans MS" pitchFamily="66" charset="0"/>
              </a:rPr>
              <a:t>Did you know?</a:t>
            </a:r>
          </a:p>
        </p:txBody>
      </p:sp>
      <p:pic>
        <p:nvPicPr>
          <p:cNvPr id="7885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98013" y="2357438"/>
            <a:ext cx="1628775" cy="39433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1000">
        <p:checker/>
      </p:transition>
    </mc:Choice>
    <mc:Fallback>
      <p:transition spd="slow" advClick="0" advTm="1000">
        <p:checker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Box 1"/>
          <p:cNvSpPr txBox="1">
            <a:spLocks noChangeArrowheads="1"/>
          </p:cNvSpPr>
          <p:nvPr/>
        </p:nvSpPr>
        <p:spPr bwMode="auto">
          <a:xfrm>
            <a:off x="309563" y="180975"/>
            <a:ext cx="11628437" cy="618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dirty="0">
                <a:latin typeface="Calibri" pitchFamily="34" charset="0"/>
              </a:rPr>
              <a:t>Men really </a:t>
            </a:r>
            <a:r>
              <a:rPr lang="en-US" sz="6600" b="1" dirty="0">
                <a:latin typeface="Calibri" pitchFamily="34" charset="0"/>
              </a:rPr>
              <a:t>don’t </a:t>
            </a:r>
            <a:r>
              <a:rPr lang="en-US" sz="6600" dirty="0">
                <a:latin typeface="Calibri" pitchFamily="34" charset="0"/>
              </a:rPr>
              <a:t>listen. But, it’s not their fault. Women’s voices have more frequencies and the brain has to work harder to analyze and comprehend the meaning of what women say.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7000">
        <p:checker/>
      </p:transition>
    </mc:Choice>
    <mc:Fallback>
      <p:transition spd="slow" advClick="0" advTm="700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1193</Words>
  <Application>Microsoft Office PowerPoint</Application>
  <PresentationFormat>Widescreen</PresentationFormat>
  <Paragraphs>112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Comic Sans MS</vt:lpstr>
      <vt:lpstr>Office Theme</vt:lpstr>
      <vt:lpstr>Did you know?</vt:lpstr>
      <vt:lpstr>PowerPoint Presentation</vt:lpstr>
      <vt:lpstr>Did you know?</vt:lpstr>
      <vt:lpstr>May is Mental Health  Awareness Month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    Stress affects your oral health causing:  - cold sores  - canker sores  - dry mouth  - teeth grinding  - gum disease        - bad breath   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  <vt:lpstr>Did you know?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Adrienne Davis  Minding your Mental Health</dc:title>
  <dc:creator>Dr Adrienne Davis</dc:creator>
  <cp:lastModifiedBy>Edgar Cole</cp:lastModifiedBy>
  <cp:revision>70</cp:revision>
  <dcterms:created xsi:type="dcterms:W3CDTF">2014-04-29T23:17:59Z</dcterms:created>
  <dcterms:modified xsi:type="dcterms:W3CDTF">2019-03-21T04:06:54Z</dcterms:modified>
</cp:coreProperties>
</file>