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4608004" cy="3456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29.xml" />
	<Relationship Id="rId3" Type="http://schemas.openxmlformats.org/officeDocument/2006/relationships/slide" Target="slide29.xml" />
	<Relationship Id="rId4" Type="http://schemas.openxmlformats.org/officeDocument/2006/relationships/slide" Target="slide29.xml" />
	<Relationship Id="rId5" Type="http://schemas.openxmlformats.org/officeDocument/2006/relationships/slide" Target="slide29.xml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slide" Target="slide1.xml" />
	<Relationship Id="rId3" Type="http://schemas.openxmlformats.org/officeDocument/2006/relationships/slide" Target="slide1.xml" />
	<Relationship Id="rId4" Type="http://schemas.openxmlformats.org/officeDocument/2006/relationships/slide" Target="slide1.xml" />
	<Relationship Id="rId5" Type="http://schemas.openxmlformats.org/officeDocument/2006/relationships/slide" Target="slide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9994" y="1043432"/>
            <a:ext cx="3888003" cy="328968"/>
          </a:xfrm>
          <a:custGeom>
            <a:avLst/>
            <a:gdLst>
              <a:gd name="connsiteX0" fmla="*/ 0 w 3888003"/>
              <a:gd name="connsiteY0" fmla="*/ 328968 h 328968"/>
              <a:gd name="connsiteX1" fmla="*/ 3888003 w 3888003"/>
              <a:gd name="connsiteY1" fmla="*/ 328968 h 328968"/>
              <a:gd name="connsiteX2" fmla="*/ 3888003 w 3888003"/>
              <a:gd name="connsiteY2" fmla="*/ 0 h 328968"/>
              <a:gd name="connsiteX3" fmla="*/ 0 w 3888003"/>
              <a:gd name="connsiteY3" fmla="*/ 0 h 328968"/>
              <a:gd name="connsiteX4" fmla="*/ 0 w 3888003"/>
              <a:gd name="connsiteY4" fmla="*/ 328968 h 328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88003" h="328968">
                <a:moveTo>
                  <a:pt x="0" y="328968"/>
                </a:moveTo>
                <a:lnTo>
                  <a:pt x="3888003" y="328968"/>
                </a:lnTo>
                <a:lnTo>
                  <a:pt x="3888003" y="0"/>
                </a:lnTo>
                <a:lnTo>
                  <a:pt x="0" y="0"/>
                </a:lnTo>
                <a:lnTo>
                  <a:pt x="0" y="328968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1181100"/>
            <a:ext cx="2120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19100" algn="l"/>
                <a:tab pos="495300" algn="l"/>
                <a:tab pos="749300" algn="l"/>
                <a:tab pos="1016000" algn="l"/>
              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419100" algn="l"/>
                <a:tab pos="495300" algn="l"/>
                <a:tab pos="749300" algn="l"/>
                <a:tab pos="1016000" algn="l"/>
              </a:tabLst>
            </a:pPr>
            <a:r>
              <a:rPr lang="en-US" altLang="zh-CN" dirty="0" smtClean="0"/>
              <a:t>			</a:t>
            </a:r>
            <a:r>
              <a:rPr lang="en-US" altLang="zh-CN" sz="7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7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7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  <a:p>
            <a:pPr>
              <a:lnSpc>
                <a:spcPts val="900"/>
              </a:lnSpc>
              <a:tabLst>
                <a:tab pos="419100" algn="l"/>
                <a:tab pos="495300" algn="l"/>
                <a:tab pos="749300" algn="l"/>
                <a:tab pos="1016000" algn="l"/>
              </a:tabLst>
            </a:pPr>
            <a:r>
              <a:rPr lang="en-US" altLang="zh-CN" dirty="0" smtClean="0"/>
              <a:t>		</a:t>
            </a:r>
            <a:r>
              <a:rPr lang="en-US" altLang="zh-CN" sz="7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altLang="zh-CN" sz="7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7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7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7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Glasgow</a:t>
            </a:r>
          </a:p>
          <a:p>
            <a:pPr>
              <a:lnSpc>
                <a:spcPts val="900"/>
              </a:lnSpc>
              <a:tabLst>
                <a:tab pos="419100" algn="l"/>
                <a:tab pos="495300" algn="l"/>
                <a:tab pos="749300" algn="l"/>
                <a:tab pos="1016000" algn="l"/>
              </a:tabLst>
            </a:pPr>
            <a:r>
              <a:rPr lang="en-US" altLang="zh-CN" dirty="0" smtClean="0"/>
              <a:t>				</a:t>
            </a:r>
            <a:r>
              <a:rPr lang="en-US" altLang="zh-CN" sz="7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UK</a:t>
            </a:r>
          </a:p>
          <a:p>
            <a:pPr>
              <a:lnSpc>
                <a:spcPts val="900"/>
              </a:lnSpc>
              <a:tabLst>
                <a:tab pos="419100" algn="l"/>
                <a:tab pos="495300" algn="l"/>
                <a:tab pos="749300" algn="l"/>
                <a:tab pos="1016000" algn="l"/>
              </a:tabLst>
            </a:pPr>
            <a:r>
              <a:rPr lang="en-US" altLang="zh-CN" dirty="0" smtClean="0"/>
              <a:t>	</a:t>
            </a:r>
            <a:r>
              <a:rPr lang="en-US" altLang="zh-CN" sz="7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Rodney.M.Beard@gmail.com</a:t>
            </a:r>
          </a:p>
          <a:p>
            <a:pPr>
              <a:lnSpc>
                <a:spcPts val="900"/>
              </a:lnSpc>
              <a:tabLst>
                <a:tab pos="419100" algn="l"/>
                <a:tab pos="495300" algn="l"/>
                <a:tab pos="749300" algn="l"/>
                <a:tab pos="1016000" algn="l"/>
              </a:tabLst>
            </a:pPr>
            <a:r>
              <a:rPr lang="en-US" altLang="zh-CN" dirty="0" smtClean="0"/>
              <a:t>		</a:t>
            </a:r>
            <a:r>
              <a:rPr lang="en-US" altLang="zh-CN" sz="7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http://rbeard.sdf.org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54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193800"/>
            <a:ext cx="3594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536700"/>
            <a:ext cx="3441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177800" algn="l"/>
              </a:tabLst>
            </a:pPr>
            <a:r>
              <a:rPr lang="en-US" altLang="zh-CN" sz="996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primarily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bioeconomic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</a:p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(combining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ecological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</a:p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981200"/>
            <a:ext cx="3048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96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econometric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54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193800"/>
            <a:ext cx="3594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536700"/>
            <a:ext cx="3441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177800" algn="l"/>
              </a:tabLst>
            </a:pPr>
            <a:r>
              <a:rPr lang="en-US" altLang="zh-CN" sz="996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primarily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bioeconomic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</a:p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(combining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ecological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</a:p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993900"/>
            <a:ext cx="332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econometric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cooperative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54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193800"/>
            <a:ext cx="3594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536700"/>
            <a:ext cx="3441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177800" algn="l"/>
              </a:tabLst>
            </a:pPr>
            <a:r>
              <a:rPr lang="en-US" altLang="zh-CN" sz="996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primarily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bioeconomic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</a:p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(combining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ecological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</a:p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993900"/>
            <a:ext cx="332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econometric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cooperative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565400"/>
            <a:ext cx="3467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algebraic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geometry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(Gr¨obner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63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Microeconomic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282700"/>
            <a:ext cx="135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63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Microeconomic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282700"/>
            <a:ext cx="135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485900"/>
            <a:ext cx="247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63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Microeconomic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282700"/>
            <a:ext cx="135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485900"/>
            <a:ext cx="247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701800"/>
            <a:ext cx="331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elasticities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(beyond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obvious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consequences).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63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Microeconomic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282700"/>
            <a:ext cx="135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485900"/>
            <a:ext cx="247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701800"/>
            <a:ext cx="331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elasticities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(beyond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obvious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consequences).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082800"/>
            <a:ext cx="344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iso-elastic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(one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published,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2015).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63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Microeconomic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282700"/>
            <a:ext cx="135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485900"/>
            <a:ext cx="247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701800"/>
            <a:ext cx="331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elasticities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(beyond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obvious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consequences).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082800"/>
            <a:ext cx="344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iso-elastic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(one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published,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2015).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476500"/>
            <a:ext cx="2870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Welfare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Bridging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consequentialist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deontological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welfare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676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Agricultural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990600"/>
            <a:ext cx="3517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(pasture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dynamics)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(PhD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thesis)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384300"/>
            <a:ext cx="3479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Non-point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pollution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nutrient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run-oﬀ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waterways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eutrophication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(series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papers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mostly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political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930400"/>
            <a:ext cx="3149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breeding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royalties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(discrete-time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311400"/>
            <a:ext cx="3505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epidemiology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livestock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(Computational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Econometric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Modelling)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692400"/>
            <a:ext cx="256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Welfare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animal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welfare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908300"/>
            <a:ext cx="3098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(published: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McDonald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2007)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143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447800"/>
            <a:ext cx="3162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625600"/>
            <a:ext cx="3517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(paper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examines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)-core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2162530"/>
          </a:xfrm>
          <a:custGeom>
            <a:avLst/>
            <a:gdLst>
              <a:gd name="connsiteX0" fmla="*/ 0 w 4608004"/>
              <a:gd name="connsiteY0" fmla="*/ 2162530 h 2162530"/>
              <a:gd name="connsiteX1" fmla="*/ 4608004 w 4608004"/>
              <a:gd name="connsiteY1" fmla="*/ 2162530 h 2162530"/>
              <a:gd name="connsiteX2" fmla="*/ 4608004 w 4608004"/>
              <a:gd name="connsiteY2" fmla="*/ 0 h 2162530"/>
              <a:gd name="connsiteX3" fmla="*/ 0 w 4608004"/>
              <a:gd name="connsiteY3" fmla="*/ 0 h 2162530"/>
              <a:gd name="connsiteX4" fmla="*/ 0 w 4608004"/>
              <a:gd name="connsiteY4" fmla="*/ 2162530 h 2162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2162530">
                <a:moveTo>
                  <a:pt x="0" y="2162530"/>
                </a:moveTo>
                <a:lnTo>
                  <a:pt x="4608004" y="2162530"/>
                </a:lnTo>
                <a:lnTo>
                  <a:pt x="4608004" y="0"/>
                </a:lnTo>
                <a:lnTo>
                  <a:pt x="0" y="0"/>
                </a:lnTo>
                <a:lnTo>
                  <a:pt x="0" y="216253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155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762000"/>
            <a:ext cx="43815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resources.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commons,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collective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systems,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markets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(oligopoly),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institutions.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arises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due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traditional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customary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rights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(rather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absence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although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too),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spillovers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externalities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(pollution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disease)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possibly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spillovers,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collective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systems,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treaties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agreements.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entails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determining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involves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ethical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principles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philosophy.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analyzed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philosophical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welfare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choice.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require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largely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mathematical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mathematics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computational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analysis.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agricultural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overlap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biological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ecological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problems.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143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447800"/>
            <a:ext cx="3162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625600"/>
            <a:ext cx="3517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(paper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examines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)-core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006600"/>
            <a:ext cx="3162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Empirical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ﬁsheries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143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447800"/>
            <a:ext cx="3162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625600"/>
            <a:ext cx="3517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(paper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examines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)-core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006600"/>
            <a:ext cx="3162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Empirical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ﬁsheries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387600"/>
            <a:ext cx="3556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Empirical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agriculture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2590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games-Current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projects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193800"/>
            <a:ext cx="38735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Linda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Nostbakken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Alberta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countries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relies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country’s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government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enforcement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quotas.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Countries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enforcement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eﬀorts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inducing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ﬁrms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quotas.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eﬀects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characterize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long-run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equilibrium.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enforcement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inﬂuenced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domestic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4356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bio-economic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sheep-scab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863600"/>
            <a:ext cx="2057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Joint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Louise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Matthews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130300"/>
            <a:ext cx="38862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bio-economic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parasitic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livestock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sheep-scab.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two-patch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meta-population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farms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farmers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maximise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discounted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proﬁt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sheep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farming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adopt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diagnostic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detect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sheep-scab.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Diagnostic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adoption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reveals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underlying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Consequently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involving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acquisition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incomplete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setting.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numerically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shooting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boundary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problems.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Scottish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sheep-farms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implications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compared.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adoption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farms.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3124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Hotelling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externalities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927100"/>
            <a:ext cx="28575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79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lang="en-US" altLang="zh-CN" sz="8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9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8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9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Ujjayant</a:t>
            </a:r>
            <a:r>
              <a:rPr lang="en-US" altLang="zh-CN" sz="8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9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Chakravorty,</a:t>
            </a:r>
            <a:r>
              <a:rPr lang="en-US" altLang="zh-CN" sz="8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9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Tufts</a:t>
            </a:r>
            <a:r>
              <a:rPr lang="en-US" altLang="zh-CN" sz="8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9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examines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fossil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fuel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renewable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externalities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policymaker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extent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extraction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fossil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fuels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fossil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fuel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renewable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externalities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consumption.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immature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industries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characterised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externalities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mature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fossil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sector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externalities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absent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immature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renewable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sector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characterised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externalities.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demonstrate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eﬀects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barrier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fossil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mature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whereas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industries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immature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remaining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lifetime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fossil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source.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implications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suggested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barriers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renewable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2921000"/>
            <a:ext cx="2857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appropriate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attempting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capturing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renewable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latter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likely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strengthen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marginal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externalities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extraction</a:t>
            </a:r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thereby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slowing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renewable</a:t>
            </a:r>
            <a:r>
              <a:rPr lang="en-US" altLang="zh-CN" sz="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39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Cooperative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901700"/>
            <a:ext cx="3848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eﬀects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agreements,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Joint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Thilak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Mallawaraachi,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ABARE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Queensland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485900"/>
            <a:ext cx="38862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eﬀects.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tradition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formulated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incorporation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eﬀects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players.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agreements.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Beneﬁts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emissions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abatement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2667000"/>
            <a:ext cx="38862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Consequently,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good.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explore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incentives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disincentives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critical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players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committing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39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Cooperative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181100"/>
            <a:ext cx="1092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Microarray</a:t>
            </a:r>
            <a:r>
              <a:rPr lang="en-US" altLang="zh-CN" sz="1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5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397000"/>
            <a:ext cx="3860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cooperative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animals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humans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resistance.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Collaborative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Babayan.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019300"/>
            <a:ext cx="3594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Shapley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contribution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overexpression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400300"/>
            <a:ext cx="3238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contribute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resistance.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781300"/>
            <a:ext cx="273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GameTheory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package.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271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Empirical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analyses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838200"/>
            <a:ext cx="29210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industry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frequently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speculated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about,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historical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industry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rarely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studied.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Studies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ﬁsheries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largely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speculative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rarely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historical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studies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biological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ﬁshing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industry.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policymakers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informed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917700"/>
            <a:ext cx="29591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economists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forecast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likely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consequences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industry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able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judge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consequences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causes.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paper,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Irish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ﬁsheries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examined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506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observations,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consisting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cross-sectional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longitudinal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units.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ﬁsheries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catch.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concluded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considerable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Irish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ﬁshing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industry.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attempt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quantify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monetary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Irish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ﬁsheries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speciﬁc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Irish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ﬁshing</a:t>
            </a:r>
            <a:r>
              <a:rPr lang="en-US" altLang="zh-CN" sz="8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2590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Trade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livestock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disease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914400"/>
            <a:ext cx="37338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structural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gravity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UK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livestock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employed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assess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incursions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UK.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Gravity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employed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econometric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literature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considerable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success.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Structural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gravity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slightly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naive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gravity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developing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structural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econometric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explicit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theoretical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decision-making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incorporation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multilateral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resistance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gravity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equation.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Gravity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epidemiologists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spatial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populations.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combines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combined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livestock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incidence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UK.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Epidemiological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built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theoretical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producer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decision-making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structural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gravity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equation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derived.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estimated</a:t>
            </a:r>
            <a:r>
              <a:rPr lang="en-US" altLang="zh-CN" sz="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econometrically.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016000"/>
            <a:ext cx="1181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listening!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917700"/>
            <a:ext cx="218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Contact: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Rodney.M.Beard@gmail.com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http://rbeard.sdf.org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2260600"/>
            <a:ext cx="3886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Institute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Biodiversity,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Animal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Comparative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Medicine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Glasgow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2159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524000"/>
            <a:ext cx="32766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(traditional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(customary)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rights)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(Global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climate,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Oceans,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Immunity/Resistance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298700"/>
            <a:ext cx="1701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Institutions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organizations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50800"/>
            <a:ext cx="952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663700"/>
            <a:ext cx="3327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Compromise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(dynamic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compromises)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deﬁne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function?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Welfare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(Benthamite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other?)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50800"/>
            <a:ext cx="952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676400"/>
            <a:ext cx="2959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Compromise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(dynamically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stable?)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(How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generalize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61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460500"/>
            <a:ext cx="698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663700"/>
            <a:ext cx="1041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ﬁsh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892300"/>
            <a:ext cx="2768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epidemiology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(disease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behaviour)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grazing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69882" y="1551891"/>
          <a:ext cx="2870009" cy="672951"/>
        </p:xfrm>
        <a:graphic>
          <a:graphicData uri="http://schemas.openxmlformats.org/drawingml/2006/table">
            <a:tbl>
              <a:tblPr/>
              <a:tblGrid>
                <a:gridCol w="629079"/>
                <a:gridCol w="819600"/>
                <a:gridCol w="752826"/>
                <a:gridCol w="668502"/>
              </a:tblGrid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Environment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Resources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Agriculture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Microeconomic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theory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Demand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theory,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Oligopoly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theory,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Welfare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Economics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Property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rights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Animal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Welfare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Economics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Game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theory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(cooperative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non-cooperative)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Dynamic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games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Computational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Fisheries,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Energy,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Economic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Epidemiology,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Property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rights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Non-point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source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pollution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Grazing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management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Optimal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control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(continuous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discrete-time)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Impulse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control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problems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Economic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Epidemiology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Plant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breeding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seed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saving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Behavioural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(Neuro-economics,Geno-economics)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Risk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preferences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Genetics,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Microarray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Games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Applied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Econometrics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Panel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data,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Duration,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Hazard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analyses,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Structural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econometrics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Fisheries,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climate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change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Trade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livestock</a:t>
                      </a:r>
                      <a:r>
                        <a:rPr lang="en-US" altLang="zh-CN" sz="69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diseases</a:t>
                      </a:r>
                      <a:endParaRPr lang="zh-CN" altLang="en-US" sz="69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46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areas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54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193800"/>
            <a:ext cx="3594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385045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372345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372345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-1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122301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44602"/>
            <a:ext cx="4608004" cy="122313"/>
          </a:xfrm>
          <a:custGeom>
            <a:avLst/>
            <a:gdLst>
              <a:gd name="connsiteX0" fmla="*/ 0 w 4608004"/>
              <a:gd name="connsiteY0" fmla="*/ 122313 h 122313"/>
              <a:gd name="connsiteX1" fmla="*/ 4608004 w 4608004"/>
              <a:gd name="connsiteY1" fmla="*/ 122313 h 122313"/>
              <a:gd name="connsiteX2" fmla="*/ 4608004 w 4608004"/>
              <a:gd name="connsiteY2" fmla="*/ 0 h 122313"/>
              <a:gd name="connsiteX3" fmla="*/ 0 w 4608004"/>
              <a:gd name="connsiteY3" fmla="*/ 0 h 122313"/>
              <a:gd name="connsiteX4" fmla="*/ 0 w 4608004"/>
              <a:gd name="connsiteY4" fmla="*/ 122313 h 122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122313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66915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25400"/>
            <a:ext cx="952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Overview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of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current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research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495300"/>
            <a:ext cx="154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193800"/>
            <a:ext cx="3594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536700"/>
            <a:ext cx="3441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177800" algn="l"/>
              </a:tabLst>
            </a:pPr>
            <a:r>
              <a:rPr lang="en-US" altLang="zh-CN" sz="996" dirty="0" smtClean="0">
                <a:solidFill>
                  <a:srgbClr val="3333b2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primarily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bioeconomic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</a:p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(combining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ecological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</a:p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