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23"/>
    <p:restoredTop sz="94685"/>
  </p:normalViewPr>
  <p:slideViewPr>
    <p:cSldViewPr snapToGrid="0">
      <p:cViewPr>
        <p:scale>
          <a:sx n="87" d="100"/>
          <a:sy n="87" d="100"/>
        </p:scale>
        <p:origin x="152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E1467-DB25-C449-A402-4E5B98ED6489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BA5132-8D2D-E746-BE8A-391386C87E6F}">
      <dgm:prSet phldrT="[Text]"/>
      <dgm:spPr/>
      <dgm:t>
        <a:bodyPr/>
        <a:lstStyle/>
        <a:p>
          <a:r>
            <a:rPr lang="en-US" dirty="0"/>
            <a:t>Planning Phase</a:t>
          </a:r>
        </a:p>
      </dgm:t>
    </dgm:pt>
    <dgm:pt modelId="{AC7FA7BA-CF49-7542-8713-CA14299E09B4}" type="parTrans" cxnId="{3F623E2C-D320-C04D-8E2E-574BF9D3A363}">
      <dgm:prSet/>
      <dgm:spPr/>
      <dgm:t>
        <a:bodyPr/>
        <a:lstStyle/>
        <a:p>
          <a:endParaRPr lang="en-US"/>
        </a:p>
      </dgm:t>
    </dgm:pt>
    <dgm:pt modelId="{9F6B9B74-1BE1-8043-8C0D-A77FDA2E6FB0}" type="sibTrans" cxnId="{3F623E2C-D320-C04D-8E2E-574BF9D3A363}">
      <dgm:prSet/>
      <dgm:spPr/>
      <dgm:t>
        <a:bodyPr/>
        <a:lstStyle/>
        <a:p>
          <a:endParaRPr lang="en-US"/>
        </a:p>
      </dgm:t>
    </dgm:pt>
    <dgm:pt modelId="{9FD8EF23-ACAC-594B-95DE-75C099E26C21}">
      <dgm:prSet phldrT="[Text]"/>
      <dgm:spPr/>
      <dgm:t>
        <a:bodyPr/>
        <a:lstStyle/>
        <a:p>
          <a:r>
            <a:rPr lang="en-US" dirty="0"/>
            <a:t>Design Phase</a:t>
          </a:r>
        </a:p>
      </dgm:t>
    </dgm:pt>
    <dgm:pt modelId="{1C43AEC7-74AB-B34A-ABB4-10E9F3816754}" type="parTrans" cxnId="{B1E44E5F-DADF-1D43-975F-3349FEFF6971}">
      <dgm:prSet/>
      <dgm:spPr/>
      <dgm:t>
        <a:bodyPr/>
        <a:lstStyle/>
        <a:p>
          <a:endParaRPr lang="en-US"/>
        </a:p>
      </dgm:t>
    </dgm:pt>
    <dgm:pt modelId="{F58082CF-87BD-0342-8DDF-EBA8BFDF532B}" type="sibTrans" cxnId="{B1E44E5F-DADF-1D43-975F-3349FEFF6971}">
      <dgm:prSet/>
      <dgm:spPr/>
      <dgm:t>
        <a:bodyPr/>
        <a:lstStyle/>
        <a:p>
          <a:endParaRPr lang="en-US"/>
        </a:p>
      </dgm:t>
    </dgm:pt>
    <dgm:pt modelId="{32967620-09AC-9148-8259-00C71D158E27}">
      <dgm:prSet phldrT="[Text]"/>
      <dgm:spPr/>
      <dgm:t>
        <a:bodyPr/>
        <a:lstStyle/>
        <a:p>
          <a:r>
            <a:rPr lang="en-US" dirty="0"/>
            <a:t>Development Phase</a:t>
          </a:r>
        </a:p>
      </dgm:t>
    </dgm:pt>
    <dgm:pt modelId="{AB67C818-6BB8-6849-9353-F662E32D174C}" type="parTrans" cxnId="{9EEB6EB9-4F50-3A49-B419-524AB737CD18}">
      <dgm:prSet/>
      <dgm:spPr/>
      <dgm:t>
        <a:bodyPr/>
        <a:lstStyle/>
        <a:p>
          <a:endParaRPr lang="en-US"/>
        </a:p>
      </dgm:t>
    </dgm:pt>
    <dgm:pt modelId="{AA193CB4-9915-C048-9285-30ACC5DC897F}" type="sibTrans" cxnId="{9EEB6EB9-4F50-3A49-B419-524AB737CD18}">
      <dgm:prSet/>
      <dgm:spPr/>
      <dgm:t>
        <a:bodyPr/>
        <a:lstStyle/>
        <a:p>
          <a:endParaRPr lang="en-US"/>
        </a:p>
      </dgm:t>
    </dgm:pt>
    <dgm:pt modelId="{3D0DA9F3-E4AE-3146-86AC-615DD8BE1EDD}">
      <dgm:prSet phldrT="[Text]"/>
      <dgm:spPr/>
      <dgm:t>
        <a:bodyPr/>
        <a:lstStyle/>
        <a:p>
          <a:r>
            <a:rPr lang="en-US" dirty="0"/>
            <a:t>Testing Phase</a:t>
          </a:r>
        </a:p>
      </dgm:t>
    </dgm:pt>
    <dgm:pt modelId="{7796F1D5-11B1-614F-81E5-A6AC3883E7B7}" type="parTrans" cxnId="{5652CBB6-2084-9F44-B175-D7B214E23C16}">
      <dgm:prSet/>
      <dgm:spPr/>
      <dgm:t>
        <a:bodyPr/>
        <a:lstStyle/>
        <a:p>
          <a:endParaRPr lang="en-US"/>
        </a:p>
      </dgm:t>
    </dgm:pt>
    <dgm:pt modelId="{A39BEC76-3B9E-8841-A2D1-D4501345FDBE}" type="sibTrans" cxnId="{5652CBB6-2084-9F44-B175-D7B214E23C16}">
      <dgm:prSet/>
      <dgm:spPr/>
      <dgm:t>
        <a:bodyPr/>
        <a:lstStyle/>
        <a:p>
          <a:endParaRPr lang="en-US"/>
        </a:p>
      </dgm:t>
    </dgm:pt>
    <dgm:pt modelId="{3D41F695-6756-ED4F-8F81-8D8348F5AED9}">
      <dgm:prSet phldrT="[Text]"/>
      <dgm:spPr/>
      <dgm:t>
        <a:bodyPr/>
        <a:lstStyle/>
        <a:p>
          <a:r>
            <a:rPr lang="en-US" dirty="0"/>
            <a:t>Deployment Phase</a:t>
          </a:r>
        </a:p>
      </dgm:t>
    </dgm:pt>
    <dgm:pt modelId="{205C4787-C307-C645-A144-D3D80E41077D}" type="parTrans" cxnId="{2DB770F4-3668-1043-BE17-290A619B1172}">
      <dgm:prSet/>
      <dgm:spPr/>
      <dgm:t>
        <a:bodyPr/>
        <a:lstStyle/>
        <a:p>
          <a:endParaRPr lang="en-US"/>
        </a:p>
      </dgm:t>
    </dgm:pt>
    <dgm:pt modelId="{FDA4B957-4BD0-B64A-A7F9-68C43588C684}" type="sibTrans" cxnId="{2DB770F4-3668-1043-BE17-290A619B1172}">
      <dgm:prSet/>
      <dgm:spPr/>
      <dgm:t>
        <a:bodyPr/>
        <a:lstStyle/>
        <a:p>
          <a:endParaRPr lang="en-US"/>
        </a:p>
      </dgm:t>
    </dgm:pt>
    <dgm:pt modelId="{9194D5FA-BF3B-9045-990F-F0E21C66EC07}" type="pres">
      <dgm:prSet presAssocID="{D15E1467-DB25-C449-A402-4E5B98ED6489}" presName="cycle" presStyleCnt="0">
        <dgm:presLayoutVars>
          <dgm:dir/>
          <dgm:resizeHandles val="exact"/>
        </dgm:presLayoutVars>
      </dgm:prSet>
      <dgm:spPr/>
    </dgm:pt>
    <dgm:pt modelId="{F199D762-9B34-A742-B3C1-A146D5FBA41D}" type="pres">
      <dgm:prSet presAssocID="{45BA5132-8D2D-E746-BE8A-391386C87E6F}" presName="node" presStyleLbl="node1" presStyleIdx="0" presStyleCnt="5">
        <dgm:presLayoutVars>
          <dgm:bulletEnabled val="1"/>
        </dgm:presLayoutVars>
      </dgm:prSet>
      <dgm:spPr/>
    </dgm:pt>
    <dgm:pt modelId="{AF24F2CE-63B9-DC44-BBA5-5A31175CD5E2}" type="pres">
      <dgm:prSet presAssocID="{45BA5132-8D2D-E746-BE8A-391386C87E6F}" presName="spNode" presStyleCnt="0"/>
      <dgm:spPr/>
    </dgm:pt>
    <dgm:pt modelId="{A41EC9C0-05BC-F547-B760-5ECEF167A009}" type="pres">
      <dgm:prSet presAssocID="{9F6B9B74-1BE1-8043-8C0D-A77FDA2E6FB0}" presName="sibTrans" presStyleLbl="sibTrans1D1" presStyleIdx="0" presStyleCnt="5"/>
      <dgm:spPr/>
    </dgm:pt>
    <dgm:pt modelId="{E663F352-15CB-EC48-B0AE-A96A03CA49EA}" type="pres">
      <dgm:prSet presAssocID="{9FD8EF23-ACAC-594B-95DE-75C099E26C21}" presName="node" presStyleLbl="node1" presStyleIdx="1" presStyleCnt="5">
        <dgm:presLayoutVars>
          <dgm:bulletEnabled val="1"/>
        </dgm:presLayoutVars>
      </dgm:prSet>
      <dgm:spPr/>
    </dgm:pt>
    <dgm:pt modelId="{27AE7D49-06CA-1F41-9627-7CC3DA770C4A}" type="pres">
      <dgm:prSet presAssocID="{9FD8EF23-ACAC-594B-95DE-75C099E26C21}" presName="spNode" presStyleCnt="0"/>
      <dgm:spPr/>
    </dgm:pt>
    <dgm:pt modelId="{23DDB5ED-89C2-CE48-8FC7-BF9C9EF16D78}" type="pres">
      <dgm:prSet presAssocID="{F58082CF-87BD-0342-8DDF-EBA8BFDF532B}" presName="sibTrans" presStyleLbl="sibTrans1D1" presStyleIdx="1" presStyleCnt="5"/>
      <dgm:spPr/>
    </dgm:pt>
    <dgm:pt modelId="{770FAF53-8078-4541-99B0-E4E8F2E85F12}" type="pres">
      <dgm:prSet presAssocID="{32967620-09AC-9148-8259-00C71D158E27}" presName="node" presStyleLbl="node1" presStyleIdx="2" presStyleCnt="5">
        <dgm:presLayoutVars>
          <dgm:bulletEnabled val="1"/>
        </dgm:presLayoutVars>
      </dgm:prSet>
      <dgm:spPr/>
    </dgm:pt>
    <dgm:pt modelId="{D5AAD14F-66BB-274B-8CAC-0A9F66308CB5}" type="pres">
      <dgm:prSet presAssocID="{32967620-09AC-9148-8259-00C71D158E27}" presName="spNode" presStyleCnt="0"/>
      <dgm:spPr/>
    </dgm:pt>
    <dgm:pt modelId="{FCC878C5-C072-0D4F-9303-69E93B8B0301}" type="pres">
      <dgm:prSet presAssocID="{AA193CB4-9915-C048-9285-30ACC5DC897F}" presName="sibTrans" presStyleLbl="sibTrans1D1" presStyleIdx="2" presStyleCnt="5"/>
      <dgm:spPr/>
    </dgm:pt>
    <dgm:pt modelId="{6AA892EC-CFC9-0746-A3C0-BB0E032279FD}" type="pres">
      <dgm:prSet presAssocID="{3D0DA9F3-E4AE-3146-86AC-615DD8BE1EDD}" presName="node" presStyleLbl="node1" presStyleIdx="3" presStyleCnt="5">
        <dgm:presLayoutVars>
          <dgm:bulletEnabled val="1"/>
        </dgm:presLayoutVars>
      </dgm:prSet>
      <dgm:spPr/>
    </dgm:pt>
    <dgm:pt modelId="{52958029-7995-C348-A41B-FA1280BB6FE1}" type="pres">
      <dgm:prSet presAssocID="{3D0DA9F3-E4AE-3146-86AC-615DD8BE1EDD}" presName="spNode" presStyleCnt="0"/>
      <dgm:spPr/>
    </dgm:pt>
    <dgm:pt modelId="{5A272381-7098-9240-905A-2095689D5919}" type="pres">
      <dgm:prSet presAssocID="{A39BEC76-3B9E-8841-A2D1-D4501345FDBE}" presName="sibTrans" presStyleLbl="sibTrans1D1" presStyleIdx="3" presStyleCnt="5"/>
      <dgm:spPr/>
    </dgm:pt>
    <dgm:pt modelId="{9E8C9E7D-E1A1-DF4F-B948-26D7D938532E}" type="pres">
      <dgm:prSet presAssocID="{3D41F695-6756-ED4F-8F81-8D8348F5AED9}" presName="node" presStyleLbl="node1" presStyleIdx="4" presStyleCnt="5">
        <dgm:presLayoutVars>
          <dgm:bulletEnabled val="1"/>
        </dgm:presLayoutVars>
      </dgm:prSet>
      <dgm:spPr/>
    </dgm:pt>
    <dgm:pt modelId="{A3A50E42-7534-DD47-BBE6-E9DF3A943986}" type="pres">
      <dgm:prSet presAssocID="{3D41F695-6756-ED4F-8F81-8D8348F5AED9}" presName="spNode" presStyleCnt="0"/>
      <dgm:spPr/>
    </dgm:pt>
    <dgm:pt modelId="{427A39A5-FB3D-FE40-B712-4299B12256D7}" type="pres">
      <dgm:prSet presAssocID="{FDA4B957-4BD0-B64A-A7F9-68C43588C684}" presName="sibTrans" presStyleLbl="sibTrans1D1" presStyleIdx="4" presStyleCnt="5"/>
      <dgm:spPr/>
    </dgm:pt>
  </dgm:ptLst>
  <dgm:cxnLst>
    <dgm:cxn modelId="{15A22B12-19FE-5648-8901-0A3B7859D46E}" type="presOf" srcId="{AA193CB4-9915-C048-9285-30ACC5DC897F}" destId="{FCC878C5-C072-0D4F-9303-69E93B8B0301}" srcOrd="0" destOrd="0" presId="urn:microsoft.com/office/officeart/2005/8/layout/cycle5"/>
    <dgm:cxn modelId="{3F623E2C-D320-C04D-8E2E-574BF9D3A363}" srcId="{D15E1467-DB25-C449-A402-4E5B98ED6489}" destId="{45BA5132-8D2D-E746-BE8A-391386C87E6F}" srcOrd="0" destOrd="0" parTransId="{AC7FA7BA-CF49-7542-8713-CA14299E09B4}" sibTransId="{9F6B9B74-1BE1-8043-8C0D-A77FDA2E6FB0}"/>
    <dgm:cxn modelId="{C1DF654E-3C65-4B4D-9A6E-4E19885F43A6}" type="presOf" srcId="{32967620-09AC-9148-8259-00C71D158E27}" destId="{770FAF53-8078-4541-99B0-E4E8F2E85F12}" srcOrd="0" destOrd="0" presId="urn:microsoft.com/office/officeart/2005/8/layout/cycle5"/>
    <dgm:cxn modelId="{B1E44E5F-DADF-1D43-975F-3349FEFF6971}" srcId="{D15E1467-DB25-C449-A402-4E5B98ED6489}" destId="{9FD8EF23-ACAC-594B-95DE-75C099E26C21}" srcOrd="1" destOrd="0" parTransId="{1C43AEC7-74AB-B34A-ABB4-10E9F3816754}" sibTransId="{F58082CF-87BD-0342-8DDF-EBA8BFDF532B}"/>
    <dgm:cxn modelId="{38F9257D-4D45-9140-8CB2-79D47422E480}" type="presOf" srcId="{F58082CF-87BD-0342-8DDF-EBA8BFDF532B}" destId="{23DDB5ED-89C2-CE48-8FC7-BF9C9EF16D78}" srcOrd="0" destOrd="0" presId="urn:microsoft.com/office/officeart/2005/8/layout/cycle5"/>
    <dgm:cxn modelId="{BA44CE88-E16A-3E4B-9AF3-3191A1D8C389}" type="presOf" srcId="{D15E1467-DB25-C449-A402-4E5B98ED6489}" destId="{9194D5FA-BF3B-9045-990F-F0E21C66EC07}" srcOrd="0" destOrd="0" presId="urn:microsoft.com/office/officeart/2005/8/layout/cycle5"/>
    <dgm:cxn modelId="{BF712E9A-8FAB-984B-8E06-FFE0746EA409}" type="presOf" srcId="{45BA5132-8D2D-E746-BE8A-391386C87E6F}" destId="{F199D762-9B34-A742-B3C1-A146D5FBA41D}" srcOrd="0" destOrd="0" presId="urn:microsoft.com/office/officeart/2005/8/layout/cycle5"/>
    <dgm:cxn modelId="{6D9A88AA-06A0-844C-90BE-C3D23434F606}" type="presOf" srcId="{3D41F695-6756-ED4F-8F81-8D8348F5AED9}" destId="{9E8C9E7D-E1A1-DF4F-B948-26D7D938532E}" srcOrd="0" destOrd="0" presId="urn:microsoft.com/office/officeart/2005/8/layout/cycle5"/>
    <dgm:cxn modelId="{C6512FAF-C659-144D-8628-57D15504D22A}" type="presOf" srcId="{FDA4B957-4BD0-B64A-A7F9-68C43588C684}" destId="{427A39A5-FB3D-FE40-B712-4299B12256D7}" srcOrd="0" destOrd="0" presId="urn:microsoft.com/office/officeart/2005/8/layout/cycle5"/>
    <dgm:cxn modelId="{5652CBB6-2084-9F44-B175-D7B214E23C16}" srcId="{D15E1467-DB25-C449-A402-4E5B98ED6489}" destId="{3D0DA9F3-E4AE-3146-86AC-615DD8BE1EDD}" srcOrd="3" destOrd="0" parTransId="{7796F1D5-11B1-614F-81E5-A6AC3883E7B7}" sibTransId="{A39BEC76-3B9E-8841-A2D1-D4501345FDBE}"/>
    <dgm:cxn modelId="{9EEB6EB9-4F50-3A49-B419-524AB737CD18}" srcId="{D15E1467-DB25-C449-A402-4E5B98ED6489}" destId="{32967620-09AC-9148-8259-00C71D158E27}" srcOrd="2" destOrd="0" parTransId="{AB67C818-6BB8-6849-9353-F662E32D174C}" sibTransId="{AA193CB4-9915-C048-9285-30ACC5DC897F}"/>
    <dgm:cxn modelId="{96ACABBF-61C2-994F-A463-B01BD8B20536}" type="presOf" srcId="{3D0DA9F3-E4AE-3146-86AC-615DD8BE1EDD}" destId="{6AA892EC-CFC9-0746-A3C0-BB0E032279FD}" srcOrd="0" destOrd="0" presId="urn:microsoft.com/office/officeart/2005/8/layout/cycle5"/>
    <dgm:cxn modelId="{6F81BEE6-8B84-EF48-80E8-99F9B2815557}" type="presOf" srcId="{9FD8EF23-ACAC-594B-95DE-75C099E26C21}" destId="{E663F352-15CB-EC48-B0AE-A96A03CA49EA}" srcOrd="0" destOrd="0" presId="urn:microsoft.com/office/officeart/2005/8/layout/cycle5"/>
    <dgm:cxn modelId="{2DB770F4-3668-1043-BE17-290A619B1172}" srcId="{D15E1467-DB25-C449-A402-4E5B98ED6489}" destId="{3D41F695-6756-ED4F-8F81-8D8348F5AED9}" srcOrd="4" destOrd="0" parTransId="{205C4787-C307-C645-A144-D3D80E41077D}" sibTransId="{FDA4B957-4BD0-B64A-A7F9-68C43588C684}"/>
    <dgm:cxn modelId="{299228F9-3F92-9346-B191-92E4C2709F49}" type="presOf" srcId="{A39BEC76-3B9E-8841-A2D1-D4501345FDBE}" destId="{5A272381-7098-9240-905A-2095689D5919}" srcOrd="0" destOrd="0" presId="urn:microsoft.com/office/officeart/2005/8/layout/cycle5"/>
    <dgm:cxn modelId="{AFB1F5F9-74E8-E44F-B532-EA00A0CEDAD1}" type="presOf" srcId="{9F6B9B74-1BE1-8043-8C0D-A77FDA2E6FB0}" destId="{A41EC9C0-05BC-F547-B760-5ECEF167A009}" srcOrd="0" destOrd="0" presId="urn:microsoft.com/office/officeart/2005/8/layout/cycle5"/>
    <dgm:cxn modelId="{7C895C09-0DA5-8446-8EF6-4A0DA7F116EE}" type="presParOf" srcId="{9194D5FA-BF3B-9045-990F-F0E21C66EC07}" destId="{F199D762-9B34-A742-B3C1-A146D5FBA41D}" srcOrd="0" destOrd="0" presId="urn:microsoft.com/office/officeart/2005/8/layout/cycle5"/>
    <dgm:cxn modelId="{DFA92A65-E8E2-5C4E-99E6-8705A2B86E05}" type="presParOf" srcId="{9194D5FA-BF3B-9045-990F-F0E21C66EC07}" destId="{AF24F2CE-63B9-DC44-BBA5-5A31175CD5E2}" srcOrd="1" destOrd="0" presId="urn:microsoft.com/office/officeart/2005/8/layout/cycle5"/>
    <dgm:cxn modelId="{4AF7E98E-8391-204B-B446-2861DB04D0C6}" type="presParOf" srcId="{9194D5FA-BF3B-9045-990F-F0E21C66EC07}" destId="{A41EC9C0-05BC-F547-B760-5ECEF167A009}" srcOrd="2" destOrd="0" presId="urn:microsoft.com/office/officeart/2005/8/layout/cycle5"/>
    <dgm:cxn modelId="{D9A07DE8-CEBC-C44A-9D15-C93384E39B38}" type="presParOf" srcId="{9194D5FA-BF3B-9045-990F-F0E21C66EC07}" destId="{E663F352-15CB-EC48-B0AE-A96A03CA49EA}" srcOrd="3" destOrd="0" presId="urn:microsoft.com/office/officeart/2005/8/layout/cycle5"/>
    <dgm:cxn modelId="{32E92012-72EB-C642-9ED4-8F83D0360B07}" type="presParOf" srcId="{9194D5FA-BF3B-9045-990F-F0E21C66EC07}" destId="{27AE7D49-06CA-1F41-9627-7CC3DA770C4A}" srcOrd="4" destOrd="0" presId="urn:microsoft.com/office/officeart/2005/8/layout/cycle5"/>
    <dgm:cxn modelId="{2AED27C0-706B-CD44-82C4-5DFB6E5F689A}" type="presParOf" srcId="{9194D5FA-BF3B-9045-990F-F0E21C66EC07}" destId="{23DDB5ED-89C2-CE48-8FC7-BF9C9EF16D78}" srcOrd="5" destOrd="0" presId="urn:microsoft.com/office/officeart/2005/8/layout/cycle5"/>
    <dgm:cxn modelId="{396782A6-C31B-4F45-8B83-88D6AA45E2D4}" type="presParOf" srcId="{9194D5FA-BF3B-9045-990F-F0E21C66EC07}" destId="{770FAF53-8078-4541-99B0-E4E8F2E85F12}" srcOrd="6" destOrd="0" presId="urn:microsoft.com/office/officeart/2005/8/layout/cycle5"/>
    <dgm:cxn modelId="{4F96C43E-C6FF-2A4A-B89D-9D08EB1E9599}" type="presParOf" srcId="{9194D5FA-BF3B-9045-990F-F0E21C66EC07}" destId="{D5AAD14F-66BB-274B-8CAC-0A9F66308CB5}" srcOrd="7" destOrd="0" presId="urn:microsoft.com/office/officeart/2005/8/layout/cycle5"/>
    <dgm:cxn modelId="{3E0A1109-8053-B141-94E4-BD1A5380DA1A}" type="presParOf" srcId="{9194D5FA-BF3B-9045-990F-F0E21C66EC07}" destId="{FCC878C5-C072-0D4F-9303-69E93B8B0301}" srcOrd="8" destOrd="0" presId="urn:microsoft.com/office/officeart/2005/8/layout/cycle5"/>
    <dgm:cxn modelId="{AC9AAB7F-BBEE-4949-9508-0A8754E0CA54}" type="presParOf" srcId="{9194D5FA-BF3B-9045-990F-F0E21C66EC07}" destId="{6AA892EC-CFC9-0746-A3C0-BB0E032279FD}" srcOrd="9" destOrd="0" presId="urn:microsoft.com/office/officeart/2005/8/layout/cycle5"/>
    <dgm:cxn modelId="{4B633392-4205-B744-94FA-BEC0C6EF5C08}" type="presParOf" srcId="{9194D5FA-BF3B-9045-990F-F0E21C66EC07}" destId="{52958029-7995-C348-A41B-FA1280BB6FE1}" srcOrd="10" destOrd="0" presId="urn:microsoft.com/office/officeart/2005/8/layout/cycle5"/>
    <dgm:cxn modelId="{510F5ADE-7447-F24D-949E-9DEC3C4ACD05}" type="presParOf" srcId="{9194D5FA-BF3B-9045-990F-F0E21C66EC07}" destId="{5A272381-7098-9240-905A-2095689D5919}" srcOrd="11" destOrd="0" presId="urn:microsoft.com/office/officeart/2005/8/layout/cycle5"/>
    <dgm:cxn modelId="{5EAA87EA-DF1D-8F46-A6AE-F67FCCE385F6}" type="presParOf" srcId="{9194D5FA-BF3B-9045-990F-F0E21C66EC07}" destId="{9E8C9E7D-E1A1-DF4F-B948-26D7D938532E}" srcOrd="12" destOrd="0" presId="urn:microsoft.com/office/officeart/2005/8/layout/cycle5"/>
    <dgm:cxn modelId="{AF4BDF67-CFCA-E347-87F7-4AAA2CA97E42}" type="presParOf" srcId="{9194D5FA-BF3B-9045-990F-F0E21C66EC07}" destId="{A3A50E42-7534-DD47-BBE6-E9DF3A943986}" srcOrd="13" destOrd="0" presId="urn:microsoft.com/office/officeart/2005/8/layout/cycle5"/>
    <dgm:cxn modelId="{5FACDB1D-B553-B041-BB27-C88A346723F5}" type="presParOf" srcId="{9194D5FA-BF3B-9045-990F-F0E21C66EC07}" destId="{427A39A5-FB3D-FE40-B712-4299B12256D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9D762-9B34-A742-B3C1-A146D5FBA41D}">
      <dsp:nvSpPr>
        <dsp:cNvPr id="0" name=""/>
        <dsp:cNvSpPr/>
      </dsp:nvSpPr>
      <dsp:spPr>
        <a:xfrm>
          <a:off x="4809720" y="1602"/>
          <a:ext cx="1492017" cy="96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Planning Phase</a:t>
          </a:r>
        </a:p>
      </dsp:txBody>
      <dsp:txXfrm>
        <a:off x="4857062" y="48944"/>
        <a:ext cx="1397333" cy="875127"/>
      </dsp:txXfrm>
    </dsp:sp>
    <dsp:sp modelId="{A41EC9C0-05BC-F547-B760-5ECEF167A009}">
      <dsp:nvSpPr>
        <dsp:cNvPr id="0" name=""/>
        <dsp:cNvSpPr/>
      </dsp:nvSpPr>
      <dsp:spPr>
        <a:xfrm>
          <a:off x="3617268" y="486507"/>
          <a:ext cx="3876922" cy="3876922"/>
        </a:xfrm>
        <a:custGeom>
          <a:avLst/>
          <a:gdLst/>
          <a:ahLst/>
          <a:cxnLst/>
          <a:rect l="0" t="0" r="0" b="0"/>
          <a:pathLst>
            <a:path>
              <a:moveTo>
                <a:pt x="2884565" y="246563"/>
              </a:moveTo>
              <a:arcTo wR="1938461" hR="1938461" stAng="17952827" swAng="121250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63F352-15CB-EC48-B0AE-A96A03CA49EA}">
      <dsp:nvSpPr>
        <dsp:cNvPr id="0" name=""/>
        <dsp:cNvSpPr/>
      </dsp:nvSpPr>
      <dsp:spPr>
        <a:xfrm>
          <a:off x="6653307" y="1341046"/>
          <a:ext cx="1492017" cy="96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 Phase</a:t>
          </a:r>
        </a:p>
      </dsp:txBody>
      <dsp:txXfrm>
        <a:off x="6700649" y="1388388"/>
        <a:ext cx="1397333" cy="875127"/>
      </dsp:txXfrm>
    </dsp:sp>
    <dsp:sp modelId="{23DDB5ED-89C2-CE48-8FC7-BF9C9EF16D78}">
      <dsp:nvSpPr>
        <dsp:cNvPr id="0" name=""/>
        <dsp:cNvSpPr/>
      </dsp:nvSpPr>
      <dsp:spPr>
        <a:xfrm>
          <a:off x="3617268" y="486507"/>
          <a:ext cx="3876922" cy="3876922"/>
        </a:xfrm>
        <a:custGeom>
          <a:avLst/>
          <a:gdLst/>
          <a:ahLst/>
          <a:cxnLst/>
          <a:rect l="0" t="0" r="0" b="0"/>
          <a:pathLst>
            <a:path>
              <a:moveTo>
                <a:pt x="3872285" y="2072469"/>
              </a:moveTo>
              <a:arcTo wR="1938461" hR="1938461" stAng="21837844" swAng="136047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FAF53-8078-4541-99B0-E4E8F2E85F12}">
      <dsp:nvSpPr>
        <dsp:cNvPr id="0" name=""/>
        <dsp:cNvSpPr/>
      </dsp:nvSpPr>
      <dsp:spPr>
        <a:xfrm>
          <a:off x="5949119" y="3508311"/>
          <a:ext cx="1492017" cy="96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Development Phase</a:t>
          </a:r>
        </a:p>
      </dsp:txBody>
      <dsp:txXfrm>
        <a:off x="5996461" y="3555653"/>
        <a:ext cx="1397333" cy="875127"/>
      </dsp:txXfrm>
    </dsp:sp>
    <dsp:sp modelId="{FCC878C5-C072-0D4F-9303-69E93B8B0301}">
      <dsp:nvSpPr>
        <dsp:cNvPr id="0" name=""/>
        <dsp:cNvSpPr/>
      </dsp:nvSpPr>
      <dsp:spPr>
        <a:xfrm>
          <a:off x="3617268" y="486507"/>
          <a:ext cx="3876922" cy="3876922"/>
        </a:xfrm>
        <a:custGeom>
          <a:avLst/>
          <a:gdLst/>
          <a:ahLst/>
          <a:cxnLst/>
          <a:rect l="0" t="0" r="0" b="0"/>
          <a:pathLst>
            <a:path>
              <a:moveTo>
                <a:pt x="2176643" y="3862234"/>
              </a:moveTo>
              <a:arcTo wR="1938461" hR="1938461" stAng="4976527" swAng="846945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892EC-CFC9-0746-A3C0-BB0E032279FD}">
      <dsp:nvSpPr>
        <dsp:cNvPr id="0" name=""/>
        <dsp:cNvSpPr/>
      </dsp:nvSpPr>
      <dsp:spPr>
        <a:xfrm>
          <a:off x="3670321" y="3508311"/>
          <a:ext cx="1492017" cy="96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Testing Phase</a:t>
          </a:r>
        </a:p>
      </dsp:txBody>
      <dsp:txXfrm>
        <a:off x="3717663" y="3555653"/>
        <a:ext cx="1397333" cy="875127"/>
      </dsp:txXfrm>
    </dsp:sp>
    <dsp:sp modelId="{5A272381-7098-9240-905A-2095689D5919}">
      <dsp:nvSpPr>
        <dsp:cNvPr id="0" name=""/>
        <dsp:cNvSpPr/>
      </dsp:nvSpPr>
      <dsp:spPr>
        <a:xfrm>
          <a:off x="3617268" y="486507"/>
          <a:ext cx="3876922" cy="3876922"/>
        </a:xfrm>
        <a:custGeom>
          <a:avLst/>
          <a:gdLst/>
          <a:ahLst/>
          <a:cxnLst/>
          <a:rect l="0" t="0" r="0" b="0"/>
          <a:pathLst>
            <a:path>
              <a:moveTo>
                <a:pt x="205763" y="2807593"/>
              </a:moveTo>
              <a:arcTo wR="1938461" hR="1938461" stAng="9201682" swAng="1360473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8C9E7D-E1A1-DF4F-B948-26D7D938532E}">
      <dsp:nvSpPr>
        <dsp:cNvPr id="0" name=""/>
        <dsp:cNvSpPr/>
      </dsp:nvSpPr>
      <dsp:spPr>
        <a:xfrm>
          <a:off x="2966134" y="1341046"/>
          <a:ext cx="1492017" cy="9698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Deployment Phase</a:t>
          </a:r>
        </a:p>
      </dsp:txBody>
      <dsp:txXfrm>
        <a:off x="3013476" y="1388388"/>
        <a:ext cx="1397333" cy="875127"/>
      </dsp:txXfrm>
    </dsp:sp>
    <dsp:sp modelId="{427A39A5-FB3D-FE40-B712-4299B12256D7}">
      <dsp:nvSpPr>
        <dsp:cNvPr id="0" name=""/>
        <dsp:cNvSpPr/>
      </dsp:nvSpPr>
      <dsp:spPr>
        <a:xfrm>
          <a:off x="3617268" y="486507"/>
          <a:ext cx="3876922" cy="3876922"/>
        </a:xfrm>
        <a:custGeom>
          <a:avLst/>
          <a:gdLst/>
          <a:ahLst/>
          <a:cxnLst/>
          <a:rect l="0" t="0" r="0" b="0"/>
          <a:pathLst>
            <a:path>
              <a:moveTo>
                <a:pt x="466154" y="677530"/>
              </a:moveTo>
              <a:arcTo wR="1938461" hR="1938461" stAng="13234669" swAng="1212504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AA599-3ED8-8847-831D-3B87C1DD2FDD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1709B-936C-CF47-BE92-A70E68B7D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1709B-936C-CF47-BE92-A70E68B7DE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81709B-936C-CF47-BE92-A70E68B7DE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3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enscourses.com/tc1019fall2016/syndicated/the-waterfall-method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5512-FB62-FD13-8436-0CC84799D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vs. Waterfall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05EA5-5828-8547-C36D-744EBA287D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SNHU travel</a:t>
            </a:r>
          </a:p>
          <a:p>
            <a:r>
              <a:rPr lang="en-US" dirty="0"/>
              <a:t>Kelly Reinersman</a:t>
            </a:r>
          </a:p>
          <a:p>
            <a:r>
              <a:rPr lang="en-US" dirty="0"/>
              <a:t>April 2025</a:t>
            </a:r>
          </a:p>
        </p:txBody>
      </p:sp>
    </p:spTree>
    <p:extLst>
      <p:ext uri="{BB962C8B-B14F-4D97-AF65-F5344CB8AC3E}">
        <p14:creationId xmlns:p14="http://schemas.microsoft.com/office/powerpoint/2010/main" val="72582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8AAB5-6049-BC91-BF9E-804CD907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roles in Agile scrum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C4F4-CF34-066C-6FCA-B396F7F6B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2294467"/>
            <a:ext cx="5410199" cy="3390053"/>
          </a:xfrm>
        </p:spPr>
        <p:txBody>
          <a:bodyPr numCol="1"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Development Team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Cross-Functional talented professionals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Self-organizing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Delivers the product increments (sprints)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Communicates to the Scrum Master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Testers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Tests the works of the developers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Keeps a log of all things that need to be revisited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Communicates to the Development team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EEE27D-226D-5EB6-848A-94B4C3B5B6B6}"/>
              </a:ext>
            </a:extLst>
          </p:cNvPr>
          <p:cNvSpPr txBox="1">
            <a:spLocks/>
          </p:cNvSpPr>
          <p:nvPr/>
        </p:nvSpPr>
        <p:spPr>
          <a:xfrm>
            <a:off x="838201" y="2294467"/>
            <a:ext cx="5410199" cy="339005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Product Owner  (Christy)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Maximizes the product value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Manages the product backlog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Primary point of communication for stakeholders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Scrum Master (Ron)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Oversees all processes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Removes and prevents team impediments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Ensures all Agile Principles are adhered to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Communicates to the Product Owner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1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D0B0-9638-8A6A-E17B-2450973F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8" y="248058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SDLC – Software development lifecycle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C3B56D-C9DE-14E8-7D6A-456A6E608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346397"/>
              </p:ext>
            </p:extLst>
          </p:nvPr>
        </p:nvGraphicFramePr>
        <p:xfrm>
          <a:off x="540270" y="1704325"/>
          <a:ext cx="11111459" cy="454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BE5804C-0D1F-8DDC-FF54-CB85EA0DE15C}"/>
              </a:ext>
            </a:extLst>
          </p:cNvPr>
          <p:cNvSpPr txBox="1"/>
          <p:nvPr/>
        </p:nvSpPr>
        <p:spPr>
          <a:xfrm>
            <a:off x="7305262" y="1704324"/>
            <a:ext cx="2483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Sprint Planning</a:t>
            </a:r>
          </a:p>
          <a:p>
            <a:r>
              <a:rPr lang="en-US" dirty="0"/>
              <a:t>Product Backlog Created</a:t>
            </a:r>
          </a:p>
          <a:p>
            <a:r>
              <a:rPr lang="en-US" dirty="0"/>
              <a:t>Defining Goals for Sprint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E1C3A-A59D-6C71-D97D-71301A99E197}"/>
              </a:ext>
            </a:extLst>
          </p:cNvPr>
          <p:cNvSpPr txBox="1"/>
          <p:nvPr/>
        </p:nvSpPr>
        <p:spPr>
          <a:xfrm>
            <a:off x="8968409" y="3053032"/>
            <a:ext cx="2576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Development</a:t>
            </a:r>
          </a:p>
          <a:p>
            <a:r>
              <a:rPr lang="en-US" dirty="0"/>
              <a:t>Iterative Design</a:t>
            </a:r>
          </a:p>
          <a:p>
            <a:r>
              <a:rPr lang="en-US" dirty="0"/>
              <a:t>Adaptive Approaches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4EAEA-9634-9E10-219F-211C8C7FF9E2}"/>
              </a:ext>
            </a:extLst>
          </p:cNvPr>
          <p:cNvSpPr txBox="1"/>
          <p:nvPr/>
        </p:nvSpPr>
        <p:spPr>
          <a:xfrm>
            <a:off x="8382109" y="5325069"/>
            <a:ext cx="2631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Incremental Development</a:t>
            </a:r>
          </a:p>
          <a:p>
            <a:r>
              <a:rPr lang="en-US" dirty="0"/>
              <a:t>Rapid Sprint Cycles</a:t>
            </a:r>
          </a:p>
          <a:p>
            <a:r>
              <a:rPr lang="en-US" dirty="0"/>
              <a:t>Continuous Integration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0D458-27BD-D81F-EA88-6E7841FA7EBC}"/>
              </a:ext>
            </a:extLst>
          </p:cNvPr>
          <p:cNvSpPr txBox="1"/>
          <p:nvPr/>
        </p:nvSpPr>
        <p:spPr>
          <a:xfrm>
            <a:off x="1326648" y="51536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9ADAB-9E85-F28B-2A2E-6DA98922CB40}"/>
              </a:ext>
            </a:extLst>
          </p:cNvPr>
          <p:cNvSpPr txBox="1"/>
          <p:nvPr/>
        </p:nvSpPr>
        <p:spPr>
          <a:xfrm>
            <a:off x="1511379" y="5232736"/>
            <a:ext cx="24563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 Testing</a:t>
            </a:r>
          </a:p>
          <a:p>
            <a:r>
              <a:rPr lang="en-US" dirty="0"/>
              <a:t>AI – assisted Testing</a:t>
            </a:r>
          </a:p>
          <a:p>
            <a:r>
              <a:rPr lang="en-US" dirty="0"/>
              <a:t>Real-time quality checks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3938B-3F72-007C-DF1A-17F033B2225F}"/>
              </a:ext>
            </a:extLst>
          </p:cNvPr>
          <p:cNvSpPr txBox="1"/>
          <p:nvPr/>
        </p:nvSpPr>
        <p:spPr>
          <a:xfrm>
            <a:off x="166651" y="3053032"/>
            <a:ext cx="3207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Small,  Frequent Updates</a:t>
            </a:r>
          </a:p>
          <a:p>
            <a:r>
              <a:rPr lang="en-US" dirty="0"/>
              <a:t>DevOps Integration</a:t>
            </a:r>
          </a:p>
          <a:p>
            <a:r>
              <a:rPr lang="en-US" dirty="0"/>
              <a:t>Rapid Real-Time Feedback 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4D94-5144-8FFB-1BA9-A4478890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 comparison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5731B-9FF2-7FDD-1F8D-88E53CAB1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569" y="2123299"/>
            <a:ext cx="4709054" cy="576262"/>
          </a:xfrm>
        </p:spPr>
        <p:txBody>
          <a:bodyPr/>
          <a:lstStyle/>
          <a:p>
            <a:r>
              <a:rPr lang="en-US" dirty="0"/>
              <a:t>Key Characteristics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B06D0-5273-1DCE-AEFB-3131540AF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3569" y="2790530"/>
            <a:ext cx="4996923" cy="292099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Linear, sequential approach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Rigid phase transitions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Extensive upfront planning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Limited adaptability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Minimal client interaction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959-8188-0F00-D2EB-CE1DDEF6A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238" y="2126411"/>
            <a:ext cx="4722813" cy="576262"/>
          </a:xfrm>
        </p:spPr>
        <p:txBody>
          <a:bodyPr/>
          <a:lstStyle/>
          <a:p>
            <a:r>
              <a:rPr lang="en-US" dirty="0"/>
              <a:t>Problem Solving 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BD435E-2A81-353F-641C-02D581E89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238" y="2786402"/>
            <a:ext cx="4995334" cy="292099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Requirement changes mid-project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Significant rework required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High cost of modifications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Reduced project flexibility</a:t>
            </a:r>
          </a:p>
          <a:p>
            <a:r>
              <a:rPr lang="en-US" sz="2400" dirty="0"/>
              <a:t>Speedbumps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1C4E3-5955-C0AD-0FF4-EF68D6607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3616" y="3423208"/>
            <a:ext cx="3284730" cy="21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792A-9A77-2170-290A-913A1F00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or agile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ED251-09F6-65B3-A9A8-7ED57DFC5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1082B-4F01-B4A1-73C8-BB83BA0737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Inter"/>
              </a:rPr>
              <a:t>Project Complexity</a:t>
            </a:r>
          </a:p>
          <a:p>
            <a:pPr lvl="1"/>
            <a:r>
              <a:rPr lang="en-US" dirty="0">
                <a:latin typeface="Inter"/>
              </a:rPr>
              <a:t>Evolving, dynamic requirements</a:t>
            </a:r>
            <a:endParaRPr lang="en-US" b="0" i="0" dirty="0">
              <a:effectLst/>
              <a:latin typeface="Inter"/>
            </a:endParaRPr>
          </a:p>
          <a:p>
            <a:r>
              <a:rPr lang="en-US" b="0" i="0" dirty="0">
                <a:effectLst/>
                <a:latin typeface="Inter"/>
              </a:rPr>
              <a:t>Client Involvement</a:t>
            </a:r>
          </a:p>
          <a:p>
            <a:pPr lvl="1"/>
            <a:r>
              <a:rPr lang="en-US" dirty="0">
                <a:latin typeface="Inter"/>
              </a:rPr>
              <a:t>Real-Time Collaboration</a:t>
            </a:r>
            <a:endParaRPr lang="en-US" b="0" i="0" dirty="0">
              <a:effectLst/>
              <a:latin typeface="Inter"/>
            </a:endParaRPr>
          </a:p>
          <a:p>
            <a:r>
              <a:rPr lang="en-US" b="0" i="0" dirty="0">
                <a:effectLst/>
                <a:latin typeface="Inter"/>
              </a:rPr>
              <a:t>Risk Management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Incremental risk management</a:t>
            </a:r>
          </a:p>
          <a:p>
            <a:r>
              <a:rPr lang="en-US" b="0" i="0" dirty="0">
                <a:effectLst/>
                <a:latin typeface="Inter"/>
              </a:rPr>
              <a:t>Technology Landscape</a:t>
            </a:r>
          </a:p>
          <a:p>
            <a:pPr lvl="1"/>
            <a:r>
              <a:rPr lang="en-US" dirty="0">
                <a:latin typeface="Inter"/>
              </a:rPr>
              <a:t>Adapts to rapid technological changes</a:t>
            </a:r>
            <a:endParaRPr lang="en-US" b="0" i="0" dirty="0">
              <a:effectLst/>
              <a:latin typeface="Inter"/>
            </a:endParaRPr>
          </a:p>
          <a:p>
            <a:pPr marL="0" indent="0" algn="l">
              <a:buNone/>
            </a:pPr>
            <a:endParaRPr lang="en-US" b="0" i="0" dirty="0">
              <a:effectLst/>
              <a:latin typeface="Inter"/>
            </a:endParaRPr>
          </a:p>
          <a:p>
            <a:endParaRPr lang="en-US" b="0" i="0" dirty="0">
              <a:effectLst/>
              <a:latin typeface="Inter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41A6B-F19A-F88C-7CEC-534541B51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Waterfall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0FE3C-6CF3-CB9B-8FE2-A6A2C76EA0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effectLst/>
                <a:latin typeface="Inter"/>
              </a:rPr>
              <a:t>Project Complexity</a:t>
            </a:r>
          </a:p>
          <a:p>
            <a:pPr lvl="1"/>
            <a:r>
              <a:rPr lang="en-US" dirty="0">
                <a:latin typeface="Inter"/>
              </a:rPr>
              <a:t>Stable and Predictable projects</a:t>
            </a:r>
            <a:endParaRPr lang="en-US" b="0" i="0" dirty="0">
              <a:effectLst/>
              <a:latin typeface="Inter"/>
            </a:endParaRPr>
          </a:p>
          <a:p>
            <a:r>
              <a:rPr lang="en-US" b="0" i="0" dirty="0">
                <a:effectLst/>
                <a:latin typeface="Inter"/>
              </a:rPr>
              <a:t>Client Involvement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Limited </a:t>
            </a:r>
            <a:r>
              <a:rPr lang="en-US" dirty="0">
                <a:latin typeface="Inter"/>
              </a:rPr>
              <a:t>(if any) Stakeholder Engagement</a:t>
            </a:r>
            <a:endParaRPr lang="en-US" b="0" i="0" dirty="0">
              <a:effectLst/>
              <a:latin typeface="Inter"/>
            </a:endParaRPr>
          </a:p>
          <a:p>
            <a:r>
              <a:rPr lang="en-US" b="0" i="0" dirty="0">
                <a:effectLst/>
                <a:latin typeface="Inter"/>
              </a:rPr>
              <a:t>Risk Management</a:t>
            </a:r>
          </a:p>
          <a:p>
            <a:pPr lvl="1"/>
            <a:r>
              <a:rPr lang="en-US" b="0" i="0" dirty="0">
                <a:effectLst/>
                <a:latin typeface="Inter"/>
              </a:rPr>
              <a:t>Detailed upfront risk assessment</a:t>
            </a:r>
          </a:p>
          <a:p>
            <a:r>
              <a:rPr lang="en-US" b="0" i="0" dirty="0">
                <a:effectLst/>
                <a:latin typeface="Inter"/>
              </a:rPr>
              <a:t>Technology Landscape</a:t>
            </a:r>
          </a:p>
          <a:p>
            <a:pPr lvl="1"/>
            <a:r>
              <a:rPr lang="en-US" dirty="0">
                <a:latin typeface="Inter"/>
              </a:rPr>
              <a:t>Struggles to adapt to rapid technology advances</a:t>
            </a:r>
            <a:endParaRPr lang="en-US" b="0" i="0" dirty="0">
              <a:effectLst/>
              <a:latin typeface="Inter"/>
            </a:endParaRPr>
          </a:p>
          <a:p>
            <a:endParaRPr lang="en-US" b="0" i="0" dirty="0">
              <a:effectLst/>
              <a:latin typeface="Inter"/>
            </a:endParaRPr>
          </a:p>
          <a:p>
            <a:endParaRPr lang="en-US" b="0" i="0" dirty="0"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5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50E9-732E-D541-5CA0-0E00A1D0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EF68B-E3C7-E270-1FA6-E2EF51EF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algn="l">
              <a:buNone/>
            </a:pPr>
            <a:r>
              <a:rPr lang="en-US" sz="2400" b="0" i="0" dirty="0">
                <a:effectLst/>
                <a:latin typeface="Inter"/>
              </a:rPr>
              <a:t>Recommended Approach: </a:t>
            </a:r>
          </a:p>
          <a:p>
            <a:pPr algn="l">
              <a:buNone/>
            </a:pPr>
            <a:r>
              <a:rPr lang="en-US" sz="2400" b="0" i="0" dirty="0">
                <a:effectLst/>
                <a:latin typeface="Inter"/>
              </a:rPr>
              <a:t>Hybrid Methodology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Combine Agile principles with structured planning principles in Waterfall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Contextual methodology adaptation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Emphasize organizational learning</a:t>
            </a:r>
          </a:p>
          <a:p>
            <a:pPr marL="0" indent="0" algn="l">
              <a:buNone/>
            </a:pPr>
            <a:endParaRPr lang="en-US" sz="2400" b="0" i="0" dirty="0">
              <a:effectLst/>
              <a:latin typeface="Inter"/>
            </a:endParaRPr>
          </a:p>
          <a:p>
            <a:pPr marL="0" indent="0" algn="l">
              <a:buNone/>
            </a:pPr>
            <a:endParaRPr lang="en-US" sz="2400" dirty="0">
              <a:latin typeface="Inter"/>
            </a:endParaRPr>
          </a:p>
          <a:p>
            <a:pPr marL="0" indent="0" algn="l">
              <a:buNone/>
            </a:pPr>
            <a:r>
              <a:rPr lang="en-US" sz="2400" b="0" i="0" dirty="0">
                <a:effectLst/>
                <a:latin typeface="Inter"/>
              </a:rPr>
              <a:t>Key Benefits: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Enhanced flexibility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Improved team collaboration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Faster time-to-market</a:t>
            </a:r>
          </a:p>
          <a:p>
            <a:pPr algn="l">
              <a:buNone/>
            </a:pPr>
            <a:r>
              <a:rPr lang="en-US" sz="2400" b="0" i="0" dirty="0">
                <a:effectLst/>
                <a:latin typeface="Inter"/>
              </a:rPr>
              <a:t>Conclusion: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Agile provides competitive advantage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Supports continuous innovation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Aligns with modern business needs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867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406D-7F35-6919-3011-B862BCC8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75815-C184-A7FA-1FD7-77E852BB6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Inter"/>
              </a:rPr>
              <a:t>Digital.ai</a:t>
            </a:r>
            <a:r>
              <a:rPr lang="en-US" b="0" i="0" dirty="0">
                <a:effectLst/>
                <a:latin typeface="Inter"/>
              </a:rPr>
              <a:t>. (2022). 16th State of Agile Report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Forsgren, N., Humble, J., &amp; Kim, G. (2021). Accelerate: State of DevOps Report.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Fitzgerald, B., &amp; </a:t>
            </a:r>
            <a:r>
              <a:rPr lang="en-US" b="0" i="0" dirty="0" err="1">
                <a:effectLst/>
                <a:latin typeface="Inter"/>
              </a:rPr>
              <a:t>Stol</a:t>
            </a:r>
            <a:r>
              <a:rPr lang="en-US" b="0" i="0" dirty="0">
                <a:effectLst/>
                <a:latin typeface="Inter"/>
              </a:rPr>
              <a:t>, K. J. (2022). Contemporary empirical software engineering methods and research.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Inter"/>
              </a:rPr>
              <a:t>Hemon-</a:t>
            </a:r>
            <a:r>
              <a:rPr lang="en-US" b="0" i="0" dirty="0" err="1">
                <a:effectLst/>
                <a:latin typeface="Inter"/>
              </a:rPr>
              <a:t>Hildgen</a:t>
            </a:r>
            <a:r>
              <a:rPr lang="en-US" b="0" i="0" dirty="0">
                <a:effectLst/>
                <a:latin typeface="Inter"/>
              </a:rPr>
              <a:t>, A., Rowe, F., &amp; Balle, N. (2022). Agile transformation: A systematic literature review.</a:t>
            </a:r>
            <a:br>
              <a:rPr lang="en-US" b="0" i="0" dirty="0">
                <a:effectLst/>
                <a:latin typeface="Inter"/>
              </a:rPr>
            </a:br>
            <a:endParaRPr lang="en-US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718180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397</TotalTime>
  <Words>384</Words>
  <Application>Microsoft Macintosh PowerPoint</Application>
  <PresentationFormat>Widescreen</PresentationFormat>
  <Paragraphs>102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Courier New</vt:lpstr>
      <vt:lpstr>Inter</vt:lpstr>
      <vt:lpstr>Celestial</vt:lpstr>
      <vt:lpstr>Agile vs. Waterfall</vt:lpstr>
      <vt:lpstr>The roles in Agile scrum teams</vt:lpstr>
      <vt:lpstr>SDLC – Software development lifecycle</vt:lpstr>
      <vt:lpstr>Waterfall model comparison  </vt:lpstr>
      <vt:lpstr>Waterfall or agile</vt:lpstr>
      <vt:lpstr>Recommendation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Reinersman, Kelly</dc:creator>
  <cp:lastModifiedBy>Reinersman, Kelly</cp:lastModifiedBy>
  <cp:revision>10</cp:revision>
  <dcterms:created xsi:type="dcterms:W3CDTF">2025-04-22T20:51:52Z</dcterms:created>
  <dcterms:modified xsi:type="dcterms:W3CDTF">2025-04-23T03:29:13Z</dcterms:modified>
</cp:coreProperties>
</file>