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2"/>
  </p:notesMasterIdLst>
  <p:sldIdLst>
    <p:sldId id="305" r:id="rId2"/>
    <p:sldId id="267" r:id="rId3"/>
    <p:sldId id="269" r:id="rId4"/>
    <p:sldId id="272" r:id="rId5"/>
    <p:sldId id="279" r:id="rId6"/>
    <p:sldId id="325" r:id="rId7"/>
    <p:sldId id="326" r:id="rId8"/>
    <p:sldId id="296" r:id="rId9"/>
    <p:sldId id="306" r:id="rId10"/>
    <p:sldId id="297" r:id="rId11"/>
    <p:sldId id="299" r:id="rId12"/>
    <p:sldId id="320" r:id="rId13"/>
    <p:sldId id="322" r:id="rId14"/>
    <p:sldId id="323" r:id="rId15"/>
    <p:sldId id="312" r:id="rId16"/>
    <p:sldId id="302" r:id="rId17"/>
    <p:sldId id="307" r:id="rId18"/>
    <p:sldId id="315" r:id="rId19"/>
    <p:sldId id="308" r:id="rId20"/>
    <p:sldId id="30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01fe20bcs162" initials="0" lastIdx="1" clrIdx="0">
    <p:extLst>
      <p:ext uri="{19B8F6BF-5375-455C-9EA6-DF929625EA0E}">
        <p15:presenceInfo xmlns:p15="http://schemas.microsoft.com/office/powerpoint/2012/main" userId="S::01fe20bcs162@kletech.ac.in::99dd4f95-9564-4c30-9c65-c1e254972111" providerId="AD"/>
      </p:ext>
    </p:extLst>
  </p:cmAuthor>
  <p:cmAuthor id="2" name="Mangesh" initials="M" lastIdx="1" clrIdx="1">
    <p:extLst>
      <p:ext uri="{19B8F6BF-5375-455C-9EA6-DF929625EA0E}">
        <p15:presenceInfo xmlns:p15="http://schemas.microsoft.com/office/powerpoint/2012/main" userId="e56dafa3acda489d" providerId="Windows Live"/>
      </p:ext>
    </p:extLst>
  </p:cmAuthor>
  <p:cmAuthor id="3" name="santosh reddy" initials="sr" lastIdx="1" clrIdx="2">
    <p:extLst>
      <p:ext uri="{19B8F6BF-5375-455C-9EA6-DF929625EA0E}">
        <p15:presenceInfo xmlns:p15="http://schemas.microsoft.com/office/powerpoint/2012/main" userId="c04c9495fbf886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3C4"/>
    <a:srgbClr val="F6FB25"/>
    <a:srgbClr val="2DE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5ED3-ECCF-429F-8A17-0FD0465D5FFF}" type="datetimeFigureOut">
              <a:rPr lang="en-IN" smtClean="0"/>
              <a:t>17-04-2023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6B472-1344-443F-A30B-5B5CFBB7AC55}" type="slidenum">
              <a:rPr lang="en-IN" smtClean="0"/>
              <a:t>‹#›</a:t>
            </a:fld>
            <a:endParaRPr lang="en-IN"/>
          </a:p>
        </p:txBody>
      </p:sp>
    </p:spTree>
    <p:extLst>
      <p:ext uri="{BB962C8B-B14F-4D97-AF65-F5344CB8AC3E}">
        <p14:creationId xmlns:p14="http://schemas.microsoft.com/office/powerpoint/2010/main" val="167602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7648B7-AB45-4201-A403-5349C48D6675}"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419435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648B7-AB45-4201-A403-5349C48D6675}"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391523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7648B7-AB45-4201-A403-5349C48D6675}"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3404149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7648B7-AB45-4201-A403-5349C48D6675}"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BBAE3A-68BD-4D45-B0E4-1AC63C65E40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60221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648B7-AB45-4201-A403-5349C48D6675}"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2545951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7648B7-AB45-4201-A403-5349C48D6675}" type="datetimeFigureOut">
              <a:rPr lang="en-IN" smtClean="0"/>
              <a:t>17-04-2023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1927243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7648B7-AB45-4201-A403-5349C48D6675}" type="datetimeFigureOut">
              <a:rPr lang="en-IN" smtClean="0"/>
              <a:t>17-04-2023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260196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648B7-AB45-4201-A403-5349C48D6675}"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3988794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648B7-AB45-4201-A403-5349C48D6675}"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329231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7648B7-AB45-4201-A403-5349C48D6675}"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116724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648B7-AB45-4201-A403-5349C48D6675}"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111461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7648B7-AB45-4201-A403-5349C48D6675}"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225585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648B7-AB45-4201-A403-5349C48D6675}"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134830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07648B7-AB45-4201-A403-5349C48D6675}" type="datetimeFigureOut">
              <a:rPr lang="en-IN" smtClean="0"/>
              <a:t>17-04-2023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131867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7648B7-AB45-4201-A403-5349C48D6675}" type="datetimeFigureOut">
              <a:rPr lang="en-IN" smtClean="0"/>
              <a:t>17-04-2023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353387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07648B7-AB45-4201-A403-5349C48D6675}" type="datetimeFigureOut">
              <a:rPr lang="en-IN" smtClean="0"/>
              <a:t>17-04-2023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258929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648B7-AB45-4201-A403-5349C48D6675}"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BBAE3A-68BD-4D45-B0E4-1AC63C65E400}" type="slidenum">
              <a:rPr lang="en-IN" smtClean="0"/>
              <a:t>‹#›</a:t>
            </a:fld>
            <a:endParaRPr lang="en-IN"/>
          </a:p>
        </p:txBody>
      </p:sp>
    </p:spTree>
    <p:extLst>
      <p:ext uri="{BB962C8B-B14F-4D97-AF65-F5344CB8AC3E}">
        <p14:creationId xmlns:p14="http://schemas.microsoft.com/office/powerpoint/2010/main" val="52408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7648B7-AB45-4201-A403-5349C48D6675}" type="datetimeFigureOut">
              <a:rPr lang="en-IN" smtClean="0"/>
              <a:t>17-04-2023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6BBAE3A-68BD-4D45-B0E4-1AC63C65E400}" type="slidenum">
              <a:rPr lang="en-IN" smtClean="0"/>
              <a:t>‹#›</a:t>
            </a:fld>
            <a:endParaRPr lang="en-IN"/>
          </a:p>
        </p:txBody>
      </p:sp>
    </p:spTree>
    <p:extLst>
      <p:ext uri="{BB962C8B-B14F-4D97-AF65-F5344CB8AC3E}">
        <p14:creationId xmlns:p14="http://schemas.microsoft.com/office/powerpoint/2010/main" val="268574455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5.xml.rels><?xml version="1.0" encoding="UTF-8" standalone="yes"?>
<Relationships xmlns="http://schemas.openxmlformats.org/package/2006/relationships"><Relationship Id="rId3" Type="http://schemas.openxmlformats.org/officeDocument/2006/relationships/image" Target="../media/image24.tmp"/><Relationship Id="rId7" Type="http://schemas.openxmlformats.org/officeDocument/2006/relationships/image" Target="../media/image28.tmp"/><Relationship Id="rId2" Type="http://schemas.openxmlformats.org/officeDocument/2006/relationships/image" Target="../media/image23.tmp"/><Relationship Id="rId1" Type="http://schemas.openxmlformats.org/officeDocument/2006/relationships/slideLayout" Target="../slideLayouts/slideLayout7.xml"/><Relationship Id="rId6" Type="http://schemas.openxmlformats.org/officeDocument/2006/relationships/image" Target="../media/image27.tmp"/><Relationship Id="rId5" Type="http://schemas.openxmlformats.org/officeDocument/2006/relationships/image" Target="../media/image26.tmp"/><Relationship Id="rId4" Type="http://schemas.openxmlformats.org/officeDocument/2006/relationships/image" Target="../media/image25.tmp"/></Relationships>
</file>

<file path=ppt/slides/_rels/slide1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7.xml"/><Relationship Id="rId6" Type="http://schemas.openxmlformats.org/officeDocument/2006/relationships/image" Target="../media/image33.tmp"/><Relationship Id="rId5" Type="http://schemas.openxmlformats.org/officeDocument/2006/relationships/image" Target="../media/image32.tmp"/><Relationship Id="rId4" Type="http://schemas.openxmlformats.org/officeDocument/2006/relationships/image" Target="../media/image6.tmp"/></Relationships>
</file>

<file path=ppt/slides/_rels/slide1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34.tmp"/><Relationship Id="rId1" Type="http://schemas.openxmlformats.org/officeDocument/2006/relationships/slideLayout" Target="../slideLayouts/slideLayout7.xml"/><Relationship Id="rId4" Type="http://schemas.openxmlformats.org/officeDocument/2006/relationships/image" Target="../media/image35.tmp"/></Relationships>
</file>

<file path=ppt/slides/_rels/slide1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 Id="rId5" Type="http://schemas.openxmlformats.org/officeDocument/2006/relationships/image" Target="../media/image6.tmp"/><Relationship Id="rId4" Type="http://schemas.openxmlformats.org/officeDocument/2006/relationships/image" Target="../media/image10.tmp"/></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0F2D-4B6D-938D-AF73-6E2D6AAE4865}"/>
              </a:ext>
            </a:extLst>
          </p:cNvPr>
          <p:cNvSpPr>
            <a:spLocks noGrp="1"/>
          </p:cNvSpPr>
          <p:nvPr>
            <p:ph type="title"/>
          </p:nvPr>
        </p:nvSpPr>
        <p:spPr>
          <a:xfrm>
            <a:off x="646111" y="452718"/>
            <a:ext cx="9404723" cy="548768"/>
          </a:xfrm>
        </p:spPr>
        <p:txBody>
          <a:bodyPr/>
          <a:lstStyle/>
          <a:p>
            <a:r>
              <a:rPr lang="en-IN" sz="2600" dirty="0"/>
              <a:t>Problem Statement :</a:t>
            </a:r>
            <a:br>
              <a:rPr lang="en-IN" sz="2600" dirty="0"/>
            </a:br>
            <a:br>
              <a:rPr lang="en-IN" sz="2600" dirty="0"/>
            </a:br>
            <a:endParaRPr lang="en-IN" sz="2600" dirty="0"/>
          </a:p>
        </p:txBody>
      </p:sp>
      <p:sp>
        <p:nvSpPr>
          <p:cNvPr id="3" name="Content Placeholder 2">
            <a:extLst>
              <a:ext uri="{FF2B5EF4-FFF2-40B4-BE49-F238E27FC236}">
                <a16:creationId xmlns:a16="http://schemas.microsoft.com/office/drawing/2014/main" id="{7B407B21-18E2-269D-99A5-A619C005C6A2}"/>
              </a:ext>
            </a:extLst>
          </p:cNvPr>
          <p:cNvSpPr>
            <a:spLocks noGrp="1"/>
          </p:cNvSpPr>
          <p:nvPr>
            <p:ph idx="1"/>
          </p:nvPr>
        </p:nvSpPr>
        <p:spPr>
          <a:xfrm>
            <a:off x="646112" y="1010196"/>
            <a:ext cx="9404722" cy="4228010"/>
          </a:xfrm>
        </p:spPr>
        <p:txBody>
          <a:bodyPr/>
          <a:lstStyle/>
          <a:p>
            <a:pPr>
              <a:buFont typeface="Wingdings" panose="05000000000000000000" pitchFamily="2" charset="2"/>
              <a:buChar char="Ø"/>
            </a:pPr>
            <a:r>
              <a:rPr lang="en-IN" dirty="0"/>
              <a:t>To analyse world wide covid data and check which are effective measures to tackle the pandemic</a:t>
            </a:r>
            <a:endParaRPr lang="en-IN" sz="2000" dirty="0"/>
          </a:p>
          <a:p>
            <a:endParaRPr lang="en-IN" dirty="0"/>
          </a:p>
        </p:txBody>
      </p:sp>
      <p:sp>
        <p:nvSpPr>
          <p:cNvPr id="4" name="TextBox 3">
            <a:extLst>
              <a:ext uri="{FF2B5EF4-FFF2-40B4-BE49-F238E27FC236}">
                <a16:creationId xmlns:a16="http://schemas.microsoft.com/office/drawing/2014/main" id="{7519ADAF-0818-CAF6-D207-4289CBD11557}"/>
              </a:ext>
            </a:extLst>
          </p:cNvPr>
          <p:cNvSpPr txBox="1"/>
          <p:nvPr/>
        </p:nvSpPr>
        <p:spPr>
          <a:xfrm>
            <a:off x="646111" y="2107474"/>
            <a:ext cx="4188823" cy="492443"/>
          </a:xfrm>
          <a:prstGeom prst="rect">
            <a:avLst/>
          </a:prstGeom>
          <a:noFill/>
        </p:spPr>
        <p:txBody>
          <a:bodyPr wrap="square" rtlCol="0">
            <a:spAutoFit/>
          </a:bodyPr>
          <a:lstStyle/>
          <a:p>
            <a:r>
              <a:rPr lang="en-IN" sz="2600" dirty="0"/>
              <a:t>Data Description:</a:t>
            </a:r>
          </a:p>
        </p:txBody>
      </p:sp>
      <p:sp>
        <p:nvSpPr>
          <p:cNvPr id="6" name="TextBox 5">
            <a:extLst>
              <a:ext uri="{FF2B5EF4-FFF2-40B4-BE49-F238E27FC236}">
                <a16:creationId xmlns:a16="http://schemas.microsoft.com/office/drawing/2014/main" id="{1332F8E7-6305-EA07-C289-8AE2E465B018}"/>
              </a:ext>
            </a:extLst>
          </p:cNvPr>
          <p:cNvSpPr txBox="1"/>
          <p:nvPr/>
        </p:nvSpPr>
        <p:spPr>
          <a:xfrm>
            <a:off x="722811" y="2769326"/>
            <a:ext cx="9605554"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effectLst/>
                <a:latin typeface="+mj-lt"/>
              </a:rPr>
              <a:t>Coronavirus disease (COVID-19) is an infectious disease caused by the SARS-CoV-2 virus.</a:t>
            </a:r>
          </a:p>
          <a:p>
            <a:pPr marL="285750" indent="-285750">
              <a:buFont typeface="Wingdings" panose="05000000000000000000" pitchFamily="2" charset="2"/>
              <a:buChar char="Ø"/>
            </a:pPr>
            <a:r>
              <a:rPr lang="en-US" sz="2000" dirty="0">
                <a:latin typeface="+mj-lt"/>
              </a:rPr>
              <a:t>This data set will show the data about covid-19 cases from the year 2020 to 2022 this dataset has 47 columns and 184854 rows.</a:t>
            </a:r>
          </a:p>
          <a:p>
            <a:pPr marL="285750" indent="-285750">
              <a:buFont typeface="Wingdings" panose="05000000000000000000" pitchFamily="2" charset="2"/>
              <a:buChar char="Ø"/>
            </a:pPr>
            <a:r>
              <a:rPr lang="en-US" sz="2000" dirty="0">
                <a:latin typeface="+mj-lt"/>
              </a:rPr>
              <a:t>This dataset contains covid related data like confirmed ,death , recovered cases , population etc.</a:t>
            </a:r>
          </a:p>
          <a:p>
            <a:pPr marL="285750" indent="-285750">
              <a:buFont typeface="Wingdings" panose="05000000000000000000" pitchFamily="2" charset="2"/>
              <a:buChar char="Ø"/>
            </a:pPr>
            <a:r>
              <a:rPr lang="en-US" sz="2000" dirty="0">
                <a:latin typeface="+mj-lt"/>
              </a:rPr>
              <a:t>Our aim is to analyze the covid data across the world.</a:t>
            </a:r>
            <a:endParaRPr lang="en-IN" sz="2000" dirty="0">
              <a:latin typeface="+mj-lt"/>
            </a:endParaRPr>
          </a:p>
        </p:txBody>
      </p:sp>
      <p:pic>
        <p:nvPicPr>
          <p:cNvPr id="7" name="Picture 6">
            <a:extLst>
              <a:ext uri="{FF2B5EF4-FFF2-40B4-BE49-F238E27FC236}">
                <a16:creationId xmlns:a16="http://schemas.microsoft.com/office/drawing/2014/main" id="{A51108B6-85B3-6D54-3FE0-F6F6DAFE0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459" y="83116"/>
            <a:ext cx="2850127" cy="739204"/>
          </a:xfrm>
          <a:prstGeom prst="rect">
            <a:avLst/>
          </a:prstGeom>
        </p:spPr>
      </p:pic>
    </p:spTree>
    <p:extLst>
      <p:ext uri="{BB962C8B-B14F-4D97-AF65-F5344CB8AC3E}">
        <p14:creationId xmlns:p14="http://schemas.microsoft.com/office/powerpoint/2010/main" val="96850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A7EF-90C9-D43C-FDE0-DDEE5BEEDA78}"/>
              </a:ext>
            </a:extLst>
          </p:cNvPr>
          <p:cNvSpPr>
            <a:spLocks noGrp="1"/>
          </p:cNvSpPr>
          <p:nvPr>
            <p:ph type="title"/>
          </p:nvPr>
        </p:nvSpPr>
        <p:spPr>
          <a:xfrm>
            <a:off x="655077" y="188259"/>
            <a:ext cx="9404723" cy="1400530"/>
          </a:xfrm>
        </p:spPr>
        <p:txBody>
          <a:bodyPr/>
          <a:lstStyle/>
          <a:p>
            <a:r>
              <a:rPr lang="en-IN" sz="2600" b="1" dirty="0"/>
              <a:t>Comparison of population and confirmed  cases :</a:t>
            </a:r>
          </a:p>
        </p:txBody>
      </p:sp>
      <p:sp>
        <p:nvSpPr>
          <p:cNvPr id="12" name="Content Placeholder 11">
            <a:extLst>
              <a:ext uri="{FF2B5EF4-FFF2-40B4-BE49-F238E27FC236}">
                <a16:creationId xmlns:a16="http://schemas.microsoft.com/office/drawing/2014/main" id="{619A5C1D-8873-CCF6-593A-AE316D7A7347}"/>
              </a:ext>
            </a:extLst>
          </p:cNvPr>
          <p:cNvSpPr>
            <a:spLocks noGrp="1"/>
          </p:cNvSpPr>
          <p:nvPr>
            <p:ph idx="1"/>
          </p:nvPr>
        </p:nvSpPr>
        <p:spPr>
          <a:xfrm>
            <a:off x="71718" y="2043953"/>
            <a:ext cx="12120282" cy="4751294"/>
          </a:xfrm>
        </p:spPr>
        <p:txBody>
          <a:bodyPr>
            <a:normAutofit fontScale="92500" lnSpcReduction="10000"/>
          </a:bodyPr>
          <a:lstStyle/>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r>
              <a:rPr lang="en-IN" dirty="0"/>
              <a:t>By seeing the above two pie chart we can conclude that although China stands first in population but it is not present in top 10 affected countries.</a:t>
            </a:r>
          </a:p>
          <a:p>
            <a:pPr lvl="1"/>
            <a:r>
              <a:rPr lang="en-IN" dirty="0"/>
              <a:t>Although  India has very high population compared to USA but still it has death less confirmed cases compared to USA.</a:t>
            </a:r>
          </a:p>
          <a:p>
            <a:pPr lvl="1"/>
            <a:r>
              <a:rPr lang="en-IN" b="1" dirty="0">
                <a:solidFill>
                  <a:schemeClr val="accent3">
                    <a:lumMod val="60000"/>
                    <a:lumOff val="40000"/>
                  </a:schemeClr>
                </a:solidFill>
              </a:rPr>
              <a:t>Find the reasons for the above hypothesis </a:t>
            </a:r>
            <a:r>
              <a:rPr lang="en-IN" b="1">
                <a:solidFill>
                  <a:schemeClr val="accent3">
                    <a:lumMod val="60000"/>
                    <a:lumOff val="40000"/>
                  </a:schemeClr>
                </a:solidFill>
              </a:rPr>
              <a:t>that CHINA,INDIA </a:t>
            </a:r>
            <a:r>
              <a:rPr lang="en-IN" b="1" dirty="0">
                <a:solidFill>
                  <a:schemeClr val="accent3">
                    <a:lumMod val="60000"/>
                    <a:lumOff val="40000"/>
                  </a:schemeClr>
                </a:solidFill>
              </a:rPr>
              <a:t>have managed the pandemic compared to USA</a:t>
            </a:r>
          </a:p>
          <a:p>
            <a:pPr lvl="1"/>
            <a:endParaRPr lang="en-IN" dirty="0"/>
          </a:p>
        </p:txBody>
      </p:sp>
      <p:pic>
        <p:nvPicPr>
          <p:cNvPr id="13" name="Content Placeholder 6">
            <a:extLst>
              <a:ext uri="{FF2B5EF4-FFF2-40B4-BE49-F238E27FC236}">
                <a16:creationId xmlns:a16="http://schemas.microsoft.com/office/drawing/2014/main" id="{E22F7C56-316D-6347-0092-F2B8D3A74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193" y="874180"/>
            <a:ext cx="8369607" cy="3833137"/>
          </a:xfrm>
          <a:prstGeom prst="rect">
            <a:avLst/>
          </a:prstGeom>
        </p:spPr>
      </p:pic>
      <p:pic>
        <p:nvPicPr>
          <p:cNvPr id="5" name="Picture 4">
            <a:extLst>
              <a:ext uri="{FF2B5EF4-FFF2-40B4-BE49-F238E27FC236}">
                <a16:creationId xmlns:a16="http://schemas.microsoft.com/office/drawing/2014/main" id="{108EE4B5-35B9-B4E3-C9A7-45AEDE35D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1" y="62753"/>
            <a:ext cx="2520482" cy="653708"/>
          </a:xfrm>
          <a:prstGeom prst="rect">
            <a:avLst/>
          </a:prstGeom>
        </p:spPr>
      </p:pic>
    </p:spTree>
    <p:extLst>
      <p:ext uri="{BB962C8B-B14F-4D97-AF65-F5344CB8AC3E}">
        <p14:creationId xmlns:p14="http://schemas.microsoft.com/office/powerpoint/2010/main" val="238638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952-3DF4-E9F5-97E5-BBF0843E55D2}"/>
              </a:ext>
            </a:extLst>
          </p:cNvPr>
          <p:cNvSpPr>
            <a:spLocks noGrp="1"/>
          </p:cNvSpPr>
          <p:nvPr>
            <p:ph type="title"/>
          </p:nvPr>
        </p:nvSpPr>
        <p:spPr>
          <a:xfrm>
            <a:off x="97630" y="112059"/>
            <a:ext cx="10973781" cy="1600200"/>
          </a:xfrm>
        </p:spPr>
        <p:txBody>
          <a:bodyPr/>
          <a:lstStyle/>
          <a:p>
            <a:r>
              <a:rPr lang="en-IN" sz="3600" dirty="0"/>
              <a:t> </a:t>
            </a:r>
            <a:r>
              <a:rPr lang="en-IN" sz="3200" dirty="0"/>
              <a:t>Effective measures taken by the </a:t>
            </a:r>
            <a:br>
              <a:rPr lang="en-IN" sz="3200" dirty="0"/>
            </a:br>
            <a:r>
              <a:rPr lang="en-IN" sz="3200" dirty="0"/>
              <a:t> government like -</a:t>
            </a:r>
            <a:br>
              <a:rPr lang="en-IN" dirty="0"/>
            </a:br>
            <a:endParaRPr lang="en-IN" dirty="0"/>
          </a:p>
        </p:txBody>
      </p:sp>
      <p:sp>
        <p:nvSpPr>
          <p:cNvPr id="3" name="Content Placeholder 2">
            <a:extLst>
              <a:ext uri="{FF2B5EF4-FFF2-40B4-BE49-F238E27FC236}">
                <a16:creationId xmlns:a16="http://schemas.microsoft.com/office/drawing/2014/main" id="{462A6349-F9ED-CD04-C35C-600211D8BCF3}"/>
              </a:ext>
            </a:extLst>
          </p:cNvPr>
          <p:cNvSpPr>
            <a:spLocks noGrp="1"/>
          </p:cNvSpPr>
          <p:nvPr>
            <p:ph idx="1"/>
          </p:nvPr>
        </p:nvSpPr>
        <p:spPr>
          <a:xfrm>
            <a:off x="336011" y="1483531"/>
            <a:ext cx="10497017" cy="4693023"/>
          </a:xfrm>
        </p:spPr>
        <p:txBody>
          <a:bodyPr>
            <a:normAutofit fontScale="92500" lnSpcReduction="10000"/>
          </a:bodyPr>
          <a:lstStyle/>
          <a:p>
            <a:r>
              <a:rPr lang="en-IN" sz="1800" dirty="0"/>
              <a:t>1) School closing</a:t>
            </a:r>
          </a:p>
          <a:p>
            <a:r>
              <a:rPr lang="en-IN" sz="1800" dirty="0"/>
              <a:t>2) Workplace closing</a:t>
            </a:r>
          </a:p>
          <a:p>
            <a:r>
              <a:rPr lang="en-IN" sz="1800" dirty="0"/>
              <a:t>3) Cancel events</a:t>
            </a:r>
          </a:p>
          <a:p>
            <a:r>
              <a:rPr lang="en-IN" sz="1800" dirty="0"/>
              <a:t>4) Transport closing</a:t>
            </a:r>
          </a:p>
          <a:p>
            <a:r>
              <a:rPr lang="en-IN" sz="1800" dirty="0"/>
              <a:t>5) Stay home restrictions</a:t>
            </a:r>
          </a:p>
          <a:p>
            <a:r>
              <a:rPr lang="en-IN" sz="1800" dirty="0"/>
              <a:t>6) Internal movement restrictions</a:t>
            </a:r>
          </a:p>
          <a:p>
            <a:r>
              <a:rPr lang="en-IN" sz="1800" dirty="0"/>
              <a:t>7) International movement restrictions</a:t>
            </a:r>
          </a:p>
          <a:p>
            <a:r>
              <a:rPr lang="en-IN" sz="1800" dirty="0"/>
              <a:t>8) Information campaigns</a:t>
            </a:r>
          </a:p>
          <a:p>
            <a:pPr marL="0" indent="0">
              <a:buNone/>
            </a:pPr>
            <a:r>
              <a:rPr lang="en-IN" sz="2400" dirty="0">
                <a:solidFill>
                  <a:schemeClr val="accent3"/>
                </a:solidFill>
              </a:rPr>
              <a:t>Whether these measures are effective to control spread of covid cases?</a:t>
            </a:r>
          </a:p>
          <a:p>
            <a:pPr marL="0" indent="0">
              <a:buNone/>
            </a:pPr>
            <a:r>
              <a:rPr lang="en-IN" sz="1800" dirty="0"/>
              <a:t>     Now let us consider the above measures and compare CHINA ,INDIA and USA , and let us          analyse what measures taken by India and China have not been taken by USA.     </a:t>
            </a:r>
          </a:p>
          <a:p>
            <a:pPr marL="0" indent="0">
              <a:buNone/>
            </a:pPr>
            <a:r>
              <a:rPr lang="en-IN" sz="1800" dirty="0"/>
              <a:t>  Also check whether on implementing all  these measures will there be any effect on infection rate?</a:t>
            </a:r>
          </a:p>
        </p:txBody>
      </p:sp>
      <p:pic>
        <p:nvPicPr>
          <p:cNvPr id="4" name="Picture 3">
            <a:extLst>
              <a:ext uri="{FF2B5EF4-FFF2-40B4-BE49-F238E27FC236}">
                <a16:creationId xmlns:a16="http://schemas.microsoft.com/office/drawing/2014/main" id="{6094F77A-4C4E-F1F6-4C09-9A53367AB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243" y="112059"/>
            <a:ext cx="2850127" cy="739204"/>
          </a:xfrm>
          <a:prstGeom prst="rect">
            <a:avLst/>
          </a:prstGeom>
        </p:spPr>
      </p:pic>
    </p:spTree>
    <p:extLst>
      <p:ext uri="{BB962C8B-B14F-4D97-AF65-F5344CB8AC3E}">
        <p14:creationId xmlns:p14="http://schemas.microsoft.com/office/powerpoint/2010/main" val="417525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6DD0-4154-F9FE-5B7B-36A12A7F2A1B}"/>
              </a:ext>
            </a:extLst>
          </p:cNvPr>
          <p:cNvSpPr>
            <a:spLocks noGrp="1"/>
          </p:cNvSpPr>
          <p:nvPr>
            <p:ph type="title"/>
          </p:nvPr>
        </p:nvSpPr>
        <p:spPr>
          <a:xfrm>
            <a:off x="188911" y="123265"/>
            <a:ext cx="10676313" cy="658906"/>
          </a:xfrm>
        </p:spPr>
        <p:txBody>
          <a:bodyPr/>
          <a:lstStyle/>
          <a:p>
            <a:r>
              <a:rPr lang="en-US" sz="3200" dirty="0"/>
              <a:t>Comparing the measures taken  by three countries</a:t>
            </a:r>
            <a:endParaRPr lang="en-IN" sz="3200" dirty="0"/>
          </a:p>
        </p:txBody>
      </p:sp>
      <p:pic>
        <p:nvPicPr>
          <p:cNvPr id="5" name="Content Placeholder 4">
            <a:extLst>
              <a:ext uri="{FF2B5EF4-FFF2-40B4-BE49-F238E27FC236}">
                <a16:creationId xmlns:a16="http://schemas.microsoft.com/office/drawing/2014/main" id="{C379427A-DC75-1870-FEB3-DCEA0E24E2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586" y="1032349"/>
            <a:ext cx="9136249" cy="4028113"/>
          </a:xfrm>
        </p:spPr>
      </p:pic>
      <p:sp>
        <p:nvSpPr>
          <p:cNvPr id="10" name="TextBox 9">
            <a:extLst>
              <a:ext uri="{FF2B5EF4-FFF2-40B4-BE49-F238E27FC236}">
                <a16:creationId xmlns:a16="http://schemas.microsoft.com/office/drawing/2014/main" id="{365AEA50-5912-E74E-0DA8-3CD794EAEA23}"/>
              </a:ext>
            </a:extLst>
          </p:cNvPr>
          <p:cNvSpPr txBox="1"/>
          <p:nvPr/>
        </p:nvSpPr>
        <p:spPr>
          <a:xfrm>
            <a:off x="303586" y="5468471"/>
            <a:ext cx="11377426" cy="646331"/>
          </a:xfrm>
          <a:prstGeom prst="rect">
            <a:avLst/>
          </a:prstGeom>
          <a:noFill/>
        </p:spPr>
        <p:txBody>
          <a:bodyPr wrap="square" rtlCol="0">
            <a:spAutoFit/>
          </a:bodyPr>
          <a:lstStyle/>
          <a:p>
            <a:r>
              <a:rPr lang="en-US" dirty="0"/>
              <a:t>From the above plot we can see that China has implemented these lockdown measures strictly compared to India and USA.</a:t>
            </a:r>
            <a:endParaRPr lang="en-IN" dirty="0"/>
          </a:p>
        </p:txBody>
      </p:sp>
    </p:spTree>
    <p:extLst>
      <p:ext uri="{BB962C8B-B14F-4D97-AF65-F5344CB8AC3E}">
        <p14:creationId xmlns:p14="http://schemas.microsoft.com/office/powerpoint/2010/main" val="281463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36A1188-0228-0AC6-183C-2E05F2E51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47" y="45205"/>
            <a:ext cx="7776282" cy="3432038"/>
          </a:xfrm>
        </p:spPr>
      </p:pic>
      <p:sp>
        <p:nvSpPr>
          <p:cNvPr id="10" name="TextBox 9">
            <a:extLst>
              <a:ext uri="{FF2B5EF4-FFF2-40B4-BE49-F238E27FC236}">
                <a16:creationId xmlns:a16="http://schemas.microsoft.com/office/drawing/2014/main" id="{22556CF4-46D2-F658-E753-CE6BA4061699}"/>
              </a:ext>
            </a:extLst>
          </p:cNvPr>
          <p:cNvSpPr txBox="1"/>
          <p:nvPr/>
        </p:nvSpPr>
        <p:spPr>
          <a:xfrm>
            <a:off x="7942729" y="1192305"/>
            <a:ext cx="3783107" cy="1477328"/>
          </a:xfrm>
          <a:prstGeom prst="rect">
            <a:avLst/>
          </a:prstGeom>
          <a:noFill/>
        </p:spPr>
        <p:txBody>
          <a:bodyPr wrap="square">
            <a:spAutoFit/>
          </a:bodyPr>
          <a:lstStyle/>
          <a:p>
            <a:r>
              <a:rPr lang="en-US" dirty="0"/>
              <a:t>By this we can conclude that the country which implemented these measures effectively have got control over confirmed cases</a:t>
            </a:r>
            <a:endParaRPr lang="en-IN" dirty="0"/>
          </a:p>
        </p:txBody>
      </p:sp>
      <p:pic>
        <p:nvPicPr>
          <p:cNvPr id="11" name="Content Placeholder 4">
            <a:extLst>
              <a:ext uri="{FF2B5EF4-FFF2-40B4-BE49-F238E27FC236}">
                <a16:creationId xmlns:a16="http://schemas.microsoft.com/office/drawing/2014/main" id="{6039EA9F-4ED3-BD18-E6F4-CBF39BEE7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77" y="4060219"/>
            <a:ext cx="7377298" cy="2599737"/>
          </a:xfrm>
          <a:prstGeom prst="rect">
            <a:avLst/>
          </a:prstGeom>
        </p:spPr>
      </p:pic>
      <p:pic>
        <p:nvPicPr>
          <p:cNvPr id="12" name="Content Placeholder 4">
            <a:extLst>
              <a:ext uri="{FF2B5EF4-FFF2-40B4-BE49-F238E27FC236}">
                <a16:creationId xmlns:a16="http://schemas.microsoft.com/office/drawing/2014/main" id="{9D760319-79E9-21AC-AF3E-505ADA23F2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514" y="4060219"/>
            <a:ext cx="4010446" cy="2599737"/>
          </a:xfrm>
          <a:prstGeom prst="rect">
            <a:avLst/>
          </a:prstGeom>
        </p:spPr>
      </p:pic>
    </p:spTree>
    <p:extLst>
      <p:ext uri="{BB962C8B-B14F-4D97-AF65-F5344CB8AC3E}">
        <p14:creationId xmlns:p14="http://schemas.microsoft.com/office/powerpoint/2010/main" val="246542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82D6-D842-342A-02AE-2902BCC4561E}"/>
              </a:ext>
            </a:extLst>
          </p:cNvPr>
          <p:cNvSpPr>
            <a:spLocks noGrp="1"/>
          </p:cNvSpPr>
          <p:nvPr>
            <p:ph type="title"/>
          </p:nvPr>
        </p:nvSpPr>
        <p:spPr>
          <a:xfrm>
            <a:off x="170983" y="125506"/>
            <a:ext cx="9582617" cy="753036"/>
          </a:xfrm>
        </p:spPr>
        <p:txBody>
          <a:bodyPr/>
          <a:lstStyle/>
          <a:p>
            <a:r>
              <a:rPr lang="en-US" sz="3200" dirty="0"/>
              <a:t>What are the measure to control death  rate ?</a:t>
            </a:r>
            <a:endParaRPr lang="en-IN" sz="3200" dirty="0"/>
          </a:p>
        </p:txBody>
      </p:sp>
      <p:pic>
        <p:nvPicPr>
          <p:cNvPr id="7" name="Picture 6">
            <a:extLst>
              <a:ext uri="{FF2B5EF4-FFF2-40B4-BE49-F238E27FC236}">
                <a16:creationId xmlns:a16="http://schemas.microsoft.com/office/drawing/2014/main" id="{67CF86BF-77C5-2E0F-BAD9-AE1EB787D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83" y="997731"/>
            <a:ext cx="7377298" cy="2565739"/>
          </a:xfrm>
          <a:prstGeom prst="rect">
            <a:avLst/>
          </a:prstGeom>
        </p:spPr>
      </p:pic>
      <p:pic>
        <p:nvPicPr>
          <p:cNvPr id="9" name="Picture 8">
            <a:extLst>
              <a:ext uri="{FF2B5EF4-FFF2-40B4-BE49-F238E27FC236}">
                <a16:creationId xmlns:a16="http://schemas.microsoft.com/office/drawing/2014/main" id="{8322659E-1D15-911B-E49B-94F40FE62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451" y="997731"/>
            <a:ext cx="4186749" cy="2565739"/>
          </a:xfrm>
          <a:prstGeom prst="rect">
            <a:avLst/>
          </a:prstGeom>
        </p:spPr>
      </p:pic>
      <p:pic>
        <p:nvPicPr>
          <p:cNvPr id="12" name="Content Placeholder 11">
            <a:extLst>
              <a:ext uri="{FF2B5EF4-FFF2-40B4-BE49-F238E27FC236}">
                <a16:creationId xmlns:a16="http://schemas.microsoft.com/office/drawing/2014/main" id="{DEF4F62F-16A4-1D07-EC5A-20D87B324F1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0983" y="3682659"/>
            <a:ext cx="5449888" cy="2620504"/>
          </a:xfrm>
          <a:prstGeom prst="rect">
            <a:avLst/>
          </a:prstGeom>
        </p:spPr>
      </p:pic>
      <p:sp>
        <p:nvSpPr>
          <p:cNvPr id="13" name="TextBox 12">
            <a:extLst>
              <a:ext uri="{FF2B5EF4-FFF2-40B4-BE49-F238E27FC236}">
                <a16:creationId xmlns:a16="http://schemas.microsoft.com/office/drawing/2014/main" id="{527B3372-0FE1-F7A5-1D23-C37F101E85D8}"/>
              </a:ext>
            </a:extLst>
          </p:cNvPr>
          <p:cNvSpPr txBox="1"/>
          <p:nvPr/>
        </p:nvSpPr>
        <p:spPr>
          <a:xfrm>
            <a:off x="5889812" y="3890682"/>
            <a:ext cx="5862917" cy="923330"/>
          </a:xfrm>
          <a:prstGeom prst="rect">
            <a:avLst/>
          </a:prstGeom>
          <a:noFill/>
        </p:spPr>
        <p:txBody>
          <a:bodyPr wrap="square" rtlCol="0">
            <a:spAutoFit/>
          </a:bodyPr>
          <a:lstStyle/>
          <a:p>
            <a:r>
              <a:rPr lang="en-US" dirty="0"/>
              <a:t>By seeing the above plots we can understand that </a:t>
            </a:r>
          </a:p>
          <a:p>
            <a:r>
              <a:rPr lang="en-US" dirty="0"/>
              <a:t>On increasing the vaccination rate we an control the death rate.</a:t>
            </a:r>
            <a:endParaRPr lang="en-IN" dirty="0"/>
          </a:p>
        </p:txBody>
      </p:sp>
    </p:spTree>
    <p:extLst>
      <p:ext uri="{BB962C8B-B14F-4D97-AF65-F5344CB8AC3E}">
        <p14:creationId xmlns:p14="http://schemas.microsoft.com/office/powerpoint/2010/main" val="151444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F0F063-620D-3AF2-1FDB-822ABA475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517" y="768171"/>
            <a:ext cx="3871295" cy="2320627"/>
          </a:xfrm>
          <a:prstGeom prst="rect">
            <a:avLst/>
          </a:prstGeom>
        </p:spPr>
      </p:pic>
      <p:pic>
        <p:nvPicPr>
          <p:cNvPr id="5" name="Picture 4">
            <a:extLst>
              <a:ext uri="{FF2B5EF4-FFF2-40B4-BE49-F238E27FC236}">
                <a16:creationId xmlns:a16="http://schemas.microsoft.com/office/drawing/2014/main" id="{AF1927FA-8320-A93C-BE65-AAECDF27C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2459" y="768171"/>
            <a:ext cx="4002841" cy="2303869"/>
          </a:xfrm>
          <a:prstGeom prst="rect">
            <a:avLst/>
          </a:prstGeom>
        </p:spPr>
      </p:pic>
      <p:pic>
        <p:nvPicPr>
          <p:cNvPr id="7" name="Picture 6">
            <a:extLst>
              <a:ext uri="{FF2B5EF4-FFF2-40B4-BE49-F238E27FC236}">
                <a16:creationId xmlns:a16="http://schemas.microsoft.com/office/drawing/2014/main" id="{1770EA28-4119-A94C-028F-E706B1263A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125" y="768171"/>
            <a:ext cx="3408549" cy="2303869"/>
          </a:xfrm>
          <a:prstGeom prst="rect">
            <a:avLst/>
          </a:prstGeom>
        </p:spPr>
      </p:pic>
      <p:pic>
        <p:nvPicPr>
          <p:cNvPr id="4" name="Picture 3">
            <a:extLst>
              <a:ext uri="{FF2B5EF4-FFF2-40B4-BE49-F238E27FC236}">
                <a16:creationId xmlns:a16="http://schemas.microsoft.com/office/drawing/2014/main" id="{D2AD8566-B985-42DC-22FC-DEC87E633C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8517" y="3262459"/>
            <a:ext cx="3891813" cy="2214228"/>
          </a:xfrm>
          <a:prstGeom prst="rect">
            <a:avLst/>
          </a:prstGeom>
        </p:spPr>
      </p:pic>
      <p:pic>
        <p:nvPicPr>
          <p:cNvPr id="8" name="Picture 7">
            <a:extLst>
              <a:ext uri="{FF2B5EF4-FFF2-40B4-BE49-F238E27FC236}">
                <a16:creationId xmlns:a16="http://schemas.microsoft.com/office/drawing/2014/main" id="{B652E523-E07D-BAAD-F197-F5091B1CA6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459" y="3273097"/>
            <a:ext cx="4074112" cy="2203590"/>
          </a:xfrm>
          <a:prstGeom prst="rect">
            <a:avLst/>
          </a:prstGeom>
        </p:spPr>
      </p:pic>
      <p:pic>
        <p:nvPicPr>
          <p:cNvPr id="10" name="Picture 9">
            <a:extLst>
              <a:ext uri="{FF2B5EF4-FFF2-40B4-BE49-F238E27FC236}">
                <a16:creationId xmlns:a16="http://schemas.microsoft.com/office/drawing/2014/main" id="{FBACF710-D192-D792-D940-12C85175AF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347" y="3262459"/>
            <a:ext cx="3439327" cy="2214228"/>
          </a:xfrm>
          <a:prstGeom prst="rect">
            <a:avLst/>
          </a:prstGeom>
        </p:spPr>
      </p:pic>
      <p:sp>
        <p:nvSpPr>
          <p:cNvPr id="9" name="TextBox 8">
            <a:extLst>
              <a:ext uri="{FF2B5EF4-FFF2-40B4-BE49-F238E27FC236}">
                <a16:creationId xmlns:a16="http://schemas.microsoft.com/office/drawing/2014/main" id="{7CD6FCEF-B3AC-D69E-DE83-A4BEEBA25304}"/>
              </a:ext>
            </a:extLst>
          </p:cNvPr>
          <p:cNvSpPr txBox="1"/>
          <p:nvPr/>
        </p:nvSpPr>
        <p:spPr>
          <a:xfrm>
            <a:off x="322216" y="5545052"/>
            <a:ext cx="11713029" cy="1200329"/>
          </a:xfrm>
          <a:prstGeom prst="rect">
            <a:avLst/>
          </a:prstGeom>
          <a:noFill/>
        </p:spPr>
        <p:txBody>
          <a:bodyPr wrap="square" rtlCol="0">
            <a:spAutoFit/>
          </a:bodyPr>
          <a:lstStyle/>
          <a:p>
            <a:r>
              <a:rPr lang="en-IN" dirty="0"/>
              <a:t>Although from previous slides we  concluded that China has least confirmed case compared to INDIA and USA .And USA has highest confirmed case ,but there is one more factor (no of tests).</a:t>
            </a:r>
          </a:p>
          <a:p>
            <a:r>
              <a:rPr lang="en-IN" dirty="0"/>
              <a:t>From the above plot we can see that USA have done higher number of test compared to India and China . This is another factor why USA have higher confirmed cases.</a:t>
            </a:r>
          </a:p>
        </p:txBody>
      </p:sp>
      <p:sp>
        <p:nvSpPr>
          <p:cNvPr id="11" name="TextBox 10">
            <a:extLst>
              <a:ext uri="{FF2B5EF4-FFF2-40B4-BE49-F238E27FC236}">
                <a16:creationId xmlns:a16="http://schemas.microsoft.com/office/drawing/2014/main" id="{FF721B47-1C5D-47DF-E39E-55134E84B617}"/>
              </a:ext>
            </a:extLst>
          </p:cNvPr>
          <p:cNvSpPr txBox="1"/>
          <p:nvPr/>
        </p:nvSpPr>
        <p:spPr>
          <a:xfrm>
            <a:off x="153125" y="156231"/>
            <a:ext cx="10906761" cy="461665"/>
          </a:xfrm>
          <a:prstGeom prst="rect">
            <a:avLst/>
          </a:prstGeom>
          <a:noFill/>
        </p:spPr>
        <p:txBody>
          <a:bodyPr wrap="square" rtlCol="0">
            <a:spAutoFit/>
          </a:bodyPr>
          <a:lstStyle/>
          <a:p>
            <a:r>
              <a:rPr lang="en-IN" sz="2400" dirty="0">
                <a:solidFill>
                  <a:schemeClr val="accent3"/>
                </a:solidFill>
              </a:rPr>
              <a:t>What are the other factors why USA have higher confirmed cases ?</a:t>
            </a:r>
          </a:p>
        </p:txBody>
      </p:sp>
    </p:spTree>
    <p:extLst>
      <p:ext uri="{BB962C8B-B14F-4D97-AF65-F5344CB8AC3E}">
        <p14:creationId xmlns:p14="http://schemas.microsoft.com/office/powerpoint/2010/main" val="111696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BEF4-F0C7-DCBC-FAE6-EA2A00B242F7}"/>
              </a:ext>
            </a:extLst>
          </p:cNvPr>
          <p:cNvSpPr>
            <a:spLocks noGrp="1"/>
          </p:cNvSpPr>
          <p:nvPr>
            <p:ph type="title"/>
          </p:nvPr>
        </p:nvSpPr>
        <p:spPr>
          <a:xfrm>
            <a:off x="646111" y="452718"/>
            <a:ext cx="9905348" cy="1400530"/>
          </a:xfrm>
        </p:spPr>
        <p:txBody>
          <a:bodyPr/>
          <a:lstStyle/>
          <a:p>
            <a:r>
              <a:rPr lang="en-IN" dirty="0">
                <a:solidFill>
                  <a:schemeClr val="accent3">
                    <a:lumMod val="40000"/>
                    <a:lumOff val="60000"/>
                  </a:schemeClr>
                </a:solidFill>
              </a:rPr>
              <a:t>Efficiency of facial coverings </a:t>
            </a:r>
            <a:r>
              <a:rPr lang="en-IN" sz="2800" dirty="0"/>
              <a:t>(masks)</a:t>
            </a:r>
          </a:p>
        </p:txBody>
      </p:sp>
      <p:sp>
        <p:nvSpPr>
          <p:cNvPr id="7" name="Content Placeholder 6">
            <a:extLst>
              <a:ext uri="{FF2B5EF4-FFF2-40B4-BE49-F238E27FC236}">
                <a16:creationId xmlns:a16="http://schemas.microsoft.com/office/drawing/2014/main" id="{F20F853E-7A2D-3F99-7B3B-6C2F6E107015}"/>
              </a:ext>
            </a:extLst>
          </p:cNvPr>
          <p:cNvSpPr>
            <a:spLocks noGrp="1"/>
          </p:cNvSpPr>
          <p:nvPr>
            <p:ph idx="1"/>
          </p:nvPr>
        </p:nvSpPr>
        <p:spPr>
          <a:xfrm>
            <a:off x="646111" y="2532017"/>
            <a:ext cx="10792597" cy="3873265"/>
          </a:xfrm>
        </p:spPr>
        <p:txBody>
          <a:bodyPr>
            <a:normAutofit/>
          </a:bodyPr>
          <a:lstStyle/>
          <a:p>
            <a:endParaRPr lang="en-IN" dirty="0"/>
          </a:p>
          <a:p>
            <a:endParaRPr lang="en-IN" dirty="0"/>
          </a:p>
          <a:p>
            <a:endParaRPr lang="en-IN" dirty="0"/>
          </a:p>
          <a:p>
            <a:endParaRPr lang="en-IN" dirty="0"/>
          </a:p>
          <a:p>
            <a:endParaRPr lang="en-IN" dirty="0"/>
          </a:p>
          <a:p>
            <a:r>
              <a:rPr lang="en-IN" dirty="0"/>
              <a:t>As we cannot find any trend in the above graph we can conclude that when everyone uses mask strictness(4) we can see decrease in confirmed case .</a:t>
            </a:r>
          </a:p>
          <a:p>
            <a:r>
              <a:rPr lang="en-IN" dirty="0"/>
              <a:t>This measure is less effective compared to other measures</a:t>
            </a:r>
          </a:p>
          <a:p>
            <a:endParaRPr lang="en-IN" dirty="0"/>
          </a:p>
        </p:txBody>
      </p:sp>
      <p:pic>
        <p:nvPicPr>
          <p:cNvPr id="8" name="Content Placeholder 4">
            <a:extLst>
              <a:ext uri="{FF2B5EF4-FFF2-40B4-BE49-F238E27FC236}">
                <a16:creationId xmlns:a16="http://schemas.microsoft.com/office/drawing/2014/main" id="{362B1F69-9745-54B3-A7E6-668F055F4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40082"/>
            <a:ext cx="4938901" cy="2921829"/>
          </a:xfrm>
          <a:prstGeom prst="rect">
            <a:avLst/>
          </a:prstGeom>
        </p:spPr>
      </p:pic>
    </p:spTree>
    <p:extLst>
      <p:ext uri="{BB962C8B-B14F-4D97-AF65-F5344CB8AC3E}">
        <p14:creationId xmlns:p14="http://schemas.microsoft.com/office/powerpoint/2010/main" val="45160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75BA09-C394-0F87-E729-0F5571180217}"/>
              </a:ext>
            </a:extLst>
          </p:cNvPr>
          <p:cNvSpPr txBox="1"/>
          <p:nvPr/>
        </p:nvSpPr>
        <p:spPr>
          <a:xfrm>
            <a:off x="617402" y="1042680"/>
            <a:ext cx="7794172" cy="369332"/>
          </a:xfrm>
          <a:prstGeom prst="rect">
            <a:avLst/>
          </a:prstGeom>
          <a:noFill/>
        </p:spPr>
        <p:txBody>
          <a:bodyPr wrap="square" rtlCol="0">
            <a:spAutoFit/>
          </a:bodyPr>
          <a:lstStyle/>
          <a:p>
            <a:r>
              <a:rPr lang="en-IN" dirty="0"/>
              <a:t>School Closing </a:t>
            </a:r>
          </a:p>
        </p:txBody>
      </p:sp>
      <p:pic>
        <p:nvPicPr>
          <p:cNvPr id="4" name="Picture 3">
            <a:extLst>
              <a:ext uri="{FF2B5EF4-FFF2-40B4-BE49-F238E27FC236}">
                <a16:creationId xmlns:a16="http://schemas.microsoft.com/office/drawing/2014/main" id="{7C8453F5-70DD-78CD-1E3C-9572CCB3FBF6}"/>
              </a:ext>
            </a:extLst>
          </p:cNvPr>
          <p:cNvPicPr>
            <a:picLocks noChangeAspect="1"/>
          </p:cNvPicPr>
          <p:nvPr/>
        </p:nvPicPr>
        <p:blipFill rotWithShape="1">
          <a:blip r:embed="rId2">
            <a:extLst>
              <a:ext uri="{28A0092B-C50C-407E-A947-70E740481C1C}">
                <a14:useLocalDpi xmlns:a14="http://schemas.microsoft.com/office/drawing/2010/main" val="0"/>
              </a:ext>
            </a:extLst>
          </a:blip>
          <a:srcRect r="52082"/>
          <a:stretch/>
        </p:blipFill>
        <p:spPr>
          <a:xfrm>
            <a:off x="532318" y="1505959"/>
            <a:ext cx="3005342" cy="2267699"/>
          </a:xfrm>
          <a:prstGeom prst="rect">
            <a:avLst/>
          </a:prstGeom>
        </p:spPr>
      </p:pic>
      <p:pic>
        <p:nvPicPr>
          <p:cNvPr id="6" name="Picture 5">
            <a:extLst>
              <a:ext uri="{FF2B5EF4-FFF2-40B4-BE49-F238E27FC236}">
                <a16:creationId xmlns:a16="http://schemas.microsoft.com/office/drawing/2014/main" id="{58B0FE5F-DCD4-2FE7-142F-747C5FB8CF96}"/>
              </a:ext>
            </a:extLst>
          </p:cNvPr>
          <p:cNvPicPr>
            <a:picLocks noChangeAspect="1"/>
          </p:cNvPicPr>
          <p:nvPr/>
        </p:nvPicPr>
        <p:blipFill rotWithShape="1">
          <a:blip r:embed="rId3">
            <a:extLst>
              <a:ext uri="{28A0092B-C50C-407E-A947-70E740481C1C}">
                <a14:useLocalDpi xmlns:a14="http://schemas.microsoft.com/office/drawing/2010/main" val="0"/>
              </a:ext>
            </a:extLst>
          </a:blip>
          <a:srcRect r="50595"/>
          <a:stretch/>
        </p:blipFill>
        <p:spPr>
          <a:xfrm>
            <a:off x="484095" y="4388949"/>
            <a:ext cx="3101788" cy="2262083"/>
          </a:xfrm>
          <a:prstGeom prst="rect">
            <a:avLst/>
          </a:prstGeom>
        </p:spPr>
      </p:pic>
      <p:sp>
        <p:nvSpPr>
          <p:cNvPr id="7" name="TextBox 6">
            <a:extLst>
              <a:ext uri="{FF2B5EF4-FFF2-40B4-BE49-F238E27FC236}">
                <a16:creationId xmlns:a16="http://schemas.microsoft.com/office/drawing/2014/main" id="{4B238420-951D-ED7C-8910-AF64B631C74A}"/>
              </a:ext>
            </a:extLst>
          </p:cNvPr>
          <p:cNvSpPr txBox="1"/>
          <p:nvPr/>
        </p:nvSpPr>
        <p:spPr>
          <a:xfrm>
            <a:off x="7641369" y="1270457"/>
            <a:ext cx="3720353" cy="2308324"/>
          </a:xfrm>
          <a:prstGeom prst="rect">
            <a:avLst/>
          </a:prstGeom>
          <a:noFill/>
        </p:spPr>
        <p:txBody>
          <a:bodyPr wrap="square" rtlCol="0">
            <a:spAutoFit/>
          </a:bodyPr>
          <a:lstStyle/>
          <a:p>
            <a:r>
              <a:rPr lang="en-US" dirty="0"/>
              <a:t>In each year with increasing  </a:t>
            </a:r>
          </a:p>
          <a:p>
            <a:pPr marL="285750" indent="-285750">
              <a:buFont typeface="Wingdings" panose="05000000000000000000" pitchFamily="2" charset="2"/>
              <a:buChar char="Ø"/>
            </a:pPr>
            <a:r>
              <a:rPr lang="en-US" dirty="0"/>
              <a:t> school closing </a:t>
            </a:r>
          </a:p>
          <a:p>
            <a:pPr marL="285750" indent="-285750">
              <a:buFont typeface="Wingdings" panose="05000000000000000000" pitchFamily="2" charset="2"/>
              <a:buChar char="Ø"/>
            </a:pPr>
            <a:r>
              <a:rPr lang="en-US" dirty="0"/>
              <a:t> workplace closing </a:t>
            </a:r>
          </a:p>
          <a:p>
            <a:pPr marL="285750" indent="-285750">
              <a:buFont typeface="Wingdings" panose="05000000000000000000" pitchFamily="2" charset="2"/>
              <a:buChar char="Ø"/>
            </a:pPr>
            <a:r>
              <a:rPr lang="en-IN" dirty="0"/>
              <a:t>Cancel Events</a:t>
            </a:r>
          </a:p>
          <a:p>
            <a:pPr marL="285750" indent="-285750">
              <a:buFont typeface="Wingdings" panose="05000000000000000000" pitchFamily="2" charset="2"/>
              <a:buChar char="Ø"/>
            </a:pPr>
            <a:r>
              <a:rPr lang="en-IN" dirty="0"/>
              <a:t>Stay home restrictions </a:t>
            </a:r>
          </a:p>
          <a:p>
            <a:r>
              <a:rPr lang="en-US" dirty="0"/>
              <a:t>measures the number of    confirmed cases were  found </a:t>
            </a:r>
          </a:p>
          <a:p>
            <a:r>
              <a:rPr lang="en-US" dirty="0"/>
              <a:t>to be decreasing </a:t>
            </a:r>
            <a:endParaRPr lang="en-IN" dirty="0"/>
          </a:p>
        </p:txBody>
      </p:sp>
      <p:sp>
        <p:nvSpPr>
          <p:cNvPr id="8" name="TextBox 7">
            <a:extLst>
              <a:ext uri="{FF2B5EF4-FFF2-40B4-BE49-F238E27FC236}">
                <a16:creationId xmlns:a16="http://schemas.microsoft.com/office/drawing/2014/main" id="{C7AAE6EA-DBFC-0437-28CB-857E9FC8F022}"/>
              </a:ext>
            </a:extLst>
          </p:cNvPr>
          <p:cNvSpPr txBox="1"/>
          <p:nvPr/>
        </p:nvSpPr>
        <p:spPr>
          <a:xfrm>
            <a:off x="484095" y="3934097"/>
            <a:ext cx="3101788" cy="369332"/>
          </a:xfrm>
          <a:prstGeom prst="rect">
            <a:avLst/>
          </a:prstGeom>
          <a:noFill/>
        </p:spPr>
        <p:txBody>
          <a:bodyPr wrap="square" rtlCol="0">
            <a:spAutoFit/>
          </a:bodyPr>
          <a:lstStyle/>
          <a:p>
            <a:r>
              <a:rPr lang="en-US" dirty="0"/>
              <a:t>Workplace closing </a:t>
            </a:r>
            <a:endParaRPr lang="en-IN" dirty="0"/>
          </a:p>
        </p:txBody>
      </p:sp>
      <p:pic>
        <p:nvPicPr>
          <p:cNvPr id="9" name="Picture 8">
            <a:extLst>
              <a:ext uri="{FF2B5EF4-FFF2-40B4-BE49-F238E27FC236}">
                <a16:creationId xmlns:a16="http://schemas.microsoft.com/office/drawing/2014/main" id="{3A276C06-5A13-C2B8-7235-F436D65C7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1234" y="127036"/>
            <a:ext cx="2850127" cy="739204"/>
          </a:xfrm>
          <a:prstGeom prst="rect">
            <a:avLst/>
          </a:prstGeom>
        </p:spPr>
      </p:pic>
      <p:pic>
        <p:nvPicPr>
          <p:cNvPr id="10" name="Picture 9">
            <a:extLst>
              <a:ext uri="{FF2B5EF4-FFF2-40B4-BE49-F238E27FC236}">
                <a16:creationId xmlns:a16="http://schemas.microsoft.com/office/drawing/2014/main" id="{286CD70B-D3E0-24DA-9EC8-DC8F4699D17A}"/>
              </a:ext>
            </a:extLst>
          </p:cNvPr>
          <p:cNvPicPr>
            <a:picLocks noChangeAspect="1"/>
          </p:cNvPicPr>
          <p:nvPr/>
        </p:nvPicPr>
        <p:blipFill rotWithShape="1">
          <a:blip r:embed="rId5">
            <a:extLst>
              <a:ext uri="{28A0092B-C50C-407E-A947-70E740481C1C}">
                <a14:useLocalDpi xmlns:a14="http://schemas.microsoft.com/office/drawing/2010/main" val="0"/>
              </a:ext>
            </a:extLst>
          </a:blip>
          <a:srcRect r="51210"/>
          <a:stretch/>
        </p:blipFill>
        <p:spPr>
          <a:xfrm>
            <a:off x="4037499" y="1511310"/>
            <a:ext cx="3104100" cy="2256998"/>
          </a:xfrm>
          <a:prstGeom prst="rect">
            <a:avLst/>
          </a:prstGeom>
        </p:spPr>
      </p:pic>
      <p:pic>
        <p:nvPicPr>
          <p:cNvPr id="11" name="Picture 10">
            <a:extLst>
              <a:ext uri="{FF2B5EF4-FFF2-40B4-BE49-F238E27FC236}">
                <a16:creationId xmlns:a16="http://schemas.microsoft.com/office/drawing/2014/main" id="{BCBE74E7-8E9D-C617-8046-C8D7D9427068}"/>
              </a:ext>
            </a:extLst>
          </p:cNvPr>
          <p:cNvPicPr>
            <a:picLocks noChangeAspect="1"/>
          </p:cNvPicPr>
          <p:nvPr/>
        </p:nvPicPr>
        <p:blipFill rotWithShape="1">
          <a:blip r:embed="rId6">
            <a:extLst>
              <a:ext uri="{28A0092B-C50C-407E-A947-70E740481C1C}">
                <a14:useLocalDpi xmlns:a14="http://schemas.microsoft.com/office/drawing/2010/main" val="0"/>
              </a:ext>
            </a:extLst>
          </a:blip>
          <a:srcRect r="51071"/>
          <a:stretch/>
        </p:blipFill>
        <p:spPr>
          <a:xfrm>
            <a:off x="4100493" y="4388949"/>
            <a:ext cx="2978112" cy="2255753"/>
          </a:xfrm>
          <a:prstGeom prst="rect">
            <a:avLst/>
          </a:prstGeom>
        </p:spPr>
      </p:pic>
      <p:sp>
        <p:nvSpPr>
          <p:cNvPr id="12" name="TextBox 11">
            <a:extLst>
              <a:ext uri="{FF2B5EF4-FFF2-40B4-BE49-F238E27FC236}">
                <a16:creationId xmlns:a16="http://schemas.microsoft.com/office/drawing/2014/main" id="{FAD8A2FA-0D54-5342-E209-BD12490B2831}"/>
              </a:ext>
            </a:extLst>
          </p:cNvPr>
          <p:cNvSpPr txBox="1"/>
          <p:nvPr/>
        </p:nvSpPr>
        <p:spPr>
          <a:xfrm>
            <a:off x="4090785" y="3933395"/>
            <a:ext cx="6096000" cy="369332"/>
          </a:xfrm>
          <a:prstGeom prst="rect">
            <a:avLst/>
          </a:prstGeom>
          <a:noFill/>
        </p:spPr>
        <p:txBody>
          <a:bodyPr wrap="square">
            <a:spAutoFit/>
          </a:bodyPr>
          <a:lstStyle/>
          <a:p>
            <a:r>
              <a:rPr lang="en-IN" dirty="0"/>
              <a:t>Stay home restrictions</a:t>
            </a:r>
          </a:p>
        </p:txBody>
      </p:sp>
      <p:sp>
        <p:nvSpPr>
          <p:cNvPr id="13" name="TextBox 12">
            <a:extLst>
              <a:ext uri="{FF2B5EF4-FFF2-40B4-BE49-F238E27FC236}">
                <a16:creationId xmlns:a16="http://schemas.microsoft.com/office/drawing/2014/main" id="{8FBB9F90-3774-7C69-E561-FA829C68ABC7}"/>
              </a:ext>
            </a:extLst>
          </p:cNvPr>
          <p:cNvSpPr txBox="1"/>
          <p:nvPr/>
        </p:nvSpPr>
        <p:spPr>
          <a:xfrm>
            <a:off x="3939383" y="1076577"/>
            <a:ext cx="6096000" cy="369332"/>
          </a:xfrm>
          <a:prstGeom prst="rect">
            <a:avLst/>
          </a:prstGeom>
          <a:noFill/>
        </p:spPr>
        <p:txBody>
          <a:bodyPr wrap="square">
            <a:spAutoFit/>
          </a:bodyPr>
          <a:lstStyle/>
          <a:p>
            <a:r>
              <a:rPr lang="en-IN" dirty="0"/>
              <a:t>Cancel Events</a:t>
            </a:r>
          </a:p>
        </p:txBody>
      </p:sp>
      <p:sp>
        <p:nvSpPr>
          <p:cNvPr id="5" name="TextBox 4">
            <a:extLst>
              <a:ext uri="{FF2B5EF4-FFF2-40B4-BE49-F238E27FC236}">
                <a16:creationId xmlns:a16="http://schemas.microsoft.com/office/drawing/2014/main" id="{D31F0D50-7F9B-A6B8-7D71-CAACF7AD899D}"/>
              </a:ext>
            </a:extLst>
          </p:cNvPr>
          <p:cNvSpPr txBox="1"/>
          <p:nvPr/>
        </p:nvSpPr>
        <p:spPr>
          <a:xfrm>
            <a:off x="532318" y="348343"/>
            <a:ext cx="3673922" cy="369332"/>
          </a:xfrm>
          <a:prstGeom prst="rect">
            <a:avLst/>
          </a:prstGeom>
          <a:noFill/>
        </p:spPr>
        <p:txBody>
          <a:bodyPr wrap="square" rtlCol="0">
            <a:spAutoFit/>
          </a:bodyPr>
          <a:lstStyle/>
          <a:p>
            <a:r>
              <a:rPr lang="en-IN" dirty="0"/>
              <a:t>Year wise analysis:</a:t>
            </a:r>
          </a:p>
        </p:txBody>
      </p:sp>
    </p:spTree>
    <p:extLst>
      <p:ext uri="{BB962C8B-B14F-4D97-AF65-F5344CB8AC3E}">
        <p14:creationId xmlns:p14="http://schemas.microsoft.com/office/powerpoint/2010/main" val="481961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2BAFA5-B43C-CABD-46A3-6F9A0013A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503" y="4215281"/>
            <a:ext cx="5928874" cy="2308324"/>
          </a:xfrm>
          <a:prstGeom prst="rect">
            <a:avLst/>
          </a:prstGeom>
        </p:spPr>
      </p:pic>
      <p:sp>
        <p:nvSpPr>
          <p:cNvPr id="10" name="TextBox 9">
            <a:extLst>
              <a:ext uri="{FF2B5EF4-FFF2-40B4-BE49-F238E27FC236}">
                <a16:creationId xmlns:a16="http://schemas.microsoft.com/office/drawing/2014/main" id="{D7555A31-BB80-2299-C5B5-BDA59D4A0C53}"/>
              </a:ext>
            </a:extLst>
          </p:cNvPr>
          <p:cNvSpPr txBox="1"/>
          <p:nvPr/>
        </p:nvSpPr>
        <p:spPr>
          <a:xfrm flipH="1">
            <a:off x="7175957" y="2413785"/>
            <a:ext cx="4136572"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In each year with increasing Internal movement restrictions and  Transport closing measures the number of confirmed cases were  found to be increasing because the period for which high measures imposed was long as shown in the count plot.</a:t>
            </a:r>
            <a:endParaRPr lang="en-IN" dirty="0"/>
          </a:p>
        </p:txBody>
      </p:sp>
      <p:sp>
        <p:nvSpPr>
          <p:cNvPr id="11" name="TextBox 10">
            <a:extLst>
              <a:ext uri="{FF2B5EF4-FFF2-40B4-BE49-F238E27FC236}">
                <a16:creationId xmlns:a16="http://schemas.microsoft.com/office/drawing/2014/main" id="{120475CA-954D-D50D-FE2A-5F81619340CA}"/>
              </a:ext>
            </a:extLst>
          </p:cNvPr>
          <p:cNvSpPr txBox="1"/>
          <p:nvPr/>
        </p:nvSpPr>
        <p:spPr>
          <a:xfrm flipH="1">
            <a:off x="458126" y="3752613"/>
            <a:ext cx="3351904" cy="369332"/>
          </a:xfrm>
          <a:prstGeom prst="rect">
            <a:avLst/>
          </a:prstGeom>
          <a:noFill/>
        </p:spPr>
        <p:txBody>
          <a:bodyPr wrap="square" rtlCol="0">
            <a:spAutoFit/>
          </a:bodyPr>
          <a:lstStyle/>
          <a:p>
            <a:r>
              <a:rPr lang="en-US" dirty="0"/>
              <a:t>Transport closing </a:t>
            </a:r>
            <a:endParaRPr lang="en-IN" dirty="0"/>
          </a:p>
        </p:txBody>
      </p:sp>
      <p:pic>
        <p:nvPicPr>
          <p:cNvPr id="7" name="Picture 6">
            <a:extLst>
              <a:ext uri="{FF2B5EF4-FFF2-40B4-BE49-F238E27FC236}">
                <a16:creationId xmlns:a16="http://schemas.microsoft.com/office/drawing/2014/main" id="{BEC4BD8F-2636-0A8F-61F4-2258DA6EA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243" y="112059"/>
            <a:ext cx="2850127" cy="739204"/>
          </a:xfrm>
          <a:prstGeom prst="rect">
            <a:avLst/>
          </a:prstGeom>
        </p:spPr>
      </p:pic>
      <p:pic>
        <p:nvPicPr>
          <p:cNvPr id="8" name="Picture 7">
            <a:extLst>
              <a:ext uri="{FF2B5EF4-FFF2-40B4-BE49-F238E27FC236}">
                <a16:creationId xmlns:a16="http://schemas.microsoft.com/office/drawing/2014/main" id="{5EC16B77-0826-FFBE-597C-BCDAE70ED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503" y="1180910"/>
            <a:ext cx="5928874" cy="2202371"/>
          </a:xfrm>
          <a:prstGeom prst="rect">
            <a:avLst/>
          </a:prstGeom>
        </p:spPr>
      </p:pic>
      <p:sp>
        <p:nvSpPr>
          <p:cNvPr id="12" name="TextBox 11">
            <a:extLst>
              <a:ext uri="{FF2B5EF4-FFF2-40B4-BE49-F238E27FC236}">
                <a16:creationId xmlns:a16="http://schemas.microsoft.com/office/drawing/2014/main" id="{A14F22FF-FE0F-E81E-27A3-E7C51E3E6A3F}"/>
              </a:ext>
            </a:extLst>
          </p:cNvPr>
          <p:cNvSpPr txBox="1"/>
          <p:nvPr/>
        </p:nvSpPr>
        <p:spPr>
          <a:xfrm>
            <a:off x="458126" y="666597"/>
            <a:ext cx="6096000" cy="369332"/>
          </a:xfrm>
          <a:prstGeom prst="rect">
            <a:avLst/>
          </a:prstGeom>
          <a:noFill/>
        </p:spPr>
        <p:txBody>
          <a:bodyPr wrap="square">
            <a:spAutoFit/>
          </a:bodyPr>
          <a:lstStyle/>
          <a:p>
            <a:r>
              <a:rPr lang="en-US" dirty="0"/>
              <a:t>Internal movement restrictions</a:t>
            </a:r>
            <a:endParaRPr lang="en-IN" dirty="0"/>
          </a:p>
        </p:txBody>
      </p:sp>
    </p:spTree>
    <p:extLst>
      <p:ext uri="{BB962C8B-B14F-4D97-AF65-F5344CB8AC3E}">
        <p14:creationId xmlns:p14="http://schemas.microsoft.com/office/powerpoint/2010/main" val="281033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8D3717-1DC7-F5D1-6C19-B76A5099B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87" y="801348"/>
            <a:ext cx="5898391" cy="2225233"/>
          </a:xfrm>
          <a:prstGeom prst="rect">
            <a:avLst/>
          </a:prstGeom>
        </p:spPr>
      </p:pic>
      <p:sp>
        <p:nvSpPr>
          <p:cNvPr id="5" name="TextBox 4">
            <a:extLst>
              <a:ext uri="{FF2B5EF4-FFF2-40B4-BE49-F238E27FC236}">
                <a16:creationId xmlns:a16="http://schemas.microsoft.com/office/drawing/2014/main" id="{2BF51044-C28C-AADC-3E06-7B669FD43A1C}"/>
              </a:ext>
            </a:extLst>
          </p:cNvPr>
          <p:cNvSpPr txBox="1"/>
          <p:nvPr/>
        </p:nvSpPr>
        <p:spPr>
          <a:xfrm>
            <a:off x="636686" y="3657600"/>
            <a:ext cx="5898391"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In each year with increasing </a:t>
            </a:r>
            <a:r>
              <a:rPr lang="en-IN" dirty="0"/>
              <a:t>Information campaigns</a:t>
            </a:r>
            <a:r>
              <a:rPr lang="en-US" dirty="0"/>
              <a:t> </a:t>
            </a:r>
            <a:r>
              <a:rPr lang="en-IN" dirty="0"/>
              <a:t> </a:t>
            </a:r>
            <a:r>
              <a:rPr lang="en-US" dirty="0"/>
              <a:t>measures the number of  confirmed cases were  found to be increasing because the period for which high measures imposed was long as shown in the count plot.</a:t>
            </a:r>
            <a:endParaRPr lang="en-IN" dirty="0"/>
          </a:p>
        </p:txBody>
      </p:sp>
      <p:sp>
        <p:nvSpPr>
          <p:cNvPr id="6" name="TextBox 5">
            <a:extLst>
              <a:ext uri="{FF2B5EF4-FFF2-40B4-BE49-F238E27FC236}">
                <a16:creationId xmlns:a16="http://schemas.microsoft.com/office/drawing/2014/main" id="{9A72D400-0A93-CEDD-E39F-136EEC51F3F1}"/>
              </a:ext>
            </a:extLst>
          </p:cNvPr>
          <p:cNvSpPr txBox="1"/>
          <p:nvPr/>
        </p:nvSpPr>
        <p:spPr>
          <a:xfrm>
            <a:off x="636687" y="286871"/>
            <a:ext cx="4240113" cy="369332"/>
          </a:xfrm>
          <a:prstGeom prst="rect">
            <a:avLst/>
          </a:prstGeom>
          <a:noFill/>
        </p:spPr>
        <p:txBody>
          <a:bodyPr wrap="square" rtlCol="0">
            <a:spAutoFit/>
          </a:bodyPr>
          <a:lstStyle/>
          <a:p>
            <a:r>
              <a:rPr lang="en-US" dirty="0"/>
              <a:t>Information campaigns</a:t>
            </a:r>
            <a:endParaRPr lang="en-IN" dirty="0"/>
          </a:p>
        </p:txBody>
      </p:sp>
      <p:pic>
        <p:nvPicPr>
          <p:cNvPr id="7" name="Picture 6">
            <a:extLst>
              <a:ext uri="{FF2B5EF4-FFF2-40B4-BE49-F238E27FC236}">
                <a16:creationId xmlns:a16="http://schemas.microsoft.com/office/drawing/2014/main" id="{FC99629F-E626-7091-1AB9-91032F80E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243" y="112059"/>
            <a:ext cx="2850127" cy="739204"/>
          </a:xfrm>
          <a:prstGeom prst="rect">
            <a:avLst/>
          </a:prstGeom>
        </p:spPr>
      </p:pic>
    </p:spTree>
    <p:extLst>
      <p:ext uri="{BB962C8B-B14F-4D97-AF65-F5344CB8AC3E}">
        <p14:creationId xmlns:p14="http://schemas.microsoft.com/office/powerpoint/2010/main" val="234189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E11CC027-B8ED-48E5-A012-8791303AC8FF}"/>
              </a:ext>
            </a:extLst>
          </p:cNvPr>
          <p:cNvGraphicFramePr>
            <a:graphicFrameLocks noGrp="1"/>
          </p:cNvGraphicFramePr>
          <p:nvPr>
            <p:ph idx="1"/>
            <p:extLst>
              <p:ext uri="{D42A27DB-BD31-4B8C-83A1-F6EECF244321}">
                <p14:modId xmlns:p14="http://schemas.microsoft.com/office/powerpoint/2010/main" val="185428223"/>
              </p:ext>
            </p:extLst>
          </p:nvPr>
        </p:nvGraphicFramePr>
        <p:xfrm>
          <a:off x="130629" y="943679"/>
          <a:ext cx="5617027" cy="5805460"/>
        </p:xfrm>
        <a:graphic>
          <a:graphicData uri="http://schemas.openxmlformats.org/drawingml/2006/table">
            <a:tbl>
              <a:tblPr firstRow="1" bandRow="1">
                <a:tableStyleId>{5C22544A-7EE6-4342-B048-85BDC9FD1C3A}</a:tableStyleId>
              </a:tblPr>
              <a:tblGrid>
                <a:gridCol w="2031961">
                  <a:extLst>
                    <a:ext uri="{9D8B030D-6E8A-4147-A177-3AD203B41FA5}">
                      <a16:colId xmlns:a16="http://schemas.microsoft.com/office/drawing/2014/main" val="3252966893"/>
                    </a:ext>
                  </a:extLst>
                </a:gridCol>
                <a:gridCol w="3585066">
                  <a:extLst>
                    <a:ext uri="{9D8B030D-6E8A-4147-A177-3AD203B41FA5}">
                      <a16:colId xmlns:a16="http://schemas.microsoft.com/office/drawing/2014/main" val="1807083360"/>
                    </a:ext>
                  </a:extLst>
                </a:gridCol>
              </a:tblGrid>
              <a:tr h="450035">
                <a:tc>
                  <a:txBody>
                    <a:bodyPr/>
                    <a:lstStyle/>
                    <a:p>
                      <a:r>
                        <a:rPr lang="en-IN" sz="1400" dirty="0"/>
                        <a:t>  Attributes</a:t>
                      </a:r>
                    </a:p>
                  </a:txBody>
                  <a:tcPr/>
                </a:tc>
                <a:tc>
                  <a:txBody>
                    <a:bodyPr/>
                    <a:lstStyle/>
                    <a:p>
                      <a:r>
                        <a:rPr lang="en-IN" sz="1400" dirty="0"/>
                        <a:t>    Description</a:t>
                      </a:r>
                    </a:p>
                  </a:txBody>
                  <a:tcPr/>
                </a:tc>
                <a:extLst>
                  <a:ext uri="{0D108BD9-81ED-4DB2-BD59-A6C34878D82A}">
                    <a16:rowId xmlns:a16="http://schemas.microsoft.com/office/drawing/2014/main" val="2048465526"/>
                  </a:ext>
                </a:extLst>
              </a:tr>
              <a:tr h="765061">
                <a:tc>
                  <a:txBody>
                    <a:bodyPr/>
                    <a:lstStyle/>
                    <a:p>
                      <a:r>
                        <a:rPr lang="en-IN" sz="1400" dirty="0"/>
                        <a:t>             ID</a:t>
                      </a:r>
                    </a:p>
                  </a:txBody>
                  <a:tcPr/>
                </a:tc>
                <a:tc>
                  <a:txBody>
                    <a:bodyPr/>
                    <a:lstStyle/>
                    <a:p>
                      <a:r>
                        <a:rPr lang="en-IN" sz="1400" dirty="0"/>
                        <a:t>Unique identifier for the geographical entity.</a:t>
                      </a:r>
                    </a:p>
                  </a:txBody>
                  <a:tcPr/>
                </a:tc>
                <a:extLst>
                  <a:ext uri="{0D108BD9-81ED-4DB2-BD59-A6C34878D82A}">
                    <a16:rowId xmlns:a16="http://schemas.microsoft.com/office/drawing/2014/main" val="157169951"/>
                  </a:ext>
                </a:extLst>
              </a:tr>
              <a:tr h="1080086">
                <a:tc>
                  <a:txBody>
                    <a:bodyPr/>
                    <a:lstStyle/>
                    <a:p>
                      <a:r>
                        <a:rPr lang="en-IN" sz="1400" dirty="0"/>
                        <a:t>            Date </a:t>
                      </a:r>
                    </a:p>
                  </a:txBody>
                  <a:tcPr/>
                </a:tc>
                <a:tc>
                  <a:txBody>
                    <a:bodyPr/>
                    <a:lstStyle/>
                    <a:p>
                      <a:r>
                        <a:rPr lang="en-IN" sz="1400" dirty="0"/>
                        <a:t>Observation date in the format</a:t>
                      </a:r>
                    </a:p>
                    <a:p>
                      <a:r>
                        <a:rPr lang="en-IN" sz="1400" dirty="0"/>
                        <a:t> YYYY-MM-DD</a:t>
                      </a:r>
                    </a:p>
                  </a:txBody>
                  <a:tcPr/>
                </a:tc>
                <a:extLst>
                  <a:ext uri="{0D108BD9-81ED-4DB2-BD59-A6C34878D82A}">
                    <a16:rowId xmlns:a16="http://schemas.microsoft.com/office/drawing/2014/main" val="3010930599"/>
                  </a:ext>
                </a:extLst>
              </a:tr>
              <a:tr h="765061">
                <a:tc>
                  <a:txBody>
                    <a:bodyPr/>
                    <a:lstStyle/>
                    <a:p>
                      <a:r>
                        <a:rPr lang="en-IN" sz="1400" dirty="0"/>
                        <a:t>         confirmed</a:t>
                      </a:r>
                    </a:p>
                  </a:txBody>
                  <a:tcPr/>
                </a:tc>
                <a:tc>
                  <a:txBody>
                    <a:bodyPr/>
                    <a:lstStyle/>
                    <a:p>
                      <a:r>
                        <a:rPr lang="en-IN" sz="1400" dirty="0"/>
                        <a:t>Cumulative number of confirmed cases.</a:t>
                      </a:r>
                    </a:p>
                  </a:txBody>
                  <a:tcPr/>
                </a:tc>
                <a:extLst>
                  <a:ext uri="{0D108BD9-81ED-4DB2-BD59-A6C34878D82A}">
                    <a16:rowId xmlns:a16="http://schemas.microsoft.com/office/drawing/2014/main" val="471803974"/>
                  </a:ext>
                </a:extLst>
              </a:tr>
              <a:tr h="450035">
                <a:tc>
                  <a:txBody>
                    <a:bodyPr/>
                    <a:lstStyle/>
                    <a:p>
                      <a:r>
                        <a:rPr lang="en-IN" sz="1400" dirty="0"/>
                        <a:t>          deaths</a:t>
                      </a:r>
                    </a:p>
                  </a:txBody>
                  <a:tcPr/>
                </a:tc>
                <a:tc>
                  <a:txBody>
                    <a:bodyPr/>
                    <a:lstStyle/>
                    <a:p>
                      <a:r>
                        <a:rPr lang="en-IN" sz="1400" dirty="0"/>
                        <a:t>Cumulative number of deaths</a:t>
                      </a:r>
                    </a:p>
                  </a:txBody>
                  <a:tcPr/>
                </a:tc>
                <a:extLst>
                  <a:ext uri="{0D108BD9-81ED-4DB2-BD59-A6C34878D82A}">
                    <a16:rowId xmlns:a16="http://schemas.microsoft.com/office/drawing/2014/main" val="1567106720"/>
                  </a:ext>
                </a:extLst>
              </a:tr>
              <a:tr h="1080086">
                <a:tc>
                  <a:txBody>
                    <a:bodyPr/>
                    <a:lstStyle/>
                    <a:p>
                      <a:r>
                        <a:rPr lang="en-IN" sz="1400" dirty="0"/>
                        <a:t>        </a:t>
                      </a:r>
                    </a:p>
                    <a:p>
                      <a:r>
                        <a:rPr lang="en-IN" sz="1400" dirty="0"/>
                        <a:t>        recovered</a:t>
                      </a:r>
                    </a:p>
                  </a:txBody>
                  <a:tcPr/>
                </a:tc>
                <a:tc>
                  <a:txBody>
                    <a:bodyPr/>
                    <a:lstStyle/>
                    <a:p>
                      <a:r>
                        <a:rPr lang="en-IN" sz="1400" dirty="0"/>
                        <a:t>Cumulative number of patients released from hospitals or reported recovered</a:t>
                      </a:r>
                    </a:p>
                  </a:txBody>
                  <a:tcPr/>
                </a:tc>
                <a:extLst>
                  <a:ext uri="{0D108BD9-81ED-4DB2-BD59-A6C34878D82A}">
                    <a16:rowId xmlns:a16="http://schemas.microsoft.com/office/drawing/2014/main" val="269467623"/>
                  </a:ext>
                </a:extLst>
              </a:tr>
              <a:tr h="450035">
                <a:tc>
                  <a:txBody>
                    <a:bodyPr/>
                    <a:lstStyle/>
                    <a:p>
                      <a:r>
                        <a:rPr lang="en-IN" sz="1400" dirty="0"/>
                        <a:t>          tests</a:t>
                      </a:r>
                    </a:p>
                  </a:txBody>
                  <a:tcPr/>
                </a:tc>
                <a:tc>
                  <a:txBody>
                    <a:bodyPr/>
                    <a:lstStyle/>
                    <a:p>
                      <a:r>
                        <a:rPr lang="en-IN" sz="1400" dirty="0"/>
                        <a:t>Cumulative number of tests</a:t>
                      </a:r>
                    </a:p>
                  </a:txBody>
                  <a:tcPr/>
                </a:tc>
                <a:extLst>
                  <a:ext uri="{0D108BD9-81ED-4DB2-BD59-A6C34878D82A}">
                    <a16:rowId xmlns:a16="http://schemas.microsoft.com/office/drawing/2014/main" val="2355419521"/>
                  </a:ext>
                </a:extLst>
              </a:tr>
              <a:tr h="765061">
                <a:tc>
                  <a:txBody>
                    <a:bodyPr/>
                    <a:lstStyle/>
                    <a:p>
                      <a:r>
                        <a:rPr lang="en-IN" sz="1400" dirty="0"/>
                        <a:t>         vaccines</a:t>
                      </a:r>
                    </a:p>
                  </a:txBody>
                  <a:tcPr/>
                </a:tc>
                <a:tc>
                  <a:txBody>
                    <a:bodyPr/>
                    <a:lstStyle/>
                    <a:p>
                      <a:r>
                        <a:rPr lang="en-IN" sz="1400" dirty="0"/>
                        <a:t>Cumulative number of total doses administered.</a:t>
                      </a:r>
                    </a:p>
                  </a:txBody>
                  <a:tcPr/>
                </a:tc>
                <a:extLst>
                  <a:ext uri="{0D108BD9-81ED-4DB2-BD59-A6C34878D82A}">
                    <a16:rowId xmlns:a16="http://schemas.microsoft.com/office/drawing/2014/main" val="2210060935"/>
                  </a:ext>
                </a:extLst>
              </a:tr>
            </a:tbl>
          </a:graphicData>
        </a:graphic>
      </p:graphicFrame>
      <p:sp>
        <p:nvSpPr>
          <p:cNvPr id="4" name="TextBox 3">
            <a:extLst>
              <a:ext uri="{FF2B5EF4-FFF2-40B4-BE49-F238E27FC236}">
                <a16:creationId xmlns:a16="http://schemas.microsoft.com/office/drawing/2014/main" id="{069EBDA8-B80B-4514-9224-7D1365B407A8}"/>
              </a:ext>
            </a:extLst>
          </p:cNvPr>
          <p:cNvSpPr txBox="1"/>
          <p:nvPr/>
        </p:nvSpPr>
        <p:spPr>
          <a:xfrm>
            <a:off x="0" y="206785"/>
            <a:ext cx="11085095" cy="492443"/>
          </a:xfrm>
          <a:prstGeom prst="rect">
            <a:avLst/>
          </a:prstGeom>
          <a:noFill/>
        </p:spPr>
        <p:txBody>
          <a:bodyPr wrap="square">
            <a:spAutoFit/>
          </a:bodyPr>
          <a:lstStyle/>
          <a:p>
            <a:pPr algn="ctr"/>
            <a:r>
              <a:rPr lang="en-IN" sz="2600" b="1" dirty="0"/>
              <a:t>UNDERSTANDING THE DATASET</a:t>
            </a:r>
            <a:endParaRPr lang="en-IN" sz="2600" dirty="0"/>
          </a:p>
        </p:txBody>
      </p:sp>
      <p:graphicFrame>
        <p:nvGraphicFramePr>
          <p:cNvPr id="7" name="Table 6">
            <a:extLst>
              <a:ext uri="{FF2B5EF4-FFF2-40B4-BE49-F238E27FC236}">
                <a16:creationId xmlns:a16="http://schemas.microsoft.com/office/drawing/2014/main" id="{A1EE1E7F-36D1-D7DA-22A7-E82023776698}"/>
              </a:ext>
            </a:extLst>
          </p:cNvPr>
          <p:cNvGraphicFramePr>
            <a:graphicFrameLocks noGrp="1"/>
          </p:cNvGraphicFramePr>
          <p:nvPr>
            <p:extLst>
              <p:ext uri="{D42A27DB-BD31-4B8C-83A1-F6EECF244321}">
                <p14:modId xmlns:p14="http://schemas.microsoft.com/office/powerpoint/2010/main" val="3989240311"/>
              </p:ext>
            </p:extLst>
          </p:nvPr>
        </p:nvGraphicFramePr>
        <p:xfrm>
          <a:off x="5852160" y="943680"/>
          <a:ext cx="6104708" cy="5805460"/>
        </p:xfrm>
        <a:graphic>
          <a:graphicData uri="http://schemas.openxmlformats.org/drawingml/2006/table">
            <a:tbl>
              <a:tblPr firstRow="1" bandRow="1">
                <a:tableStyleId>{5C22544A-7EE6-4342-B048-85BDC9FD1C3A}</a:tableStyleId>
              </a:tblPr>
              <a:tblGrid>
                <a:gridCol w="2022987">
                  <a:extLst>
                    <a:ext uri="{9D8B030D-6E8A-4147-A177-3AD203B41FA5}">
                      <a16:colId xmlns:a16="http://schemas.microsoft.com/office/drawing/2014/main" val="1529186491"/>
                    </a:ext>
                  </a:extLst>
                </a:gridCol>
                <a:gridCol w="4081721">
                  <a:extLst>
                    <a:ext uri="{9D8B030D-6E8A-4147-A177-3AD203B41FA5}">
                      <a16:colId xmlns:a16="http://schemas.microsoft.com/office/drawing/2014/main" val="1772081313"/>
                    </a:ext>
                  </a:extLst>
                </a:gridCol>
              </a:tblGrid>
              <a:tr h="420149">
                <a:tc>
                  <a:txBody>
                    <a:bodyPr/>
                    <a:lstStyle/>
                    <a:p>
                      <a:r>
                        <a:rPr lang="en-US" sz="1400" dirty="0"/>
                        <a:t>   Attributes</a:t>
                      </a:r>
                      <a:endParaRPr lang="en-IN" sz="1400" dirty="0"/>
                    </a:p>
                  </a:txBody>
                  <a:tcPr/>
                </a:tc>
                <a:tc>
                  <a:txBody>
                    <a:bodyPr/>
                    <a:lstStyle/>
                    <a:p>
                      <a:r>
                        <a:rPr lang="en-US" sz="1400" dirty="0"/>
                        <a:t>             Description</a:t>
                      </a:r>
                      <a:endParaRPr lang="en-IN" sz="1400" dirty="0"/>
                    </a:p>
                  </a:txBody>
                  <a:tcPr/>
                </a:tc>
                <a:extLst>
                  <a:ext uri="{0D108BD9-81ED-4DB2-BD59-A6C34878D82A}">
                    <a16:rowId xmlns:a16="http://schemas.microsoft.com/office/drawing/2014/main" val="3131873925"/>
                  </a:ext>
                </a:extLst>
              </a:tr>
              <a:tr h="882188">
                <a:tc>
                  <a:txBody>
                    <a:bodyPr/>
                    <a:lstStyle/>
                    <a:p>
                      <a:r>
                        <a:rPr lang="en-IN" sz="1400" dirty="0"/>
                        <a:t>People_</a:t>
                      </a:r>
                    </a:p>
                    <a:p>
                      <a:r>
                        <a:rPr lang="en-IN" sz="1400" dirty="0"/>
                        <a:t>vaccinated</a:t>
                      </a:r>
                    </a:p>
                  </a:txBody>
                  <a:tcPr/>
                </a:tc>
                <a:tc>
                  <a:txBody>
                    <a:bodyPr/>
                    <a:lstStyle/>
                    <a:p>
                      <a:r>
                        <a:rPr lang="en-IN" sz="1400" dirty="0" err="1"/>
                        <a:t>Cummulative</a:t>
                      </a:r>
                      <a:r>
                        <a:rPr lang="en-IN" sz="1400" dirty="0"/>
                        <a:t>  number of people who received at least one vaccine dose.</a:t>
                      </a:r>
                    </a:p>
                  </a:txBody>
                  <a:tcPr/>
                </a:tc>
                <a:extLst>
                  <a:ext uri="{0D108BD9-81ED-4DB2-BD59-A6C34878D82A}">
                    <a16:rowId xmlns:a16="http://schemas.microsoft.com/office/drawing/2014/main" val="1202794694"/>
                  </a:ext>
                </a:extLst>
              </a:tr>
              <a:tr h="1035430">
                <a:tc>
                  <a:txBody>
                    <a:bodyPr/>
                    <a:lstStyle/>
                    <a:p>
                      <a:r>
                        <a:rPr lang="en-IN" sz="1400" dirty="0" err="1"/>
                        <a:t>People_fully</a:t>
                      </a:r>
                      <a:endParaRPr lang="en-IN" sz="1400" dirty="0"/>
                    </a:p>
                    <a:p>
                      <a:r>
                        <a:rPr lang="en-IN" sz="1400" dirty="0"/>
                        <a:t>_vaccinated</a:t>
                      </a:r>
                    </a:p>
                  </a:txBody>
                  <a:tcPr/>
                </a:tc>
                <a:tc>
                  <a:txBody>
                    <a:bodyPr/>
                    <a:lstStyle/>
                    <a:p>
                      <a:r>
                        <a:rPr lang="en-IN" sz="1400" dirty="0"/>
                        <a:t>Cumulative number of people who received all doses prescribed by the vaccination  protocol</a:t>
                      </a:r>
                    </a:p>
                  </a:txBody>
                  <a:tcPr/>
                </a:tc>
                <a:extLst>
                  <a:ext uri="{0D108BD9-81ED-4DB2-BD59-A6C34878D82A}">
                    <a16:rowId xmlns:a16="http://schemas.microsoft.com/office/drawing/2014/main" val="2714236781"/>
                  </a:ext>
                </a:extLst>
              </a:tr>
              <a:tr h="855313">
                <a:tc>
                  <a:txBody>
                    <a:bodyPr/>
                    <a:lstStyle/>
                    <a:p>
                      <a:r>
                        <a:rPr lang="en-IN" sz="1400" dirty="0"/>
                        <a:t>Hosp </a:t>
                      </a:r>
                    </a:p>
                  </a:txBody>
                  <a:tcPr/>
                </a:tc>
                <a:tc>
                  <a:txBody>
                    <a:bodyPr/>
                    <a:lstStyle/>
                    <a:p>
                      <a:r>
                        <a:rPr lang="en-IN" sz="1400" dirty="0"/>
                        <a:t>Number of hospitalized patients on date</a:t>
                      </a:r>
                    </a:p>
                  </a:txBody>
                  <a:tcPr/>
                </a:tc>
                <a:extLst>
                  <a:ext uri="{0D108BD9-81ED-4DB2-BD59-A6C34878D82A}">
                    <a16:rowId xmlns:a16="http://schemas.microsoft.com/office/drawing/2014/main" val="3501848873"/>
                  </a:ext>
                </a:extLst>
              </a:tr>
              <a:tr h="855313">
                <a:tc>
                  <a:txBody>
                    <a:bodyPr/>
                    <a:lstStyle/>
                    <a:p>
                      <a:r>
                        <a:rPr lang="en-IN" sz="1400" dirty="0"/>
                        <a:t> </a:t>
                      </a:r>
                      <a:r>
                        <a:rPr lang="en-IN" sz="1400" dirty="0" err="1"/>
                        <a:t>icu</a:t>
                      </a:r>
                      <a:endParaRPr lang="en-IN" sz="1400" dirty="0"/>
                    </a:p>
                  </a:txBody>
                  <a:tcPr/>
                </a:tc>
                <a:tc>
                  <a:txBody>
                    <a:bodyPr/>
                    <a:lstStyle/>
                    <a:p>
                      <a:r>
                        <a:rPr lang="en-IN" sz="1400" dirty="0"/>
                        <a:t>Number of hospitalized patients in intensive therapy on date.</a:t>
                      </a:r>
                    </a:p>
                  </a:txBody>
                  <a:tcPr/>
                </a:tc>
                <a:extLst>
                  <a:ext uri="{0D108BD9-81ED-4DB2-BD59-A6C34878D82A}">
                    <a16:rowId xmlns:a16="http://schemas.microsoft.com/office/drawing/2014/main" val="2723935405"/>
                  </a:ext>
                </a:extLst>
              </a:tr>
              <a:tr h="855313">
                <a:tc>
                  <a:txBody>
                    <a:bodyPr/>
                    <a:lstStyle/>
                    <a:p>
                      <a:r>
                        <a:rPr lang="en-IN" sz="1400" dirty="0"/>
                        <a:t>Vent </a:t>
                      </a:r>
                    </a:p>
                  </a:txBody>
                  <a:tcPr/>
                </a:tc>
                <a:tc>
                  <a:txBody>
                    <a:bodyPr/>
                    <a:lstStyle/>
                    <a:p>
                      <a:r>
                        <a:rPr lang="en-IN" sz="1400" dirty="0"/>
                        <a:t>Number of patients requiring invasive ventilation on date. </a:t>
                      </a:r>
                    </a:p>
                  </a:txBody>
                  <a:tcPr/>
                </a:tc>
                <a:extLst>
                  <a:ext uri="{0D108BD9-81ED-4DB2-BD59-A6C34878D82A}">
                    <a16:rowId xmlns:a16="http://schemas.microsoft.com/office/drawing/2014/main" val="805675443"/>
                  </a:ext>
                </a:extLst>
              </a:tr>
              <a:tr h="901754">
                <a:tc>
                  <a:txBody>
                    <a:bodyPr/>
                    <a:lstStyle/>
                    <a:p>
                      <a:r>
                        <a:rPr lang="en-IN" sz="1400" dirty="0"/>
                        <a:t>population</a:t>
                      </a:r>
                    </a:p>
                  </a:txBody>
                  <a:tcPr/>
                </a:tc>
                <a:tc>
                  <a:txBody>
                    <a:bodyPr/>
                    <a:lstStyle/>
                    <a:p>
                      <a:r>
                        <a:rPr lang="en-IN" sz="1400" dirty="0"/>
                        <a:t>Total population</a:t>
                      </a:r>
                    </a:p>
                  </a:txBody>
                  <a:tcPr/>
                </a:tc>
                <a:extLst>
                  <a:ext uri="{0D108BD9-81ED-4DB2-BD59-A6C34878D82A}">
                    <a16:rowId xmlns:a16="http://schemas.microsoft.com/office/drawing/2014/main" val="829702171"/>
                  </a:ext>
                </a:extLst>
              </a:tr>
            </a:tbl>
          </a:graphicData>
        </a:graphic>
      </p:graphicFrame>
      <p:pic>
        <p:nvPicPr>
          <p:cNvPr id="5" name="Picture 4">
            <a:extLst>
              <a:ext uri="{FF2B5EF4-FFF2-40B4-BE49-F238E27FC236}">
                <a16:creationId xmlns:a16="http://schemas.microsoft.com/office/drawing/2014/main" id="{024A4853-F5C6-029F-7480-51B09ECC6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0353" y="82250"/>
            <a:ext cx="2850127" cy="739204"/>
          </a:xfrm>
          <a:prstGeom prst="rect">
            <a:avLst/>
          </a:prstGeom>
        </p:spPr>
      </p:pic>
    </p:spTree>
    <p:extLst>
      <p:ext uri="{BB962C8B-B14F-4D97-AF65-F5344CB8AC3E}">
        <p14:creationId xmlns:p14="http://schemas.microsoft.com/office/powerpoint/2010/main" val="3274325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FE7A-C337-F2FD-744F-043A47649BD2}"/>
              </a:ext>
            </a:extLst>
          </p:cNvPr>
          <p:cNvSpPr>
            <a:spLocks noGrp="1"/>
          </p:cNvSpPr>
          <p:nvPr>
            <p:ph type="title"/>
          </p:nvPr>
        </p:nvSpPr>
        <p:spPr/>
        <p:txBody>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85E6A6FF-E803-3F94-33EB-61A86DD3744C}"/>
              </a:ext>
            </a:extLst>
          </p:cNvPr>
          <p:cNvSpPr>
            <a:spLocks noGrp="1"/>
          </p:cNvSpPr>
          <p:nvPr>
            <p:ph idx="1"/>
          </p:nvPr>
        </p:nvSpPr>
        <p:spPr>
          <a:xfrm>
            <a:off x="646111" y="1331259"/>
            <a:ext cx="8946541" cy="4195481"/>
          </a:xfrm>
        </p:spPr>
        <p:txBody>
          <a:bodyPr>
            <a:normAutofit fontScale="92500" lnSpcReduction="20000"/>
          </a:bodyPr>
          <a:lstStyle/>
          <a:p>
            <a:pPr marL="0" indent="0">
              <a:buNone/>
            </a:pPr>
            <a:r>
              <a:rPr lang="en-IN" dirty="0"/>
              <a:t>1.Various Lockdown measures such as</a:t>
            </a:r>
          </a:p>
          <a:p>
            <a:r>
              <a:rPr lang="en-IN" dirty="0"/>
              <a:t>School closing.</a:t>
            </a:r>
          </a:p>
          <a:p>
            <a:r>
              <a:rPr lang="en-IN" dirty="0"/>
              <a:t>Work place closing.</a:t>
            </a:r>
          </a:p>
          <a:p>
            <a:r>
              <a:rPr lang="en-IN" dirty="0"/>
              <a:t>Cancel event.</a:t>
            </a:r>
          </a:p>
          <a:p>
            <a:r>
              <a:rPr lang="en-IN" dirty="0"/>
              <a:t>Transport closing</a:t>
            </a:r>
          </a:p>
          <a:p>
            <a:r>
              <a:rPr lang="en-IN" dirty="0"/>
              <a:t>Stay at home.</a:t>
            </a:r>
          </a:p>
          <a:p>
            <a:r>
              <a:rPr lang="en-IN" dirty="0"/>
              <a:t>International movement restriction.</a:t>
            </a:r>
          </a:p>
          <a:p>
            <a:r>
              <a:rPr lang="en-IN" dirty="0"/>
              <a:t>Creating awareness.</a:t>
            </a:r>
          </a:p>
          <a:p>
            <a:pPr marL="0" indent="0">
              <a:buNone/>
            </a:pPr>
            <a:r>
              <a:rPr lang="en-IN" dirty="0"/>
              <a:t> were effective and should be implemented</a:t>
            </a:r>
          </a:p>
          <a:p>
            <a:pPr marL="0" indent="0">
              <a:buNone/>
            </a:pPr>
            <a:r>
              <a:rPr lang="en-IN" dirty="0"/>
              <a:t>2.Vaccinations were effective in reducing deaths.</a:t>
            </a:r>
          </a:p>
          <a:p>
            <a:pPr marL="0" indent="0">
              <a:buNone/>
            </a:pPr>
            <a:r>
              <a:rPr lang="en-IN" dirty="0"/>
              <a:t>3. Facial covering is not much effective in preventing cases.</a:t>
            </a:r>
          </a:p>
          <a:p>
            <a:endParaRPr lang="en-IN" dirty="0"/>
          </a:p>
        </p:txBody>
      </p:sp>
      <p:pic>
        <p:nvPicPr>
          <p:cNvPr id="4" name="Picture 3">
            <a:extLst>
              <a:ext uri="{FF2B5EF4-FFF2-40B4-BE49-F238E27FC236}">
                <a16:creationId xmlns:a16="http://schemas.microsoft.com/office/drawing/2014/main" id="{A1DD7ED9-5029-C280-B759-5C333156A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459" y="83116"/>
            <a:ext cx="2850127" cy="739204"/>
          </a:xfrm>
          <a:prstGeom prst="rect">
            <a:avLst/>
          </a:prstGeom>
        </p:spPr>
      </p:pic>
    </p:spTree>
    <p:extLst>
      <p:ext uri="{BB962C8B-B14F-4D97-AF65-F5344CB8AC3E}">
        <p14:creationId xmlns:p14="http://schemas.microsoft.com/office/powerpoint/2010/main" val="367453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8EA8F1-5C4A-4D3C-91C6-4357E31ED728}"/>
              </a:ext>
            </a:extLst>
          </p:cNvPr>
          <p:cNvGraphicFramePr>
            <a:graphicFrameLocks noGrp="1"/>
          </p:cNvGraphicFramePr>
          <p:nvPr>
            <p:ph idx="1"/>
            <p:extLst>
              <p:ext uri="{D42A27DB-BD31-4B8C-83A1-F6EECF244321}">
                <p14:modId xmlns:p14="http://schemas.microsoft.com/office/powerpoint/2010/main" val="2742977564"/>
              </p:ext>
            </p:extLst>
          </p:nvPr>
        </p:nvGraphicFramePr>
        <p:xfrm>
          <a:off x="167898" y="148114"/>
          <a:ext cx="5867142" cy="6561772"/>
        </p:xfrm>
        <a:graphic>
          <a:graphicData uri="http://schemas.openxmlformats.org/drawingml/2006/table">
            <a:tbl>
              <a:tblPr firstRow="1" bandRow="1">
                <a:tableStyleId>{5C22544A-7EE6-4342-B048-85BDC9FD1C3A}</a:tableStyleId>
              </a:tblPr>
              <a:tblGrid>
                <a:gridCol w="2033170">
                  <a:extLst>
                    <a:ext uri="{9D8B030D-6E8A-4147-A177-3AD203B41FA5}">
                      <a16:colId xmlns:a16="http://schemas.microsoft.com/office/drawing/2014/main" val="3024886156"/>
                    </a:ext>
                  </a:extLst>
                </a:gridCol>
                <a:gridCol w="3833972">
                  <a:extLst>
                    <a:ext uri="{9D8B030D-6E8A-4147-A177-3AD203B41FA5}">
                      <a16:colId xmlns:a16="http://schemas.microsoft.com/office/drawing/2014/main" val="890336939"/>
                    </a:ext>
                  </a:extLst>
                </a:gridCol>
              </a:tblGrid>
              <a:tr h="404812">
                <a:tc>
                  <a:txBody>
                    <a:bodyPr/>
                    <a:lstStyle/>
                    <a:p>
                      <a:r>
                        <a:rPr lang="en-US" sz="1400" dirty="0"/>
                        <a:t>  Attributes </a:t>
                      </a:r>
                      <a:endParaRPr lang="en-IN" sz="1400" dirty="0"/>
                    </a:p>
                  </a:txBody>
                  <a:tcPr/>
                </a:tc>
                <a:tc>
                  <a:txBody>
                    <a:bodyPr/>
                    <a:lstStyle/>
                    <a:p>
                      <a:r>
                        <a:rPr lang="en-US" sz="1400" dirty="0"/>
                        <a:t>              Description</a:t>
                      </a:r>
                      <a:endParaRPr lang="en-IN" sz="1400" dirty="0"/>
                    </a:p>
                  </a:txBody>
                  <a:tcPr/>
                </a:tc>
                <a:extLst>
                  <a:ext uri="{0D108BD9-81ED-4DB2-BD59-A6C34878D82A}">
                    <a16:rowId xmlns:a16="http://schemas.microsoft.com/office/drawing/2014/main" val="2006696455"/>
                  </a:ext>
                </a:extLst>
              </a:tr>
              <a:tr h="1342220">
                <a:tc>
                  <a:txBody>
                    <a:bodyPr/>
                    <a:lstStyle/>
                    <a:p>
                      <a:r>
                        <a:rPr lang="en-IN" sz="1400"/>
                        <a:t>School_closing </a:t>
                      </a:r>
                      <a:endParaRPr lang="en-IN" sz="1400" dirty="0"/>
                    </a:p>
                  </a:txBody>
                  <a:tcPr>
                    <a:lnB w="12700" cmpd="sng">
                      <a:noFill/>
                    </a:lnB>
                  </a:tcPr>
                </a:tc>
                <a:tc>
                  <a:txBody>
                    <a:bodyPr/>
                    <a:lstStyle/>
                    <a:p>
                      <a:pPr algn="l"/>
                      <a:r>
                        <a:rPr lang="en-IN" sz="1400" dirty="0"/>
                        <a:t>0-no measures</a:t>
                      </a:r>
                    </a:p>
                    <a:p>
                      <a:pPr algn="l"/>
                      <a:r>
                        <a:rPr lang="en-IN" sz="1400" dirty="0"/>
                        <a:t>1-recommend closing or all schools open with alternations resulting in significant difference compared to noo-covid-19 operations</a:t>
                      </a:r>
                    </a:p>
                    <a:p>
                      <a:pPr algn="l"/>
                      <a:r>
                        <a:rPr lang="en-IN" sz="1400" dirty="0"/>
                        <a:t>2-require closing </a:t>
                      </a:r>
                    </a:p>
                    <a:p>
                      <a:pPr algn="l"/>
                      <a:r>
                        <a:rPr lang="en-IN" sz="1400" dirty="0"/>
                        <a:t>3-require closing all levels</a:t>
                      </a:r>
                    </a:p>
                  </a:txBody>
                  <a:tcPr/>
                </a:tc>
                <a:extLst>
                  <a:ext uri="{0D108BD9-81ED-4DB2-BD59-A6C34878D82A}">
                    <a16:rowId xmlns:a16="http://schemas.microsoft.com/office/drawing/2014/main" val="2111785192"/>
                  </a:ext>
                </a:extLst>
              </a:tr>
              <a:tr h="619486">
                <a:tc>
                  <a:txBody>
                    <a:bodyPr/>
                    <a:lstStyle/>
                    <a:p>
                      <a:r>
                        <a:rPr lang="en-IN" sz="1400" dirty="0" err="1"/>
                        <a:t>Cancel_events</a:t>
                      </a:r>
                      <a:endParaRPr lang="en-IN"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a:t> 0-no measures</a:t>
                      </a:r>
                    </a:p>
                    <a:p>
                      <a:r>
                        <a:rPr lang="en-IN" sz="1400" dirty="0"/>
                        <a:t>1-recommend cancelling</a:t>
                      </a:r>
                    </a:p>
                    <a:p>
                      <a:r>
                        <a:rPr lang="en-IN" sz="1400" dirty="0"/>
                        <a:t>2-require cancelling</a:t>
                      </a:r>
                    </a:p>
                  </a:txBody>
                  <a:tcPr>
                    <a:lnL w="12700" cmpd="sng">
                      <a:noFill/>
                    </a:lnL>
                  </a:tcPr>
                </a:tc>
                <a:extLst>
                  <a:ext uri="{0D108BD9-81ED-4DB2-BD59-A6C34878D82A}">
                    <a16:rowId xmlns:a16="http://schemas.microsoft.com/office/drawing/2014/main" val="1889508392"/>
                  </a:ext>
                </a:extLst>
              </a:tr>
              <a:tr h="1703587">
                <a:tc>
                  <a:txBody>
                    <a:bodyPr/>
                    <a:lstStyle/>
                    <a:p>
                      <a:r>
                        <a:rPr lang="en-IN" sz="1400" dirty="0"/>
                        <a:t> Workplace</a:t>
                      </a:r>
                    </a:p>
                    <a:p>
                      <a:r>
                        <a:rPr lang="en-IN" sz="1400" dirty="0"/>
                        <a:t>_closing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400" dirty="0"/>
                        <a:t> 0-no measures</a:t>
                      </a:r>
                    </a:p>
                    <a:p>
                      <a:r>
                        <a:rPr lang="en-IN" sz="1400" dirty="0"/>
                        <a:t>1- recommend closing or all businesses open with alternations resulting in significant</a:t>
                      </a:r>
                    </a:p>
                    <a:p>
                      <a:r>
                        <a:rPr lang="en-IN" sz="1400" dirty="0"/>
                        <a:t>2-</a:t>
                      </a:r>
                      <a:r>
                        <a:rPr lang="en-US" sz="1400" b="0" i="0" kern="1200" dirty="0">
                          <a:solidFill>
                            <a:schemeClr val="dk1"/>
                          </a:solidFill>
                          <a:effectLst/>
                          <a:latin typeface="+mn-lt"/>
                          <a:ea typeface="+mn-ea"/>
                          <a:cs typeface="+mn-cs"/>
                        </a:rPr>
                        <a:t> require closing (or work from home) for some sectors or categories of workers</a:t>
                      </a:r>
                      <a:br>
                        <a:rPr lang="en-US" sz="1400" dirty="0"/>
                      </a:br>
                      <a:r>
                        <a:rPr lang="en-US" sz="1400" b="0" i="0" kern="1200" dirty="0">
                          <a:solidFill>
                            <a:schemeClr val="dk1"/>
                          </a:solidFill>
                          <a:effectLst/>
                          <a:latin typeface="+mn-lt"/>
                          <a:ea typeface="+mn-ea"/>
                          <a:cs typeface="+mn-cs"/>
                        </a:rPr>
                        <a:t>3 - require closing  for all-but-essential workplaces .</a:t>
                      </a:r>
                      <a:endParaRPr lang="en-IN" sz="1400" dirty="0"/>
                    </a:p>
                  </a:txBody>
                  <a:tcPr>
                    <a:lnL w="12700" cmpd="sng">
                      <a:noFill/>
                    </a:lnL>
                  </a:tcPr>
                </a:tc>
                <a:extLst>
                  <a:ext uri="{0D108BD9-81ED-4DB2-BD59-A6C34878D82A}">
                    <a16:rowId xmlns:a16="http://schemas.microsoft.com/office/drawing/2014/main" val="917995778"/>
                  </a:ext>
                </a:extLst>
              </a:tr>
              <a:tr h="1910083">
                <a:tc>
                  <a:txBody>
                    <a:bodyPr/>
                    <a:lstStyle/>
                    <a:p>
                      <a:pPr fontAlgn="t"/>
                      <a:r>
                        <a:rPr lang="en-IN" sz="1400" dirty="0">
                          <a:effectLst/>
                        </a:rPr>
                        <a:t>Gatherings</a:t>
                      </a:r>
                      <a:br>
                        <a:rPr lang="en-IN" sz="1400" dirty="0">
                          <a:effectLst/>
                        </a:rPr>
                      </a:br>
                      <a:r>
                        <a:rPr lang="en-IN" sz="1400" dirty="0">
                          <a:effectLst/>
                        </a:rPr>
                        <a:t>_ </a:t>
                      </a:r>
                      <a:r>
                        <a:rPr lang="en-IN" sz="1400" dirty="0" err="1">
                          <a:effectLst/>
                        </a:rPr>
                        <a:t>restrictios</a:t>
                      </a:r>
                      <a:endParaRPr lang="en-IN" sz="1400" dirty="0">
                        <a:effectLst/>
                      </a:endParaRPr>
                    </a:p>
                  </a:txBody>
                  <a:tcPr marL="60960" marR="6096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fontAlgn="t"/>
                      <a:r>
                        <a:rPr lang="en-US" sz="1400" dirty="0">
                          <a:effectLst/>
                        </a:rPr>
                        <a:t>0 - no restrictions</a:t>
                      </a:r>
                      <a:br>
                        <a:rPr lang="en-US" sz="1400" dirty="0">
                          <a:effectLst/>
                        </a:rPr>
                      </a:br>
                      <a:r>
                        <a:rPr lang="en-US" sz="1400" dirty="0">
                          <a:effectLst/>
                        </a:rPr>
                        <a:t>1 - restrictions on very large gatherings (the limit is above 1000 people)</a:t>
                      </a:r>
                      <a:br>
                        <a:rPr lang="en-US" sz="1400" dirty="0">
                          <a:effectLst/>
                        </a:rPr>
                      </a:br>
                      <a:r>
                        <a:rPr lang="en-US" sz="1400" dirty="0">
                          <a:effectLst/>
                        </a:rPr>
                        <a:t>2 - restrictions on gatherings between 101-1000 people</a:t>
                      </a:r>
                      <a:br>
                        <a:rPr lang="en-US" sz="1400" dirty="0">
                          <a:effectLst/>
                        </a:rPr>
                      </a:br>
                      <a:r>
                        <a:rPr lang="en-US" sz="1400" dirty="0">
                          <a:effectLst/>
                        </a:rPr>
                        <a:t>3 - restrictions on gatherings between 11-100 people</a:t>
                      </a:r>
                      <a:br>
                        <a:rPr lang="en-US" sz="1400" dirty="0">
                          <a:effectLst/>
                        </a:rPr>
                      </a:br>
                      <a:r>
                        <a:rPr lang="en-US" sz="1400" dirty="0">
                          <a:effectLst/>
                        </a:rPr>
                        <a:t>4 - restrictions on gatherings of 10 people or less</a:t>
                      </a:r>
                    </a:p>
                  </a:txBody>
                  <a:tcPr marL="60960" marR="60960" marT="60960" marB="60960">
                    <a:lnL w="12700" cmpd="sng">
                      <a:noFill/>
                    </a:lnL>
                  </a:tcPr>
                </a:tc>
                <a:extLst>
                  <a:ext uri="{0D108BD9-81ED-4DB2-BD59-A6C34878D82A}">
                    <a16:rowId xmlns:a16="http://schemas.microsoft.com/office/drawing/2014/main" val="2008952027"/>
                  </a:ext>
                </a:extLst>
              </a:tr>
            </a:tbl>
          </a:graphicData>
        </a:graphic>
      </p:graphicFrame>
      <p:graphicFrame>
        <p:nvGraphicFramePr>
          <p:cNvPr id="2" name="Table 1">
            <a:extLst>
              <a:ext uri="{FF2B5EF4-FFF2-40B4-BE49-F238E27FC236}">
                <a16:creationId xmlns:a16="http://schemas.microsoft.com/office/drawing/2014/main" id="{F8E5EE79-902E-E81A-CEEC-5D808C7B596A}"/>
              </a:ext>
            </a:extLst>
          </p:cNvPr>
          <p:cNvGraphicFramePr>
            <a:graphicFrameLocks noGrp="1"/>
          </p:cNvGraphicFramePr>
          <p:nvPr>
            <p:extLst>
              <p:ext uri="{D42A27DB-BD31-4B8C-83A1-F6EECF244321}">
                <p14:modId xmlns:p14="http://schemas.microsoft.com/office/powerpoint/2010/main" val="2305505378"/>
              </p:ext>
            </p:extLst>
          </p:nvPr>
        </p:nvGraphicFramePr>
        <p:xfrm>
          <a:off x="6156962" y="148114"/>
          <a:ext cx="5947952" cy="6530372"/>
        </p:xfrm>
        <a:graphic>
          <a:graphicData uri="http://schemas.openxmlformats.org/drawingml/2006/table">
            <a:tbl>
              <a:tblPr firstRow="1" bandRow="1">
                <a:tableStyleId>{5C22544A-7EE6-4342-B048-85BDC9FD1C3A}</a:tableStyleId>
              </a:tblPr>
              <a:tblGrid>
                <a:gridCol w="1576249">
                  <a:extLst>
                    <a:ext uri="{9D8B030D-6E8A-4147-A177-3AD203B41FA5}">
                      <a16:colId xmlns:a16="http://schemas.microsoft.com/office/drawing/2014/main" val="1918069562"/>
                    </a:ext>
                  </a:extLst>
                </a:gridCol>
                <a:gridCol w="4371703">
                  <a:extLst>
                    <a:ext uri="{9D8B030D-6E8A-4147-A177-3AD203B41FA5}">
                      <a16:colId xmlns:a16="http://schemas.microsoft.com/office/drawing/2014/main" val="4011245489"/>
                    </a:ext>
                  </a:extLst>
                </a:gridCol>
              </a:tblGrid>
              <a:tr h="373412">
                <a:tc>
                  <a:txBody>
                    <a:bodyPr/>
                    <a:lstStyle/>
                    <a:p>
                      <a:r>
                        <a:rPr lang="en-US" sz="1400" dirty="0"/>
                        <a:t>Attributes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Description</a:t>
                      </a:r>
                      <a:endParaRPr lang="en-IN" sz="1400" dirty="0"/>
                    </a:p>
                  </a:txBody>
                  <a:tcPr/>
                </a:tc>
                <a:extLst>
                  <a:ext uri="{0D108BD9-81ED-4DB2-BD59-A6C34878D82A}">
                    <a16:rowId xmlns:a16="http://schemas.microsoft.com/office/drawing/2014/main" val="1253989874"/>
                  </a:ext>
                </a:extLst>
              </a:tr>
              <a:tr h="1171118">
                <a:tc>
                  <a:txBody>
                    <a:bodyPr/>
                    <a:lstStyle/>
                    <a:p>
                      <a:pPr fontAlgn="t"/>
                      <a:r>
                        <a:rPr lang="en-IN" sz="1400" dirty="0" err="1">
                          <a:effectLst/>
                        </a:rPr>
                        <a:t>transport_closing</a:t>
                      </a:r>
                      <a:endParaRPr lang="en-IN" sz="1400" dirty="0">
                        <a:effectLst/>
                      </a:endParaRPr>
                    </a:p>
                  </a:txBody>
                  <a:tcPr marL="60960" marR="60960" marT="60960" marB="60960"/>
                </a:tc>
                <a:tc>
                  <a:txBody>
                    <a:bodyPr/>
                    <a:lstStyle/>
                    <a:p>
                      <a:pPr fontAlgn="t"/>
                      <a:r>
                        <a:rPr lang="en-US" sz="1400" dirty="0">
                          <a:effectLst/>
                        </a:rPr>
                        <a:t>0 - no measures</a:t>
                      </a:r>
                      <a:br>
                        <a:rPr lang="en-US" sz="1400" dirty="0">
                          <a:effectLst/>
                        </a:rPr>
                      </a:br>
                      <a:r>
                        <a:rPr lang="en-US" sz="1400" dirty="0">
                          <a:effectLst/>
                        </a:rPr>
                        <a:t>1 - recommend closing (or significantly reduce volume/route/means of transport available)</a:t>
                      </a:r>
                      <a:br>
                        <a:rPr lang="en-US" sz="1400" dirty="0">
                          <a:effectLst/>
                        </a:rPr>
                      </a:br>
                      <a:r>
                        <a:rPr lang="en-US" sz="1400" dirty="0">
                          <a:effectLst/>
                        </a:rPr>
                        <a:t>2 - require closing (or prohibit most citizens from using it)</a:t>
                      </a:r>
                    </a:p>
                  </a:txBody>
                  <a:tcPr marL="60960" marR="60960" marT="60960" marB="60960"/>
                </a:tc>
                <a:extLst>
                  <a:ext uri="{0D108BD9-81ED-4DB2-BD59-A6C34878D82A}">
                    <a16:rowId xmlns:a16="http://schemas.microsoft.com/office/drawing/2014/main" val="2252442858"/>
                  </a:ext>
                </a:extLst>
              </a:tr>
              <a:tr h="1591520">
                <a:tc>
                  <a:txBody>
                    <a:bodyPr/>
                    <a:lstStyle/>
                    <a:p>
                      <a:pPr fontAlgn="t"/>
                      <a:r>
                        <a:rPr lang="en-IN" sz="1400" dirty="0" err="1">
                          <a:effectLst/>
                        </a:rPr>
                        <a:t>stay_home</a:t>
                      </a:r>
                      <a:endParaRPr lang="en-IN" sz="1400" dirty="0">
                        <a:effectLst/>
                      </a:endParaRPr>
                    </a:p>
                    <a:p>
                      <a:pPr fontAlgn="t"/>
                      <a:r>
                        <a:rPr lang="en-IN" sz="1400" dirty="0">
                          <a:effectLst/>
                        </a:rPr>
                        <a:t>_restrictions</a:t>
                      </a:r>
                    </a:p>
                  </a:txBody>
                  <a:tcPr marL="60960" marR="60960" marT="60960" marB="60960"/>
                </a:tc>
                <a:tc>
                  <a:txBody>
                    <a:bodyPr/>
                    <a:lstStyle/>
                    <a:p>
                      <a:pPr fontAlgn="t"/>
                      <a:r>
                        <a:rPr lang="en-US" sz="1400" dirty="0">
                          <a:effectLst/>
                        </a:rPr>
                        <a:t>0 - no measures</a:t>
                      </a:r>
                      <a:br>
                        <a:rPr lang="en-US" sz="1400" dirty="0">
                          <a:effectLst/>
                        </a:rPr>
                      </a:br>
                      <a:r>
                        <a:rPr lang="en-US" sz="1400" dirty="0">
                          <a:effectLst/>
                        </a:rPr>
                        <a:t>1 - recommend not leaving house</a:t>
                      </a:r>
                      <a:br>
                        <a:rPr lang="en-US" sz="1400" dirty="0">
                          <a:effectLst/>
                        </a:rPr>
                      </a:br>
                      <a:r>
                        <a:rPr lang="en-US" sz="1400" dirty="0">
                          <a:effectLst/>
                        </a:rPr>
                        <a:t>2 - require not leaving house with exceptions for daily exercise, grocery shopping, and ‘essential’ trips</a:t>
                      </a:r>
                      <a:br>
                        <a:rPr lang="en-US" sz="1400" dirty="0">
                          <a:effectLst/>
                        </a:rPr>
                      </a:br>
                      <a:r>
                        <a:rPr lang="en-US" sz="1400" dirty="0">
                          <a:effectLst/>
                        </a:rPr>
                        <a:t>3 - require not leaving house with minimal exceptions (</a:t>
                      </a:r>
                      <a:r>
                        <a:rPr lang="en-US" sz="1400" dirty="0" err="1">
                          <a:effectLst/>
                        </a:rPr>
                        <a:t>eg</a:t>
                      </a:r>
                      <a:r>
                        <a:rPr lang="en-US" sz="1400" dirty="0">
                          <a:effectLst/>
                        </a:rPr>
                        <a:t> allowed to leave once week)</a:t>
                      </a:r>
                    </a:p>
                  </a:txBody>
                  <a:tcPr marL="60960" marR="60960" marT="60960" marB="60960"/>
                </a:tc>
                <a:extLst>
                  <a:ext uri="{0D108BD9-81ED-4DB2-BD59-A6C34878D82A}">
                    <a16:rowId xmlns:a16="http://schemas.microsoft.com/office/drawing/2014/main" val="3938106380"/>
                  </a:ext>
                </a:extLst>
              </a:tr>
              <a:tr h="1132686">
                <a:tc>
                  <a:txBody>
                    <a:bodyPr/>
                    <a:lstStyle/>
                    <a:p>
                      <a:pPr fontAlgn="t"/>
                      <a:r>
                        <a:rPr lang="en-IN" sz="1400" dirty="0">
                          <a:effectLst/>
                        </a:rPr>
                        <a:t>  Internal</a:t>
                      </a:r>
                    </a:p>
                    <a:p>
                      <a:pPr fontAlgn="t"/>
                      <a:r>
                        <a:rPr lang="en-IN" sz="1400" dirty="0">
                          <a:effectLst/>
                        </a:rPr>
                        <a:t>_movement</a:t>
                      </a:r>
                    </a:p>
                    <a:p>
                      <a:pPr fontAlgn="t"/>
                      <a:r>
                        <a:rPr lang="en-IN" sz="1400" dirty="0">
                          <a:effectLst/>
                        </a:rPr>
                        <a:t>_restrictions</a:t>
                      </a:r>
                    </a:p>
                  </a:txBody>
                  <a:tcPr marL="60960" marR="60960" marT="60960" marB="60960"/>
                </a:tc>
                <a:tc>
                  <a:txBody>
                    <a:bodyPr/>
                    <a:lstStyle/>
                    <a:p>
                      <a:pPr fontAlgn="t"/>
                      <a:r>
                        <a:rPr lang="en-US" sz="1400" dirty="0">
                          <a:effectLst/>
                        </a:rPr>
                        <a:t>0 - no measures</a:t>
                      </a:r>
                      <a:br>
                        <a:rPr lang="en-US" sz="1400" dirty="0">
                          <a:effectLst/>
                        </a:rPr>
                      </a:br>
                      <a:r>
                        <a:rPr lang="en-US" sz="1400" dirty="0">
                          <a:effectLst/>
                        </a:rPr>
                        <a:t>1 - recommend not to travel between regions/cities</a:t>
                      </a:r>
                      <a:br>
                        <a:rPr lang="en-US" sz="1400" dirty="0">
                          <a:effectLst/>
                        </a:rPr>
                      </a:br>
                      <a:r>
                        <a:rPr lang="en-US" sz="1400" dirty="0">
                          <a:effectLst/>
                        </a:rPr>
                        <a:t>2 - internal movement restrictions in place</a:t>
                      </a:r>
                    </a:p>
                    <a:p>
                      <a:pPr fontAlgn="t"/>
                      <a:endParaRPr lang="en-US" sz="1400" dirty="0">
                        <a:effectLst/>
                      </a:endParaRPr>
                    </a:p>
                  </a:txBody>
                  <a:tcPr marL="60960" marR="60960" marT="60960" marB="60960"/>
                </a:tc>
                <a:extLst>
                  <a:ext uri="{0D108BD9-81ED-4DB2-BD59-A6C34878D82A}">
                    <a16:rowId xmlns:a16="http://schemas.microsoft.com/office/drawing/2014/main" val="2629579957"/>
                  </a:ext>
                </a:extLst>
              </a:tr>
              <a:tr h="1141538">
                <a:tc>
                  <a:txBody>
                    <a:bodyPr/>
                    <a:lstStyle/>
                    <a:p>
                      <a:pPr fontAlgn="t"/>
                      <a:r>
                        <a:rPr lang="en-IN" sz="1400" dirty="0">
                          <a:effectLst/>
                        </a:rPr>
                        <a:t> International</a:t>
                      </a:r>
                    </a:p>
                    <a:p>
                      <a:pPr fontAlgn="t"/>
                      <a:r>
                        <a:rPr lang="en-IN" sz="1400" dirty="0">
                          <a:effectLst/>
                        </a:rPr>
                        <a:t>_movement</a:t>
                      </a:r>
                    </a:p>
                    <a:p>
                      <a:pPr fontAlgn="t"/>
                      <a:r>
                        <a:rPr lang="en-IN" sz="1400" dirty="0">
                          <a:effectLst/>
                        </a:rPr>
                        <a:t>_restrictions  </a:t>
                      </a:r>
                    </a:p>
                  </a:txBody>
                  <a:tcPr marL="60960" marR="60960" marT="60960" marB="60960"/>
                </a:tc>
                <a:tc>
                  <a:txBody>
                    <a:bodyPr/>
                    <a:lstStyle/>
                    <a:p>
                      <a:pPr fontAlgn="t"/>
                      <a:r>
                        <a:rPr lang="en-US" sz="1400" dirty="0">
                          <a:effectLst/>
                        </a:rPr>
                        <a:t>0 - no restrictions</a:t>
                      </a:r>
                      <a:br>
                        <a:rPr lang="en-US" sz="1400" dirty="0">
                          <a:effectLst/>
                        </a:rPr>
                      </a:br>
                      <a:r>
                        <a:rPr lang="en-US" sz="1400" dirty="0">
                          <a:effectLst/>
                        </a:rPr>
                        <a:t>1 - screening arrivals</a:t>
                      </a:r>
                      <a:br>
                        <a:rPr lang="en-US" sz="1400" dirty="0">
                          <a:effectLst/>
                        </a:rPr>
                      </a:br>
                      <a:r>
                        <a:rPr lang="en-US" sz="1400" dirty="0">
                          <a:effectLst/>
                        </a:rPr>
                        <a:t>2 - quarantine arrivals from some or all regions</a:t>
                      </a:r>
                      <a:br>
                        <a:rPr lang="en-US" sz="1400" dirty="0">
                          <a:effectLst/>
                        </a:rPr>
                      </a:br>
                      <a:r>
                        <a:rPr lang="en-US" sz="1400" dirty="0">
                          <a:effectLst/>
                        </a:rPr>
                        <a:t>3 - ban arrivals from some regions</a:t>
                      </a:r>
                      <a:br>
                        <a:rPr lang="en-US" sz="1400" dirty="0">
                          <a:effectLst/>
                        </a:rPr>
                      </a:br>
                      <a:r>
                        <a:rPr lang="en-US" sz="1400" dirty="0">
                          <a:effectLst/>
                        </a:rPr>
                        <a:t>4 - ban on all regions or total border closure</a:t>
                      </a:r>
                    </a:p>
                  </a:txBody>
                  <a:tcPr marL="60960" marR="60960" marT="60960" marB="60960"/>
                </a:tc>
                <a:extLst>
                  <a:ext uri="{0D108BD9-81ED-4DB2-BD59-A6C34878D82A}">
                    <a16:rowId xmlns:a16="http://schemas.microsoft.com/office/drawing/2014/main" val="939190757"/>
                  </a:ext>
                </a:extLst>
              </a:tr>
              <a:tr h="967640">
                <a:tc>
                  <a:txBody>
                    <a:bodyPr/>
                    <a:lstStyle/>
                    <a:p>
                      <a:pPr fontAlgn="t"/>
                      <a:r>
                        <a:rPr lang="en-IN" sz="1400" dirty="0" err="1">
                          <a:effectLst/>
                        </a:rPr>
                        <a:t>contact_tracing</a:t>
                      </a:r>
                      <a:endParaRPr lang="en-IN" sz="1400" dirty="0">
                        <a:effectLst/>
                      </a:endParaRPr>
                    </a:p>
                  </a:txBody>
                  <a:tcPr marL="60960" marR="60960" marT="60960" marB="60960"/>
                </a:tc>
                <a:tc>
                  <a:txBody>
                    <a:bodyPr/>
                    <a:lstStyle/>
                    <a:p>
                      <a:pPr fontAlgn="t"/>
                      <a:r>
                        <a:rPr lang="en-US" sz="1400" dirty="0">
                          <a:effectLst/>
                        </a:rPr>
                        <a:t>0 - no contact tracing</a:t>
                      </a:r>
                      <a:br>
                        <a:rPr lang="en-US" sz="1400" dirty="0">
                          <a:effectLst/>
                        </a:rPr>
                      </a:br>
                      <a:r>
                        <a:rPr lang="en-US" sz="1400" dirty="0">
                          <a:effectLst/>
                        </a:rPr>
                        <a:t>1 - limited contact tracing; not done for all cases</a:t>
                      </a:r>
                      <a:br>
                        <a:rPr lang="en-US" sz="1400" dirty="0">
                          <a:effectLst/>
                        </a:rPr>
                      </a:br>
                      <a:r>
                        <a:rPr lang="en-US" sz="1400" dirty="0">
                          <a:effectLst/>
                        </a:rPr>
                        <a:t>2 - comprehensive contact tracing; done for all identified cases</a:t>
                      </a:r>
                    </a:p>
                  </a:txBody>
                  <a:tcPr marL="60960" marR="60960" marT="60960" marB="60960"/>
                </a:tc>
                <a:extLst>
                  <a:ext uri="{0D108BD9-81ED-4DB2-BD59-A6C34878D82A}">
                    <a16:rowId xmlns:a16="http://schemas.microsoft.com/office/drawing/2014/main" val="734057512"/>
                  </a:ext>
                </a:extLst>
              </a:tr>
            </a:tbl>
          </a:graphicData>
        </a:graphic>
      </p:graphicFrame>
    </p:spTree>
    <p:extLst>
      <p:ext uri="{BB962C8B-B14F-4D97-AF65-F5344CB8AC3E}">
        <p14:creationId xmlns:p14="http://schemas.microsoft.com/office/powerpoint/2010/main" val="191771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AF3A182-DD0B-45AF-A140-B6F11C404E0B}"/>
              </a:ext>
            </a:extLst>
          </p:cNvPr>
          <p:cNvGraphicFramePr>
            <a:graphicFrameLocks noGrp="1"/>
          </p:cNvGraphicFramePr>
          <p:nvPr>
            <p:ph idx="1"/>
            <p:extLst>
              <p:ext uri="{D42A27DB-BD31-4B8C-83A1-F6EECF244321}">
                <p14:modId xmlns:p14="http://schemas.microsoft.com/office/powerpoint/2010/main" val="35193120"/>
              </p:ext>
            </p:extLst>
          </p:nvPr>
        </p:nvGraphicFramePr>
        <p:xfrm>
          <a:off x="191588" y="162902"/>
          <a:ext cx="5904412" cy="6612367"/>
        </p:xfrm>
        <a:graphic>
          <a:graphicData uri="http://schemas.openxmlformats.org/drawingml/2006/table">
            <a:tbl>
              <a:tblPr firstRow="1" bandRow="1">
                <a:tableStyleId>{5C22544A-7EE6-4342-B048-85BDC9FD1C3A}</a:tableStyleId>
              </a:tblPr>
              <a:tblGrid>
                <a:gridCol w="1584961">
                  <a:extLst>
                    <a:ext uri="{9D8B030D-6E8A-4147-A177-3AD203B41FA5}">
                      <a16:colId xmlns:a16="http://schemas.microsoft.com/office/drawing/2014/main" val="2707820309"/>
                    </a:ext>
                  </a:extLst>
                </a:gridCol>
                <a:gridCol w="4319451">
                  <a:extLst>
                    <a:ext uri="{9D8B030D-6E8A-4147-A177-3AD203B41FA5}">
                      <a16:colId xmlns:a16="http://schemas.microsoft.com/office/drawing/2014/main" val="3227795155"/>
                    </a:ext>
                  </a:extLst>
                </a:gridCol>
              </a:tblGrid>
              <a:tr h="472824">
                <a:tc>
                  <a:txBody>
                    <a:bodyPr/>
                    <a:lstStyle/>
                    <a:p>
                      <a:r>
                        <a:rPr lang="en-US" sz="1400" dirty="0"/>
                        <a:t>   Attributes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Description</a:t>
                      </a:r>
                      <a:endParaRPr lang="en-IN" sz="1400" dirty="0"/>
                    </a:p>
                  </a:txBody>
                  <a:tcPr/>
                </a:tc>
                <a:extLst>
                  <a:ext uri="{0D108BD9-81ED-4DB2-BD59-A6C34878D82A}">
                    <a16:rowId xmlns:a16="http://schemas.microsoft.com/office/drawing/2014/main" val="4131731940"/>
                  </a:ext>
                </a:extLst>
              </a:tr>
              <a:tr h="1018903">
                <a:tc>
                  <a:txBody>
                    <a:bodyPr/>
                    <a:lstStyle/>
                    <a:p>
                      <a:pPr fontAlgn="t"/>
                      <a:r>
                        <a:rPr lang="en-IN" sz="1400" dirty="0">
                          <a:effectLst/>
                        </a:rPr>
                        <a:t> Information</a:t>
                      </a:r>
                    </a:p>
                    <a:p>
                      <a:pPr fontAlgn="t"/>
                      <a:r>
                        <a:rPr lang="en-IN" sz="1400" dirty="0">
                          <a:effectLst/>
                        </a:rPr>
                        <a:t>_campaigns</a:t>
                      </a:r>
                    </a:p>
                  </a:txBody>
                  <a:tcPr marL="60960" marR="60960" marT="60960" marB="60960"/>
                </a:tc>
                <a:tc>
                  <a:txBody>
                    <a:bodyPr/>
                    <a:lstStyle/>
                    <a:p>
                      <a:pPr fontAlgn="t"/>
                      <a:r>
                        <a:rPr lang="en-US" sz="1400" dirty="0">
                          <a:effectLst/>
                        </a:rPr>
                        <a:t>0 - no Covid-19 public information campaign</a:t>
                      </a:r>
                      <a:br>
                        <a:rPr lang="en-US" sz="1400" dirty="0">
                          <a:effectLst/>
                        </a:rPr>
                      </a:br>
                      <a:r>
                        <a:rPr lang="en-US" sz="1400" dirty="0">
                          <a:effectLst/>
                        </a:rPr>
                        <a:t>1 - public officials urging caution about Covid-19</a:t>
                      </a:r>
                      <a:br>
                        <a:rPr lang="en-US" sz="1400" dirty="0">
                          <a:effectLst/>
                        </a:rPr>
                      </a:br>
                      <a:r>
                        <a:rPr lang="en-US" sz="1400" dirty="0">
                          <a:effectLst/>
                        </a:rPr>
                        <a:t>2- coordinated public information campaign (</a:t>
                      </a:r>
                      <a:r>
                        <a:rPr lang="en-US" sz="1400" dirty="0" err="1">
                          <a:effectLst/>
                        </a:rPr>
                        <a:t>eg</a:t>
                      </a:r>
                      <a:r>
                        <a:rPr lang="en-US" sz="1400" dirty="0">
                          <a:effectLst/>
                        </a:rPr>
                        <a:t> across traditional and social media)</a:t>
                      </a:r>
                    </a:p>
                  </a:txBody>
                  <a:tcPr marL="60960" marR="60960" marT="60960" marB="60960"/>
                </a:tc>
                <a:extLst>
                  <a:ext uri="{0D108BD9-81ED-4DB2-BD59-A6C34878D82A}">
                    <a16:rowId xmlns:a16="http://schemas.microsoft.com/office/drawing/2014/main" val="678160530"/>
                  </a:ext>
                </a:extLst>
              </a:tr>
              <a:tr h="1858609">
                <a:tc>
                  <a:txBody>
                    <a:bodyPr/>
                    <a:lstStyle/>
                    <a:p>
                      <a:pPr fontAlgn="t"/>
                      <a:r>
                        <a:rPr lang="en-IN" sz="1400" dirty="0" err="1">
                          <a:effectLst/>
                        </a:rPr>
                        <a:t>testing_policy</a:t>
                      </a:r>
                      <a:endParaRPr lang="en-IN" sz="1400" dirty="0">
                        <a:effectLst/>
                      </a:endParaRPr>
                    </a:p>
                  </a:txBody>
                  <a:tcPr marL="60960" marR="60960" marT="60960" marB="60960"/>
                </a:tc>
                <a:tc>
                  <a:txBody>
                    <a:bodyPr/>
                    <a:lstStyle/>
                    <a:p>
                      <a:pPr fontAlgn="t"/>
                      <a:r>
                        <a:rPr lang="en-US" sz="1400" dirty="0">
                          <a:effectLst/>
                        </a:rPr>
                        <a:t>0 - no testing policy</a:t>
                      </a:r>
                      <a:br>
                        <a:rPr lang="en-US" sz="1400" dirty="0">
                          <a:effectLst/>
                        </a:rPr>
                      </a:br>
                      <a:r>
                        <a:rPr lang="en-US" sz="1400" dirty="0">
                          <a:effectLst/>
                        </a:rPr>
                        <a:t>1 - only those who both (a) have symptoms AND (b) meet specific criteria (</a:t>
                      </a:r>
                      <a:r>
                        <a:rPr lang="en-US" sz="1400" dirty="0" err="1">
                          <a:effectLst/>
                        </a:rPr>
                        <a:t>eg</a:t>
                      </a:r>
                      <a:r>
                        <a:rPr lang="en-US" sz="1400" dirty="0">
                          <a:effectLst/>
                        </a:rPr>
                        <a:t> key workers, admitted to hospital, came into contact with a known case, returned from overseas)</a:t>
                      </a:r>
                      <a:br>
                        <a:rPr lang="en-US" sz="1400" dirty="0">
                          <a:effectLst/>
                        </a:rPr>
                      </a:br>
                      <a:r>
                        <a:rPr lang="en-US" sz="1400" dirty="0">
                          <a:effectLst/>
                        </a:rPr>
                        <a:t>2 - testing of anyone showing Covid-19 symptoms</a:t>
                      </a:r>
                      <a:br>
                        <a:rPr lang="en-US" sz="1400" dirty="0">
                          <a:effectLst/>
                        </a:rPr>
                      </a:br>
                      <a:r>
                        <a:rPr lang="en-US" sz="1400" dirty="0">
                          <a:effectLst/>
                        </a:rPr>
                        <a:t>3 - open public testing (</a:t>
                      </a:r>
                      <a:r>
                        <a:rPr lang="en-US" sz="1400" dirty="0" err="1">
                          <a:effectLst/>
                        </a:rPr>
                        <a:t>eg</a:t>
                      </a:r>
                      <a:r>
                        <a:rPr lang="en-US" sz="1400" dirty="0">
                          <a:effectLst/>
                        </a:rPr>
                        <a:t> “drive through” testing available to asymptomatic people)</a:t>
                      </a:r>
                    </a:p>
                  </a:txBody>
                  <a:tcPr marL="60960" marR="60960" marT="60960" marB="60960"/>
                </a:tc>
                <a:extLst>
                  <a:ext uri="{0D108BD9-81ED-4DB2-BD59-A6C34878D82A}">
                    <a16:rowId xmlns:a16="http://schemas.microsoft.com/office/drawing/2014/main" val="306922359"/>
                  </a:ext>
                </a:extLst>
              </a:tr>
              <a:tr h="979714">
                <a:tc>
                  <a:txBody>
                    <a:bodyPr/>
                    <a:lstStyle/>
                    <a:p>
                      <a:r>
                        <a:rPr lang="en-IN" sz="1400" dirty="0"/>
                        <a:t>Elderly</a:t>
                      </a:r>
                    </a:p>
                    <a:p>
                      <a:r>
                        <a:rPr lang="en-IN" sz="1400" dirty="0"/>
                        <a:t>_people</a:t>
                      </a:r>
                    </a:p>
                    <a:p>
                      <a:r>
                        <a:rPr lang="en-IN" sz="1400" dirty="0"/>
                        <a:t>_protection</a:t>
                      </a:r>
                    </a:p>
                  </a:txBody>
                  <a:tcPr/>
                </a:tc>
                <a:tc>
                  <a:txBody>
                    <a:bodyPr/>
                    <a:lstStyle/>
                    <a:p>
                      <a:r>
                        <a:rPr lang="en-US" sz="1400" dirty="0"/>
                        <a:t>0 - no measures</a:t>
                      </a:r>
                    </a:p>
                    <a:p>
                      <a:r>
                        <a:rPr lang="en-US" sz="1400" dirty="0"/>
                        <a:t>1 - Recommended isolation, hygiene, and visitor restriction measures in LTCFs and/or elderly people to stay at home</a:t>
                      </a:r>
                    </a:p>
                    <a:p>
                      <a:r>
                        <a:rPr lang="en-US" sz="1400" dirty="0"/>
                        <a:t>2 - Narrow restrictions for isolation, hygiene in LTCFs, some limitations on external visitors and/or restrictions protecting elderly people at home</a:t>
                      </a:r>
                    </a:p>
                    <a:p>
                      <a:r>
                        <a:rPr lang="en-US" sz="1400" dirty="0"/>
                        <a:t>3 - Extensive restrictions for isolation and hygiene in LTCFs, all non-essential external visitors prohibited, and/or all elderly people required to stay at home and not leave the home with minimal exceptions, and receive no external visitors</a:t>
                      </a:r>
                    </a:p>
                  </a:txBody>
                  <a:tcPr/>
                </a:tc>
                <a:extLst>
                  <a:ext uri="{0D108BD9-81ED-4DB2-BD59-A6C34878D82A}">
                    <a16:rowId xmlns:a16="http://schemas.microsoft.com/office/drawing/2014/main" val="438865768"/>
                  </a:ext>
                </a:extLst>
              </a:tr>
            </a:tbl>
          </a:graphicData>
        </a:graphic>
      </p:graphicFrame>
      <p:graphicFrame>
        <p:nvGraphicFramePr>
          <p:cNvPr id="2" name="Table 1">
            <a:extLst>
              <a:ext uri="{FF2B5EF4-FFF2-40B4-BE49-F238E27FC236}">
                <a16:creationId xmlns:a16="http://schemas.microsoft.com/office/drawing/2014/main" id="{96FDDC8D-5B34-98BF-64FA-5C34B1BA4FA7}"/>
              </a:ext>
            </a:extLst>
          </p:cNvPr>
          <p:cNvGraphicFramePr>
            <a:graphicFrameLocks noGrp="1"/>
          </p:cNvGraphicFramePr>
          <p:nvPr>
            <p:extLst>
              <p:ext uri="{D42A27DB-BD31-4B8C-83A1-F6EECF244321}">
                <p14:modId xmlns:p14="http://schemas.microsoft.com/office/powerpoint/2010/main" val="1344031588"/>
              </p:ext>
            </p:extLst>
          </p:nvPr>
        </p:nvGraphicFramePr>
        <p:xfrm>
          <a:off x="6296296" y="168663"/>
          <a:ext cx="5704116" cy="6606606"/>
        </p:xfrm>
        <a:graphic>
          <a:graphicData uri="http://schemas.openxmlformats.org/drawingml/2006/table">
            <a:tbl>
              <a:tblPr firstRow="1" bandRow="1">
                <a:tableStyleId>{5C22544A-7EE6-4342-B048-85BDC9FD1C3A}</a:tableStyleId>
              </a:tblPr>
              <a:tblGrid>
                <a:gridCol w="1207827">
                  <a:extLst>
                    <a:ext uri="{9D8B030D-6E8A-4147-A177-3AD203B41FA5}">
                      <a16:colId xmlns:a16="http://schemas.microsoft.com/office/drawing/2014/main" val="3928730748"/>
                    </a:ext>
                  </a:extLst>
                </a:gridCol>
                <a:gridCol w="4496289">
                  <a:extLst>
                    <a:ext uri="{9D8B030D-6E8A-4147-A177-3AD203B41FA5}">
                      <a16:colId xmlns:a16="http://schemas.microsoft.com/office/drawing/2014/main" val="3361139890"/>
                    </a:ext>
                  </a:extLst>
                </a:gridCol>
              </a:tblGrid>
              <a:tr h="450655">
                <a:tc>
                  <a:txBody>
                    <a:bodyPr/>
                    <a:lstStyle/>
                    <a:p>
                      <a:r>
                        <a:rPr lang="en-US" sz="1400" dirty="0"/>
                        <a:t>Attributes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Description</a:t>
                      </a:r>
                      <a:endParaRPr lang="en-IN" sz="1400" dirty="0"/>
                    </a:p>
                  </a:txBody>
                  <a:tcPr/>
                </a:tc>
                <a:extLst>
                  <a:ext uri="{0D108BD9-81ED-4DB2-BD59-A6C34878D82A}">
                    <a16:rowId xmlns:a16="http://schemas.microsoft.com/office/drawing/2014/main" val="3335583134"/>
                  </a:ext>
                </a:extLst>
              </a:tr>
              <a:tr h="3213271">
                <a:tc>
                  <a:txBody>
                    <a:bodyPr/>
                    <a:lstStyle/>
                    <a:p>
                      <a:pPr fontAlgn="t"/>
                      <a:r>
                        <a:rPr lang="en-IN" sz="1400" dirty="0">
                          <a:effectLst/>
                        </a:rPr>
                        <a:t>vaccination_</a:t>
                      </a:r>
                    </a:p>
                    <a:p>
                      <a:pPr fontAlgn="t"/>
                      <a:r>
                        <a:rPr lang="en-IN" sz="1400" dirty="0">
                          <a:effectLst/>
                        </a:rPr>
                        <a:t>policy</a:t>
                      </a:r>
                    </a:p>
                  </a:txBody>
                  <a:tcPr marL="60960" marR="60960" marT="60960" marB="60960"/>
                </a:tc>
                <a:tc>
                  <a:txBody>
                    <a:bodyPr/>
                    <a:lstStyle/>
                    <a:p>
                      <a:pPr fontAlgn="t"/>
                      <a:r>
                        <a:rPr lang="en-US" sz="1400" dirty="0">
                          <a:effectLst/>
                        </a:rPr>
                        <a:t>0 - No availability</a:t>
                      </a:r>
                      <a:br>
                        <a:rPr lang="en-US" sz="1400" dirty="0">
                          <a:effectLst/>
                        </a:rPr>
                      </a:br>
                      <a:r>
                        <a:rPr lang="en-US" sz="1400" dirty="0">
                          <a:effectLst/>
                        </a:rPr>
                        <a:t>1 - Availability for ONE of following: key workers/ clinically vulnerable groups (non elderly) / elderly groups</a:t>
                      </a:r>
                      <a:br>
                        <a:rPr lang="en-US" sz="1400" dirty="0">
                          <a:effectLst/>
                        </a:rPr>
                      </a:br>
                      <a:r>
                        <a:rPr lang="en-US" sz="1400" dirty="0">
                          <a:effectLst/>
                        </a:rPr>
                        <a:t>2 - Availability for TWO of following: key workers/ clinically vulnerable groups (non elderly) / elderly groups</a:t>
                      </a:r>
                      <a:br>
                        <a:rPr lang="en-US" sz="1400" dirty="0">
                          <a:effectLst/>
                        </a:rPr>
                      </a:br>
                      <a:r>
                        <a:rPr lang="en-US" sz="1400" dirty="0">
                          <a:effectLst/>
                        </a:rPr>
                        <a:t>3 - Availability for ALL of following: key workers/ clinically vulnerable groups (non elderly) / elderly groups</a:t>
                      </a:r>
                      <a:br>
                        <a:rPr lang="en-US" sz="1400" dirty="0">
                          <a:effectLst/>
                        </a:rPr>
                      </a:br>
                      <a:r>
                        <a:rPr lang="en-US" sz="1400" dirty="0">
                          <a:effectLst/>
                        </a:rPr>
                        <a:t>4 - Availability for all three plus partial additional availability (select broad groups/ages)</a:t>
                      </a:r>
                      <a:br>
                        <a:rPr lang="en-US" sz="1400" dirty="0">
                          <a:effectLst/>
                        </a:rPr>
                      </a:br>
                      <a:r>
                        <a:rPr lang="en-US" sz="1400" dirty="0">
                          <a:effectLst/>
                        </a:rPr>
                        <a:t>5 - Universal availability</a:t>
                      </a:r>
                    </a:p>
                  </a:txBody>
                  <a:tcPr marL="60960" marR="60960" marT="60960" marB="60960"/>
                </a:tc>
                <a:extLst>
                  <a:ext uri="{0D108BD9-81ED-4DB2-BD59-A6C34878D82A}">
                    <a16:rowId xmlns:a16="http://schemas.microsoft.com/office/drawing/2014/main" val="2517892947"/>
                  </a:ext>
                </a:extLst>
              </a:tr>
              <a:tr h="2942680">
                <a:tc>
                  <a:txBody>
                    <a:bodyPr/>
                    <a:lstStyle/>
                    <a:p>
                      <a:r>
                        <a:rPr lang="en-IN" sz="1400" dirty="0" err="1"/>
                        <a:t>facial_coverings</a:t>
                      </a:r>
                      <a:endParaRPr lang="en-IN" sz="1400" dirty="0"/>
                    </a:p>
                  </a:txBody>
                  <a:tcPr/>
                </a:tc>
                <a:tc>
                  <a:txBody>
                    <a:bodyPr/>
                    <a:lstStyle/>
                    <a:p>
                      <a:r>
                        <a:rPr lang="en-US" sz="1400" dirty="0"/>
                        <a:t>0 - No policy</a:t>
                      </a:r>
                    </a:p>
                    <a:p>
                      <a:r>
                        <a:rPr lang="en-US" sz="1400" dirty="0"/>
                        <a:t>1 - Recommended</a:t>
                      </a:r>
                    </a:p>
                    <a:p>
                      <a:r>
                        <a:rPr lang="en-US" sz="1400" dirty="0"/>
                        <a:t>2 - Required in some specified shared/public spaces outside the home with other people present, or some situations when social distancing not possible</a:t>
                      </a:r>
                    </a:p>
                    <a:p>
                      <a:r>
                        <a:rPr lang="en-US" sz="1400" dirty="0"/>
                        <a:t>3 - Required in all shared/public spaces outside the home with other people present or all situations when social distancing not possible</a:t>
                      </a:r>
                    </a:p>
                    <a:p>
                      <a:r>
                        <a:rPr lang="en-US" sz="1400" dirty="0"/>
                        <a:t>4 - Required outside the home at all times regardless of location or presence of other people</a:t>
                      </a:r>
                    </a:p>
                  </a:txBody>
                  <a:tcPr/>
                </a:tc>
                <a:extLst>
                  <a:ext uri="{0D108BD9-81ED-4DB2-BD59-A6C34878D82A}">
                    <a16:rowId xmlns:a16="http://schemas.microsoft.com/office/drawing/2014/main" val="3621702574"/>
                  </a:ext>
                </a:extLst>
              </a:tr>
            </a:tbl>
          </a:graphicData>
        </a:graphic>
      </p:graphicFrame>
    </p:spTree>
    <p:extLst>
      <p:ext uri="{BB962C8B-B14F-4D97-AF65-F5344CB8AC3E}">
        <p14:creationId xmlns:p14="http://schemas.microsoft.com/office/powerpoint/2010/main" val="262083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014C-20EE-4ED4-991C-923933673266}"/>
              </a:ext>
            </a:extLst>
          </p:cNvPr>
          <p:cNvSpPr>
            <a:spLocks noGrp="1"/>
          </p:cNvSpPr>
          <p:nvPr>
            <p:ph type="title"/>
          </p:nvPr>
        </p:nvSpPr>
        <p:spPr/>
        <p:txBody>
          <a:bodyPr/>
          <a:lstStyle/>
          <a:p>
            <a:endParaRPr lang="en-IN" dirty="0"/>
          </a:p>
        </p:txBody>
      </p:sp>
      <p:graphicFrame>
        <p:nvGraphicFramePr>
          <p:cNvPr id="4" name="Table 4">
            <a:extLst>
              <a:ext uri="{FF2B5EF4-FFF2-40B4-BE49-F238E27FC236}">
                <a16:creationId xmlns:a16="http://schemas.microsoft.com/office/drawing/2014/main" id="{68464781-D5E4-4B56-8711-D851274869B4}"/>
              </a:ext>
            </a:extLst>
          </p:cNvPr>
          <p:cNvGraphicFramePr>
            <a:graphicFrameLocks noGrp="1"/>
          </p:cNvGraphicFramePr>
          <p:nvPr>
            <p:ph idx="1"/>
            <p:extLst>
              <p:ext uri="{D42A27DB-BD31-4B8C-83A1-F6EECF244321}">
                <p14:modId xmlns:p14="http://schemas.microsoft.com/office/powerpoint/2010/main" val="1641452827"/>
              </p:ext>
            </p:extLst>
          </p:nvPr>
        </p:nvGraphicFramePr>
        <p:xfrm>
          <a:off x="383176" y="2190459"/>
          <a:ext cx="5651864" cy="4328872"/>
        </p:xfrm>
        <a:graphic>
          <a:graphicData uri="http://schemas.openxmlformats.org/drawingml/2006/table">
            <a:tbl>
              <a:tblPr firstRow="1" bandRow="1">
                <a:tableStyleId>{5C22544A-7EE6-4342-B048-85BDC9FD1C3A}</a:tableStyleId>
              </a:tblPr>
              <a:tblGrid>
                <a:gridCol w="1814457">
                  <a:extLst>
                    <a:ext uri="{9D8B030D-6E8A-4147-A177-3AD203B41FA5}">
                      <a16:colId xmlns:a16="http://schemas.microsoft.com/office/drawing/2014/main" val="2737829244"/>
                    </a:ext>
                  </a:extLst>
                </a:gridCol>
                <a:gridCol w="3837407">
                  <a:extLst>
                    <a:ext uri="{9D8B030D-6E8A-4147-A177-3AD203B41FA5}">
                      <a16:colId xmlns:a16="http://schemas.microsoft.com/office/drawing/2014/main" val="1974825304"/>
                    </a:ext>
                  </a:extLst>
                </a:gridCol>
              </a:tblGrid>
              <a:tr h="483030">
                <a:tc>
                  <a:txBody>
                    <a:bodyPr/>
                    <a:lstStyle/>
                    <a:p>
                      <a:r>
                        <a:rPr lang="en-US" sz="2400" dirty="0"/>
                        <a:t>Attributes</a:t>
                      </a:r>
                      <a:endParaRPr lang="en-IN" sz="2400" dirty="0"/>
                    </a:p>
                  </a:txBody>
                  <a:tcPr/>
                </a:tc>
                <a:tc>
                  <a:txBody>
                    <a:bodyPr/>
                    <a:lstStyle/>
                    <a:p>
                      <a:r>
                        <a:rPr lang="en-US" sz="2400" dirty="0"/>
                        <a:t>Description</a:t>
                      </a:r>
                      <a:endParaRPr lang="en-IN" sz="2400" dirty="0"/>
                    </a:p>
                  </a:txBody>
                  <a:tcPr/>
                </a:tc>
                <a:extLst>
                  <a:ext uri="{0D108BD9-81ED-4DB2-BD59-A6C34878D82A}">
                    <a16:rowId xmlns:a16="http://schemas.microsoft.com/office/drawing/2014/main" val="3418937577"/>
                  </a:ext>
                </a:extLst>
              </a:tr>
              <a:tr h="1214476">
                <a:tc>
                  <a:txBody>
                    <a:bodyPr/>
                    <a:lstStyle/>
                    <a:p>
                      <a:pPr fontAlgn="t"/>
                      <a:r>
                        <a:rPr lang="en-IN" sz="1400" dirty="0" err="1">
                          <a:effectLst/>
                        </a:rPr>
                        <a:t>government_response</a:t>
                      </a:r>
                      <a:endParaRPr lang="en-IN" sz="1400" dirty="0">
                        <a:effectLst/>
                      </a:endParaRPr>
                    </a:p>
                    <a:p>
                      <a:pPr fontAlgn="t"/>
                      <a:r>
                        <a:rPr lang="en-IN" sz="1400" dirty="0">
                          <a:effectLst/>
                        </a:rPr>
                        <a:t>_index</a:t>
                      </a:r>
                    </a:p>
                  </a:txBody>
                  <a:tcPr marL="60960" marR="60960" marT="60960" marB="60960"/>
                </a:tc>
                <a:tc>
                  <a:txBody>
                    <a:bodyPr/>
                    <a:lstStyle/>
                    <a:p>
                      <a:pPr fontAlgn="t"/>
                      <a:r>
                        <a:rPr lang="en-US" sz="1400" dirty="0">
                          <a:effectLst/>
                        </a:rPr>
                        <a:t>The index records how the response of governments has varied over all indicators in the  becoming stronger or weaker over the course of the outbreak.</a:t>
                      </a:r>
                    </a:p>
                  </a:txBody>
                  <a:tcPr marL="60960" marR="60960" marT="60960" marB="60960"/>
                </a:tc>
                <a:extLst>
                  <a:ext uri="{0D108BD9-81ED-4DB2-BD59-A6C34878D82A}">
                    <a16:rowId xmlns:a16="http://schemas.microsoft.com/office/drawing/2014/main" val="3286924620"/>
                  </a:ext>
                </a:extLst>
              </a:tr>
              <a:tr h="1150073">
                <a:tc>
                  <a:txBody>
                    <a:bodyPr/>
                    <a:lstStyle/>
                    <a:p>
                      <a:pPr fontAlgn="t"/>
                      <a:r>
                        <a:rPr lang="en-IN" sz="1400" dirty="0">
                          <a:effectLst/>
                        </a:rPr>
                        <a:t>Stringency</a:t>
                      </a:r>
                    </a:p>
                    <a:p>
                      <a:pPr fontAlgn="t"/>
                      <a:r>
                        <a:rPr lang="en-IN" sz="1400" dirty="0">
                          <a:effectLst/>
                        </a:rPr>
                        <a:t>_index</a:t>
                      </a:r>
                    </a:p>
                  </a:txBody>
                  <a:tcPr marL="60960" marR="60960" marT="60960" marB="60960"/>
                </a:tc>
                <a:tc>
                  <a:txBody>
                    <a:bodyPr/>
                    <a:lstStyle/>
                    <a:p>
                      <a:pPr fontAlgn="t"/>
                      <a:r>
                        <a:rPr lang="en-US" sz="1400" dirty="0">
                          <a:effectLst/>
                        </a:rPr>
                        <a:t>The index records the strictness of ‘lockdown style’ policies that primarily restrict people’s </a:t>
                      </a:r>
                      <a:r>
                        <a:rPr lang="en-US" sz="1400" dirty="0" err="1">
                          <a:effectLst/>
                        </a:rPr>
                        <a:t>behaviour</a:t>
                      </a:r>
                      <a:r>
                        <a:rPr lang="en-US" sz="1400" dirty="0">
                          <a:effectLst/>
                        </a:rPr>
                        <a:t>.</a:t>
                      </a:r>
                    </a:p>
                  </a:txBody>
                  <a:tcPr marL="60960" marR="60960" marT="60960" marB="60960"/>
                </a:tc>
                <a:extLst>
                  <a:ext uri="{0D108BD9-81ED-4DB2-BD59-A6C34878D82A}">
                    <a16:rowId xmlns:a16="http://schemas.microsoft.com/office/drawing/2014/main" val="2156774806"/>
                  </a:ext>
                </a:extLst>
              </a:tr>
              <a:tr h="1481293">
                <a:tc>
                  <a:txBody>
                    <a:bodyPr/>
                    <a:lstStyle/>
                    <a:p>
                      <a:pPr fontAlgn="t"/>
                      <a:r>
                        <a:rPr lang="en-IN" sz="1400" dirty="0" err="1">
                          <a:effectLst/>
                        </a:rPr>
                        <a:t>containmnt_health</a:t>
                      </a:r>
                      <a:endParaRPr lang="en-IN" sz="1400" dirty="0">
                        <a:effectLst/>
                      </a:endParaRPr>
                    </a:p>
                    <a:p>
                      <a:pPr fontAlgn="t"/>
                      <a:r>
                        <a:rPr lang="en-IN" sz="1400" dirty="0">
                          <a:effectLst/>
                        </a:rPr>
                        <a:t>_index</a:t>
                      </a:r>
                    </a:p>
                    <a:p>
                      <a:pPr fontAlgn="t"/>
                      <a:endParaRPr lang="en-IN" sz="1400" dirty="0">
                        <a:effectLst/>
                      </a:endParaRPr>
                    </a:p>
                  </a:txBody>
                  <a:tcPr marL="60960" marR="60960" marT="60960" marB="60960"/>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400" dirty="0">
                          <a:effectLst/>
                        </a:rPr>
                        <a:t>The index combines ‘lockdown’ restrictions and closures with measures such as testing policy and contact tracing, short term investment in healthcare, as well investments in vaccines.</a:t>
                      </a:r>
                    </a:p>
                    <a:p>
                      <a:pPr fontAlgn="t"/>
                      <a:endParaRPr lang="en-US" sz="1400" dirty="0">
                        <a:effectLst/>
                      </a:endParaRPr>
                    </a:p>
                  </a:txBody>
                  <a:tcPr marL="60960" marR="60960" marT="60960" marB="60960"/>
                </a:tc>
                <a:extLst>
                  <a:ext uri="{0D108BD9-81ED-4DB2-BD59-A6C34878D82A}">
                    <a16:rowId xmlns:a16="http://schemas.microsoft.com/office/drawing/2014/main" val="3981815314"/>
                  </a:ext>
                </a:extLst>
              </a:tr>
            </a:tbl>
          </a:graphicData>
        </a:graphic>
      </p:graphicFrame>
      <p:graphicFrame>
        <p:nvGraphicFramePr>
          <p:cNvPr id="5" name="Table 4">
            <a:extLst>
              <a:ext uri="{FF2B5EF4-FFF2-40B4-BE49-F238E27FC236}">
                <a16:creationId xmlns:a16="http://schemas.microsoft.com/office/drawing/2014/main" id="{6339348C-4060-FFE8-0125-78D422075A25}"/>
              </a:ext>
            </a:extLst>
          </p:cNvPr>
          <p:cNvGraphicFramePr>
            <a:graphicFrameLocks noGrp="1"/>
          </p:cNvGraphicFramePr>
          <p:nvPr>
            <p:extLst>
              <p:ext uri="{D42A27DB-BD31-4B8C-83A1-F6EECF244321}">
                <p14:modId xmlns:p14="http://schemas.microsoft.com/office/powerpoint/2010/main" val="1594364966"/>
              </p:ext>
            </p:extLst>
          </p:nvPr>
        </p:nvGraphicFramePr>
        <p:xfrm>
          <a:off x="6156962" y="2190459"/>
          <a:ext cx="5913120" cy="4328872"/>
        </p:xfrm>
        <a:graphic>
          <a:graphicData uri="http://schemas.openxmlformats.org/drawingml/2006/table">
            <a:tbl>
              <a:tblPr firstRow="1" bandRow="1">
                <a:tableStyleId>{5C22544A-7EE6-4342-B048-85BDC9FD1C3A}</a:tableStyleId>
              </a:tblPr>
              <a:tblGrid>
                <a:gridCol w="2415067">
                  <a:extLst>
                    <a:ext uri="{9D8B030D-6E8A-4147-A177-3AD203B41FA5}">
                      <a16:colId xmlns:a16="http://schemas.microsoft.com/office/drawing/2014/main" val="1071738205"/>
                    </a:ext>
                  </a:extLst>
                </a:gridCol>
                <a:gridCol w="3498053">
                  <a:extLst>
                    <a:ext uri="{9D8B030D-6E8A-4147-A177-3AD203B41FA5}">
                      <a16:colId xmlns:a16="http://schemas.microsoft.com/office/drawing/2014/main" val="579198814"/>
                    </a:ext>
                  </a:extLst>
                </a:gridCol>
              </a:tblGrid>
              <a:tr h="456947">
                <a:tc>
                  <a:txBody>
                    <a:bodyPr/>
                    <a:lstStyle/>
                    <a:p>
                      <a:r>
                        <a:rPr lang="en-US" sz="1400" dirty="0"/>
                        <a:t>ATTRIBUTS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3954985666"/>
                  </a:ext>
                </a:extLst>
              </a:tr>
              <a:tr h="1140823">
                <a:tc>
                  <a:txBody>
                    <a:bodyPr/>
                    <a:lstStyle/>
                    <a:p>
                      <a:pPr fontAlgn="t"/>
                      <a:r>
                        <a:rPr lang="en-IN" sz="1400" dirty="0" err="1">
                          <a:effectLst/>
                        </a:rPr>
                        <a:t>economic_support</a:t>
                      </a:r>
                      <a:endParaRPr lang="en-IN" sz="1400" dirty="0">
                        <a:effectLst/>
                      </a:endParaRPr>
                    </a:p>
                    <a:p>
                      <a:pPr fontAlgn="t"/>
                      <a:r>
                        <a:rPr lang="en-IN" sz="1400" dirty="0">
                          <a:effectLst/>
                        </a:rPr>
                        <a:t>_index</a:t>
                      </a:r>
                    </a:p>
                  </a:txBody>
                  <a:tcPr marL="60960" marR="60960" marT="60960" marB="60960"/>
                </a:tc>
                <a:tc>
                  <a:txBody>
                    <a:bodyPr/>
                    <a:lstStyle/>
                    <a:p>
                      <a:pPr fontAlgn="t"/>
                      <a:r>
                        <a:rPr lang="en-US" sz="1400" dirty="0">
                          <a:effectLst/>
                        </a:rPr>
                        <a:t>The index records measures such as income support and debt relief.</a:t>
                      </a:r>
                    </a:p>
                  </a:txBody>
                  <a:tcPr marL="60960" marR="60960" marT="60960" marB="60960"/>
                </a:tc>
                <a:extLst>
                  <a:ext uri="{0D108BD9-81ED-4DB2-BD59-A6C34878D82A}">
                    <a16:rowId xmlns:a16="http://schemas.microsoft.com/office/drawing/2014/main" val="158663903"/>
                  </a:ext>
                </a:extLst>
              </a:tr>
              <a:tr h="1385215">
                <a:tc>
                  <a:txBody>
                    <a:bodyPr/>
                    <a:lstStyle/>
                    <a:p>
                      <a:pPr fontAlgn="t"/>
                      <a:r>
                        <a:rPr lang="en-IN" sz="1400" dirty="0">
                          <a:effectLst/>
                        </a:rPr>
                        <a:t> Administrative_</a:t>
                      </a:r>
                    </a:p>
                    <a:p>
                      <a:pPr fontAlgn="t"/>
                      <a:r>
                        <a:rPr lang="en-IN" sz="1400" dirty="0">
                          <a:effectLst/>
                        </a:rPr>
                        <a:t>area</a:t>
                      </a:r>
                    </a:p>
                    <a:p>
                      <a:pPr fontAlgn="t"/>
                      <a:r>
                        <a:rPr lang="en-IN" sz="1400" dirty="0">
                          <a:effectLst/>
                        </a:rPr>
                        <a:t>_level</a:t>
                      </a:r>
                    </a:p>
                  </a:txBody>
                  <a:tcPr marL="60960" marR="60960" marT="60960" marB="60960"/>
                </a:tc>
                <a:tc>
                  <a:txBody>
                    <a:bodyPr/>
                    <a:lstStyle/>
                    <a:p>
                      <a:pPr fontAlgn="t"/>
                      <a:r>
                        <a:rPr lang="en-US" sz="1400" dirty="0">
                          <a:effectLst/>
                        </a:rPr>
                        <a:t>Level of the administrative area: 1 for countries; 2 for states, regions, cantons, or local equivalent; 3 for cities, municipalities, or local equivalent.</a:t>
                      </a:r>
                    </a:p>
                  </a:txBody>
                  <a:tcPr marL="60960" marR="60960" marT="60960" marB="60960"/>
                </a:tc>
                <a:extLst>
                  <a:ext uri="{0D108BD9-81ED-4DB2-BD59-A6C34878D82A}">
                    <a16:rowId xmlns:a16="http://schemas.microsoft.com/office/drawing/2014/main" val="2314300212"/>
                  </a:ext>
                </a:extLst>
              </a:tr>
              <a:tr h="1345887">
                <a:tc>
                  <a:txBody>
                    <a:bodyPr/>
                    <a:lstStyle/>
                    <a:p>
                      <a:pPr fontAlgn="t"/>
                      <a:r>
                        <a:rPr lang="en-IN" sz="1400" dirty="0">
                          <a:effectLst/>
                        </a:rPr>
                        <a:t>Administrative</a:t>
                      </a:r>
                    </a:p>
                    <a:p>
                      <a:pPr fontAlgn="t"/>
                      <a:r>
                        <a:rPr lang="en-IN" sz="1400" dirty="0">
                          <a:effectLst/>
                        </a:rPr>
                        <a:t>_area_level_1</a:t>
                      </a:r>
                    </a:p>
                  </a:txBody>
                  <a:tcPr marL="60960" marR="60960" marT="60960" marB="60960"/>
                </a:tc>
                <a:tc>
                  <a:txBody>
                    <a:bodyPr/>
                    <a:lstStyle/>
                    <a:p>
                      <a:pPr fontAlgn="t"/>
                      <a:r>
                        <a:rPr lang="en-US" sz="1400" dirty="0">
                          <a:effectLst/>
                        </a:rPr>
                        <a:t>Name of the administrative area of level 1.</a:t>
                      </a:r>
                    </a:p>
                  </a:txBody>
                  <a:tcPr marL="60960" marR="60960" marT="60960" marB="60960"/>
                </a:tc>
                <a:extLst>
                  <a:ext uri="{0D108BD9-81ED-4DB2-BD59-A6C34878D82A}">
                    <a16:rowId xmlns:a16="http://schemas.microsoft.com/office/drawing/2014/main" val="829363020"/>
                  </a:ext>
                </a:extLst>
              </a:tr>
            </a:tbl>
          </a:graphicData>
        </a:graphic>
      </p:graphicFrame>
      <p:pic>
        <p:nvPicPr>
          <p:cNvPr id="6" name="Picture 5">
            <a:extLst>
              <a:ext uri="{FF2B5EF4-FFF2-40B4-BE49-F238E27FC236}">
                <a16:creationId xmlns:a16="http://schemas.microsoft.com/office/drawing/2014/main" id="{D303C4BA-3054-D5FA-9CA5-8C3422912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9955" y="285452"/>
            <a:ext cx="2850127" cy="739204"/>
          </a:xfrm>
          <a:prstGeom prst="rect">
            <a:avLst/>
          </a:prstGeom>
        </p:spPr>
      </p:pic>
    </p:spTree>
    <p:extLst>
      <p:ext uri="{BB962C8B-B14F-4D97-AF65-F5344CB8AC3E}">
        <p14:creationId xmlns:p14="http://schemas.microsoft.com/office/powerpoint/2010/main" val="381972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6F3A7-49A7-D0D2-CD36-412E27B4B880}"/>
              </a:ext>
            </a:extLst>
          </p:cNvPr>
          <p:cNvSpPr>
            <a:spLocks noGrp="1"/>
          </p:cNvSpPr>
          <p:nvPr>
            <p:ph idx="1"/>
          </p:nvPr>
        </p:nvSpPr>
        <p:spPr>
          <a:xfrm>
            <a:off x="143320" y="979763"/>
            <a:ext cx="5987513" cy="3631863"/>
          </a:xfrm>
        </p:spPr>
        <p:txBody>
          <a:bodyPr>
            <a:normAutofit/>
          </a:bodyPr>
          <a:lstStyle/>
          <a:p>
            <a:pPr marL="0" indent="0">
              <a:buNone/>
            </a:pPr>
            <a:endParaRPr lang="en-US" sz="2400" b="1" dirty="0"/>
          </a:p>
          <a:p>
            <a:pPr>
              <a:buFont typeface="Wingdings" panose="05000000000000000000" pitchFamily="2" charset="2"/>
              <a:buChar char="q"/>
            </a:pPr>
            <a:r>
              <a:rPr lang="en-US" sz="1900" dirty="0"/>
              <a:t>Total number of entries in dataset : 8688138</a:t>
            </a:r>
          </a:p>
          <a:p>
            <a:pPr>
              <a:buFont typeface="Wingdings" panose="05000000000000000000" pitchFamily="2" charset="2"/>
              <a:buChar char="q"/>
            </a:pPr>
            <a:r>
              <a:rPr lang="en-US" sz="1800" dirty="0"/>
              <a:t>Total number of null entries: 2822270 (</a:t>
            </a:r>
            <a:r>
              <a:rPr lang="en-US" sz="1800" b="1" dirty="0"/>
              <a:t>32.48%)</a:t>
            </a:r>
          </a:p>
          <a:p>
            <a:pPr marL="0" indent="0">
              <a:buNone/>
            </a:pPr>
            <a:r>
              <a:rPr lang="en-US" sz="2400" dirty="0"/>
              <a:t>		</a:t>
            </a:r>
            <a:endParaRPr lang="en-US" sz="2300" b="1" dirty="0"/>
          </a:p>
          <a:p>
            <a:pPr marL="0" indent="0">
              <a:buNone/>
            </a:pPr>
            <a:endParaRPr lang="en-US" sz="2400" b="1" dirty="0"/>
          </a:p>
          <a:p>
            <a:pPr marL="0" indent="0">
              <a:buNone/>
            </a:pPr>
            <a:r>
              <a:rPr lang="en-US" sz="2400" b="1" dirty="0"/>
              <a:t>                                        </a:t>
            </a:r>
          </a:p>
          <a:p>
            <a:pPr marL="0" indent="0">
              <a:buNone/>
            </a:pPr>
            <a:r>
              <a:rPr lang="en-US" sz="2400" b="1" dirty="0"/>
              <a:t>  </a:t>
            </a:r>
          </a:p>
          <a:p>
            <a:endParaRPr lang="en-US" sz="2400" b="1" dirty="0"/>
          </a:p>
          <a:p>
            <a:pPr marL="0" indent="0">
              <a:buNone/>
            </a:pPr>
            <a:endParaRPr lang="en-US" sz="24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pPr marL="0" indent="0">
              <a:buNone/>
            </a:pPr>
            <a:endParaRPr lang="en-IN" sz="2400" b="1" dirty="0"/>
          </a:p>
        </p:txBody>
      </p:sp>
      <p:sp>
        <p:nvSpPr>
          <p:cNvPr id="10" name="TextBox 9">
            <a:extLst>
              <a:ext uri="{FF2B5EF4-FFF2-40B4-BE49-F238E27FC236}">
                <a16:creationId xmlns:a16="http://schemas.microsoft.com/office/drawing/2014/main" id="{76567F53-904E-1208-62B6-FDC44F4A5DF6}"/>
              </a:ext>
            </a:extLst>
          </p:cNvPr>
          <p:cNvSpPr txBox="1"/>
          <p:nvPr/>
        </p:nvSpPr>
        <p:spPr>
          <a:xfrm>
            <a:off x="199925" y="2200615"/>
            <a:ext cx="4885880" cy="1415772"/>
          </a:xfrm>
          <a:prstGeom prst="rect">
            <a:avLst/>
          </a:prstGeom>
          <a:noFill/>
        </p:spPr>
        <p:txBody>
          <a:bodyPr wrap="square" rtlCol="0">
            <a:spAutoFit/>
          </a:bodyPr>
          <a:lstStyle/>
          <a:p>
            <a:endParaRPr lang="en-US" sz="2600" b="1" dirty="0"/>
          </a:p>
          <a:p>
            <a:r>
              <a:rPr lang="en-US" sz="2000" dirty="0"/>
              <a:t>Deleting attributes which is completely null and are irrelevant to analysis</a:t>
            </a:r>
            <a:endParaRPr lang="en-IN" sz="2000" dirty="0"/>
          </a:p>
        </p:txBody>
      </p:sp>
      <p:sp>
        <p:nvSpPr>
          <p:cNvPr id="11" name="TextBox 10">
            <a:extLst>
              <a:ext uri="{FF2B5EF4-FFF2-40B4-BE49-F238E27FC236}">
                <a16:creationId xmlns:a16="http://schemas.microsoft.com/office/drawing/2014/main" id="{9E5E9BF9-40D0-FB5C-EFDA-BE1900DFD81F}"/>
              </a:ext>
            </a:extLst>
          </p:cNvPr>
          <p:cNvSpPr txBox="1"/>
          <p:nvPr/>
        </p:nvSpPr>
        <p:spPr>
          <a:xfrm>
            <a:off x="143319" y="3932922"/>
            <a:ext cx="5829217" cy="2031325"/>
          </a:xfrm>
          <a:prstGeom prst="rect">
            <a:avLst/>
          </a:prstGeom>
          <a:noFill/>
        </p:spPr>
        <p:txBody>
          <a:bodyPr wrap="square" rtlCol="0">
            <a:spAutoFit/>
          </a:bodyPr>
          <a:lstStyle/>
          <a:p>
            <a:pPr marL="342900" indent="-342900">
              <a:buFont typeface="Wingdings" panose="05000000000000000000" pitchFamily="2" charset="2"/>
              <a:buChar char="q"/>
            </a:pPr>
            <a:r>
              <a:rPr lang="en-US" dirty="0"/>
              <a:t>Some of the attributes are 100% null .</a:t>
            </a:r>
          </a:p>
          <a:p>
            <a:pPr marL="342900" indent="-342900">
              <a:buFont typeface="Wingdings" panose="05000000000000000000" pitchFamily="2" charset="2"/>
              <a:buChar char="q"/>
            </a:pPr>
            <a:r>
              <a:rPr lang="en-IN" dirty="0"/>
              <a:t>And some of the attributes are not important and does not affect our analysis.</a:t>
            </a:r>
          </a:p>
          <a:p>
            <a:pPr marL="342900" indent="-342900">
              <a:buFont typeface="Wingdings" panose="05000000000000000000" pitchFamily="2" charset="2"/>
              <a:buChar char="q"/>
            </a:pPr>
            <a:r>
              <a:rPr lang="en-IN" dirty="0"/>
              <a:t>These attributes need to be dropped.</a:t>
            </a:r>
          </a:p>
          <a:p>
            <a:pPr marL="342900" indent="-342900">
              <a:buFont typeface="Wingdings" panose="05000000000000000000" pitchFamily="2" charset="2"/>
              <a:buChar char="q"/>
            </a:pPr>
            <a:r>
              <a:rPr lang="en-IN" dirty="0"/>
              <a:t>Percentage of null values in dataset after deleting these attributes  is : </a:t>
            </a:r>
            <a:r>
              <a:rPr lang="en-IN" b="1" dirty="0"/>
              <a:t>28.48%</a:t>
            </a:r>
          </a:p>
          <a:p>
            <a:endParaRPr lang="en-IN" dirty="0"/>
          </a:p>
        </p:txBody>
      </p:sp>
      <p:pic>
        <p:nvPicPr>
          <p:cNvPr id="8" name="Picture 7">
            <a:extLst>
              <a:ext uri="{FF2B5EF4-FFF2-40B4-BE49-F238E27FC236}">
                <a16:creationId xmlns:a16="http://schemas.microsoft.com/office/drawing/2014/main" id="{E81AF804-F5E3-5E6C-8662-3AE7C0917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438" y="2316421"/>
            <a:ext cx="4622156" cy="2599931"/>
          </a:xfrm>
          <a:prstGeom prst="rect">
            <a:avLst/>
          </a:prstGeom>
        </p:spPr>
      </p:pic>
      <p:sp>
        <p:nvSpPr>
          <p:cNvPr id="4" name="TextBox 3">
            <a:extLst>
              <a:ext uri="{FF2B5EF4-FFF2-40B4-BE49-F238E27FC236}">
                <a16:creationId xmlns:a16="http://schemas.microsoft.com/office/drawing/2014/main" id="{28579078-A19B-D58C-B258-6E5A82BEA101}"/>
              </a:ext>
            </a:extLst>
          </p:cNvPr>
          <p:cNvSpPr txBox="1"/>
          <p:nvPr/>
        </p:nvSpPr>
        <p:spPr>
          <a:xfrm>
            <a:off x="199925" y="455150"/>
            <a:ext cx="5085805" cy="492443"/>
          </a:xfrm>
          <a:prstGeom prst="rect">
            <a:avLst/>
          </a:prstGeom>
          <a:noFill/>
        </p:spPr>
        <p:txBody>
          <a:bodyPr wrap="square" rtlCol="0">
            <a:spAutoFit/>
          </a:bodyPr>
          <a:lstStyle/>
          <a:p>
            <a:r>
              <a:rPr lang="en-IN" sz="2600" b="1" dirty="0"/>
              <a:t>DATA PRE-PROCESSING</a:t>
            </a:r>
          </a:p>
        </p:txBody>
      </p:sp>
      <p:sp>
        <p:nvSpPr>
          <p:cNvPr id="2" name="TextBox 1">
            <a:extLst>
              <a:ext uri="{FF2B5EF4-FFF2-40B4-BE49-F238E27FC236}">
                <a16:creationId xmlns:a16="http://schemas.microsoft.com/office/drawing/2014/main" id="{91C35033-7E99-2FDC-9C78-4DF242B9B81A}"/>
              </a:ext>
            </a:extLst>
          </p:cNvPr>
          <p:cNvSpPr txBox="1"/>
          <p:nvPr/>
        </p:nvSpPr>
        <p:spPr>
          <a:xfrm>
            <a:off x="6187438" y="1486329"/>
            <a:ext cx="4850674" cy="646331"/>
          </a:xfrm>
          <a:prstGeom prst="rect">
            <a:avLst/>
          </a:prstGeom>
          <a:noFill/>
        </p:spPr>
        <p:txBody>
          <a:bodyPr wrap="square" rtlCol="0">
            <a:spAutoFit/>
          </a:bodyPr>
          <a:lstStyle/>
          <a:p>
            <a:r>
              <a:rPr lang="en-US" sz="1800" dirty="0"/>
              <a:t>Percentage of NULL values in each attributes:</a:t>
            </a:r>
          </a:p>
        </p:txBody>
      </p:sp>
      <p:pic>
        <p:nvPicPr>
          <p:cNvPr id="9" name="Picture 8">
            <a:extLst>
              <a:ext uri="{FF2B5EF4-FFF2-40B4-BE49-F238E27FC236}">
                <a16:creationId xmlns:a16="http://schemas.microsoft.com/office/drawing/2014/main" id="{F4BC4CEC-6181-C91A-2193-A0414562E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9955" y="169384"/>
            <a:ext cx="2850127" cy="739204"/>
          </a:xfrm>
          <a:prstGeom prst="rect">
            <a:avLst/>
          </a:prstGeom>
        </p:spPr>
      </p:pic>
    </p:spTree>
    <p:extLst>
      <p:ext uri="{BB962C8B-B14F-4D97-AF65-F5344CB8AC3E}">
        <p14:creationId xmlns:p14="http://schemas.microsoft.com/office/powerpoint/2010/main" val="304869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DEAF3B-E80A-B248-11A5-58C7F48ED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911" y="3221027"/>
            <a:ext cx="2435862" cy="3321424"/>
          </a:xfrm>
          <a:prstGeom prst="rect">
            <a:avLst/>
          </a:prstGeom>
        </p:spPr>
      </p:pic>
      <p:pic>
        <p:nvPicPr>
          <p:cNvPr id="3" name="Picture 2">
            <a:extLst>
              <a:ext uri="{FF2B5EF4-FFF2-40B4-BE49-F238E27FC236}">
                <a16:creationId xmlns:a16="http://schemas.microsoft.com/office/drawing/2014/main" id="{202D14F2-50D0-60DC-4087-9A9B55999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3849" y="3221027"/>
            <a:ext cx="2508069" cy="3321423"/>
          </a:xfrm>
          <a:prstGeom prst="rect">
            <a:avLst/>
          </a:prstGeom>
        </p:spPr>
      </p:pic>
      <p:sp>
        <p:nvSpPr>
          <p:cNvPr id="5" name="TextBox 4">
            <a:extLst>
              <a:ext uri="{FF2B5EF4-FFF2-40B4-BE49-F238E27FC236}">
                <a16:creationId xmlns:a16="http://schemas.microsoft.com/office/drawing/2014/main" id="{6BE917C9-8A13-5528-C1EF-0F016F03E04D}"/>
              </a:ext>
            </a:extLst>
          </p:cNvPr>
          <p:cNvSpPr txBox="1"/>
          <p:nvPr/>
        </p:nvSpPr>
        <p:spPr>
          <a:xfrm>
            <a:off x="378547" y="358705"/>
            <a:ext cx="4942390"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Null values are filled by </a:t>
            </a:r>
            <a:r>
              <a:rPr lang="en-IN" dirty="0" err="1"/>
              <a:t>bfill</a:t>
            </a:r>
            <a:r>
              <a:rPr lang="en-IN" dirty="0"/>
              <a:t> and pad method as number of cases arrived ,deaths etc in covid data depends on previous days statistics</a:t>
            </a:r>
          </a:p>
        </p:txBody>
      </p:sp>
      <p:pic>
        <p:nvPicPr>
          <p:cNvPr id="6" name="Picture 5">
            <a:extLst>
              <a:ext uri="{FF2B5EF4-FFF2-40B4-BE49-F238E27FC236}">
                <a16:creationId xmlns:a16="http://schemas.microsoft.com/office/drawing/2014/main" id="{3A0E3AAB-816B-C98C-13FB-92C1BB8125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924" y="2639117"/>
            <a:ext cx="4622157" cy="2697614"/>
          </a:xfrm>
          <a:prstGeom prst="rect">
            <a:avLst/>
          </a:prstGeom>
        </p:spPr>
      </p:pic>
      <p:sp>
        <p:nvSpPr>
          <p:cNvPr id="4" name="TextBox 3">
            <a:extLst>
              <a:ext uri="{FF2B5EF4-FFF2-40B4-BE49-F238E27FC236}">
                <a16:creationId xmlns:a16="http://schemas.microsoft.com/office/drawing/2014/main" id="{FB28EEBB-7ABF-3B47-A88F-3304EFDF01B3}"/>
              </a:ext>
            </a:extLst>
          </p:cNvPr>
          <p:cNvSpPr txBox="1"/>
          <p:nvPr/>
        </p:nvSpPr>
        <p:spPr>
          <a:xfrm>
            <a:off x="370663" y="1715787"/>
            <a:ext cx="4210870" cy="923330"/>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Percentage of NULL values in each attributes after using </a:t>
            </a:r>
            <a:r>
              <a:rPr lang="en-US" sz="1800" dirty="0" err="1"/>
              <a:t>bfill</a:t>
            </a:r>
            <a:r>
              <a:rPr lang="en-US" sz="1800" dirty="0"/>
              <a:t> method</a:t>
            </a:r>
          </a:p>
        </p:txBody>
      </p:sp>
      <p:sp>
        <p:nvSpPr>
          <p:cNvPr id="7" name="TextBox 6">
            <a:extLst>
              <a:ext uri="{FF2B5EF4-FFF2-40B4-BE49-F238E27FC236}">
                <a16:creationId xmlns:a16="http://schemas.microsoft.com/office/drawing/2014/main" id="{EBF684D6-BA8D-9FE0-69D8-D41773EDBA91}"/>
              </a:ext>
            </a:extLst>
          </p:cNvPr>
          <p:cNvSpPr txBox="1"/>
          <p:nvPr/>
        </p:nvSpPr>
        <p:spPr>
          <a:xfrm>
            <a:off x="370663" y="5425440"/>
            <a:ext cx="5089611"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Remaining null values are handled by using pad method , after this process percentage of null values in data set is 0%</a:t>
            </a:r>
          </a:p>
        </p:txBody>
      </p:sp>
      <p:sp>
        <p:nvSpPr>
          <p:cNvPr id="8" name="TextBox 7">
            <a:extLst>
              <a:ext uri="{FF2B5EF4-FFF2-40B4-BE49-F238E27FC236}">
                <a16:creationId xmlns:a16="http://schemas.microsoft.com/office/drawing/2014/main" id="{5AD801F1-CAFD-0AFE-86E3-1ED01C34EB08}"/>
              </a:ext>
            </a:extLst>
          </p:cNvPr>
          <p:cNvSpPr txBox="1"/>
          <p:nvPr/>
        </p:nvSpPr>
        <p:spPr>
          <a:xfrm>
            <a:off x="5501835" y="358705"/>
            <a:ext cx="5592885" cy="2862322"/>
          </a:xfrm>
          <a:prstGeom prst="rect">
            <a:avLst/>
          </a:prstGeom>
          <a:noFill/>
        </p:spPr>
        <p:txBody>
          <a:bodyPr wrap="square" rtlCol="0">
            <a:spAutoFit/>
          </a:bodyPr>
          <a:lstStyle/>
          <a:p>
            <a:r>
              <a:rPr lang="en-IN" dirty="0"/>
              <a:t>     At the end of pre-processing :</a:t>
            </a:r>
          </a:p>
          <a:p>
            <a:endParaRPr lang="en-IN" dirty="0"/>
          </a:p>
          <a:p>
            <a:pPr marL="285750" indent="-285750">
              <a:buFont typeface="Arial" panose="020B0604020202020204" pitchFamily="34" charset="0"/>
              <a:buChar char="•"/>
            </a:pPr>
            <a:r>
              <a:rPr lang="en-IN" dirty="0"/>
              <a:t>Percentage of Null values is 0.</a:t>
            </a:r>
          </a:p>
          <a:p>
            <a:pPr marL="285750" indent="-285750">
              <a:buFont typeface="Arial" panose="020B0604020202020204" pitchFamily="34" charset="0"/>
              <a:buChar char="•"/>
            </a:pPr>
            <a:r>
              <a:rPr lang="en-IN" dirty="0"/>
              <a:t>Since there are no rows with completely null values , number of rows remain same </a:t>
            </a:r>
            <a:r>
              <a:rPr lang="en-IN" dirty="0" err="1"/>
              <a:t>i.e</a:t>
            </a:r>
            <a:r>
              <a:rPr lang="en-IN" dirty="0"/>
              <a:t>, 184854.</a:t>
            </a:r>
          </a:p>
          <a:p>
            <a:pPr marL="285750" indent="-285750">
              <a:buFont typeface="Arial" panose="020B0604020202020204" pitchFamily="34" charset="0"/>
              <a:buChar char="•"/>
            </a:pPr>
            <a:r>
              <a:rPr lang="en-IN" dirty="0"/>
              <a:t>As there were few columns with completely null values and few irrelevant columns after deleting them , number of columns is 33 and those are:</a:t>
            </a:r>
          </a:p>
        </p:txBody>
      </p:sp>
      <p:pic>
        <p:nvPicPr>
          <p:cNvPr id="9" name="Picture 8">
            <a:extLst>
              <a:ext uri="{FF2B5EF4-FFF2-40B4-BE49-F238E27FC236}">
                <a16:creationId xmlns:a16="http://schemas.microsoft.com/office/drawing/2014/main" id="{9A936F31-796F-8419-18ED-5B5F78B763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3930" y="154823"/>
            <a:ext cx="2508070" cy="739204"/>
          </a:xfrm>
          <a:prstGeom prst="rect">
            <a:avLst/>
          </a:prstGeom>
        </p:spPr>
      </p:pic>
    </p:spTree>
    <p:extLst>
      <p:ext uri="{BB962C8B-B14F-4D97-AF65-F5344CB8AC3E}">
        <p14:creationId xmlns:p14="http://schemas.microsoft.com/office/powerpoint/2010/main" val="76037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76FEF-1472-3A67-F8FA-8CD31CFD1176}"/>
              </a:ext>
            </a:extLst>
          </p:cNvPr>
          <p:cNvSpPr>
            <a:spLocks noGrp="1"/>
          </p:cNvSpPr>
          <p:nvPr>
            <p:ph idx="1"/>
          </p:nvPr>
        </p:nvSpPr>
        <p:spPr>
          <a:xfrm>
            <a:off x="322728" y="125506"/>
            <a:ext cx="11645153" cy="5217457"/>
          </a:xfrm>
        </p:spPr>
        <p:txBody>
          <a:bodyPr/>
          <a:lstStyle/>
          <a:p>
            <a:pPr marL="0" indent="0">
              <a:buNone/>
            </a:pPr>
            <a:r>
              <a:rPr lang="en-US" sz="2200" dirty="0">
                <a:solidFill>
                  <a:schemeClr val="accent3"/>
                </a:solidFill>
              </a:rPr>
              <a:t>Now let us consider  top 5 countries with highest number of confirmed cases to analyze the data:</a:t>
            </a:r>
          </a:p>
          <a:p>
            <a:r>
              <a:rPr lang="en-US" dirty="0"/>
              <a:t>Graph between cases and countries:</a:t>
            </a:r>
          </a:p>
          <a:p>
            <a:pPr marL="0" indent="0">
              <a:buNone/>
            </a:pPr>
            <a:endParaRPr lang="en-US" dirty="0"/>
          </a:p>
          <a:p>
            <a:endParaRPr lang="en-US" dirty="0"/>
          </a:p>
          <a:p>
            <a:endParaRPr lang="en-US" dirty="0"/>
          </a:p>
          <a:p>
            <a:pPr marL="0" indent="0">
              <a:buNone/>
            </a:pPr>
            <a:r>
              <a:rPr lang="en-US" dirty="0"/>
              <a:t>                                                          </a:t>
            </a:r>
          </a:p>
          <a:p>
            <a:pPr marL="0" indent="0">
              <a:buNone/>
            </a:pPr>
            <a:r>
              <a:rPr lang="en-US" dirty="0"/>
              <a:t>                                                           </a:t>
            </a:r>
            <a:endParaRPr lang="en-IN" dirty="0"/>
          </a:p>
        </p:txBody>
      </p:sp>
      <p:pic>
        <p:nvPicPr>
          <p:cNvPr id="4" name="Content Placeholder 4">
            <a:extLst>
              <a:ext uri="{FF2B5EF4-FFF2-40B4-BE49-F238E27FC236}">
                <a16:creationId xmlns:a16="http://schemas.microsoft.com/office/drawing/2014/main" id="{F7B2B8D3-3224-4AD6-8F70-809E638DE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47" y="1515036"/>
            <a:ext cx="4787152" cy="3558988"/>
          </a:xfrm>
          <a:prstGeom prst="rect">
            <a:avLst/>
          </a:prstGeom>
        </p:spPr>
      </p:pic>
      <p:sp>
        <p:nvSpPr>
          <p:cNvPr id="2" name="TextBox 1">
            <a:extLst>
              <a:ext uri="{FF2B5EF4-FFF2-40B4-BE49-F238E27FC236}">
                <a16:creationId xmlns:a16="http://schemas.microsoft.com/office/drawing/2014/main" id="{670662CD-8EC4-47C1-B151-71A4E150507D}"/>
              </a:ext>
            </a:extLst>
          </p:cNvPr>
          <p:cNvSpPr txBox="1"/>
          <p:nvPr/>
        </p:nvSpPr>
        <p:spPr>
          <a:xfrm>
            <a:off x="6015926" y="744071"/>
            <a:ext cx="5351929"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Graph Between death rate and countries:</a:t>
            </a:r>
          </a:p>
          <a:p>
            <a:endParaRPr lang="en-IN" dirty="0"/>
          </a:p>
        </p:txBody>
      </p:sp>
      <p:pic>
        <p:nvPicPr>
          <p:cNvPr id="6" name="Content Placeholder 4">
            <a:extLst>
              <a:ext uri="{FF2B5EF4-FFF2-40B4-BE49-F238E27FC236}">
                <a16:creationId xmlns:a16="http://schemas.microsoft.com/office/drawing/2014/main" id="{530BC5B0-15D0-403E-B930-30DEA4A71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532" y="1515037"/>
            <a:ext cx="5264716" cy="3558988"/>
          </a:xfrm>
          <a:prstGeom prst="rect">
            <a:avLst/>
          </a:prstGeom>
        </p:spPr>
      </p:pic>
      <p:sp>
        <p:nvSpPr>
          <p:cNvPr id="8" name="TextBox 7">
            <a:extLst>
              <a:ext uri="{FF2B5EF4-FFF2-40B4-BE49-F238E27FC236}">
                <a16:creationId xmlns:a16="http://schemas.microsoft.com/office/drawing/2014/main" id="{A0284C07-BDF1-4179-91EE-4D8E7695C353}"/>
              </a:ext>
            </a:extLst>
          </p:cNvPr>
          <p:cNvSpPr txBox="1"/>
          <p:nvPr/>
        </p:nvSpPr>
        <p:spPr>
          <a:xfrm>
            <a:off x="500807" y="5475658"/>
            <a:ext cx="10867048"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United States has more number of positively tested cases then India ,Brazil , United Kingdom and France respectively. </a:t>
            </a:r>
          </a:p>
          <a:p>
            <a:pPr marL="285750" indent="-285750">
              <a:buFont typeface="Wingdings" panose="05000000000000000000" pitchFamily="2" charset="2"/>
              <a:buChar char="Ø"/>
            </a:pPr>
            <a:r>
              <a:rPr lang="en-IN" dirty="0"/>
              <a:t>Even though Brazil has less cases compared to other countries but has more death rate.</a:t>
            </a:r>
          </a:p>
          <a:p>
            <a:pPr marL="285750" indent="-285750">
              <a:buFont typeface="Wingdings" panose="05000000000000000000" pitchFamily="2" charset="2"/>
              <a:buChar char="Ø"/>
            </a:pPr>
            <a:r>
              <a:rPr lang="en-IN" dirty="0"/>
              <a:t>Also India has more number of cases but it has less death rate.</a:t>
            </a:r>
          </a:p>
        </p:txBody>
      </p:sp>
    </p:spTree>
    <p:extLst>
      <p:ext uri="{BB962C8B-B14F-4D97-AF65-F5344CB8AC3E}">
        <p14:creationId xmlns:p14="http://schemas.microsoft.com/office/powerpoint/2010/main" val="273428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B9CC-D8FA-4D54-A221-E912AF9A5C1B}"/>
              </a:ext>
            </a:extLst>
          </p:cNvPr>
          <p:cNvSpPr>
            <a:spLocks noGrp="1"/>
          </p:cNvSpPr>
          <p:nvPr>
            <p:ph type="title"/>
          </p:nvPr>
        </p:nvSpPr>
        <p:spPr>
          <a:xfrm>
            <a:off x="404065" y="266701"/>
            <a:ext cx="4418948" cy="685800"/>
          </a:xfrm>
        </p:spPr>
        <p:txBody>
          <a:bodyPr/>
          <a:lstStyle/>
          <a:p>
            <a:r>
              <a:rPr lang="en-IN" sz="2000" dirty="0"/>
              <a:t>Graph between </a:t>
            </a:r>
            <a:r>
              <a:rPr lang="en-IN" sz="2000" dirty="0" err="1"/>
              <a:t>stringency_index</a:t>
            </a:r>
            <a:br>
              <a:rPr lang="en-IN" sz="2000" dirty="0"/>
            </a:br>
            <a:r>
              <a:rPr lang="en-IN" sz="2000" dirty="0"/>
              <a:t>Vs countries:</a:t>
            </a:r>
          </a:p>
        </p:txBody>
      </p:sp>
      <p:sp>
        <p:nvSpPr>
          <p:cNvPr id="3" name="Content Placeholder 2">
            <a:extLst>
              <a:ext uri="{FF2B5EF4-FFF2-40B4-BE49-F238E27FC236}">
                <a16:creationId xmlns:a16="http://schemas.microsoft.com/office/drawing/2014/main" id="{A01DE6B4-AAF3-48BD-B5BE-6DD21B2CFB38}"/>
              </a:ext>
            </a:extLst>
          </p:cNvPr>
          <p:cNvSpPr>
            <a:spLocks noGrp="1"/>
          </p:cNvSpPr>
          <p:nvPr>
            <p:ph idx="1"/>
          </p:nvPr>
        </p:nvSpPr>
        <p:spPr>
          <a:xfrm>
            <a:off x="404065" y="4758019"/>
            <a:ext cx="11187300" cy="1911722"/>
          </a:xfrm>
        </p:spPr>
        <p:txBody>
          <a:bodyPr>
            <a:normAutofit fontScale="77500" lnSpcReduction="20000"/>
          </a:bodyPr>
          <a:lstStyle/>
          <a:p>
            <a:r>
              <a:rPr lang="en-US" sz="2000" dirty="0"/>
              <a:t>From this bar graph we can say that India has more strictness of lockdown so percentage of people affected is low.</a:t>
            </a:r>
          </a:p>
          <a:p>
            <a:r>
              <a:rPr lang="en-US" sz="2000" dirty="0"/>
              <a:t>Also comparatively United Kingdom have less strictness of lockdown style therefore more number of people are affected .</a:t>
            </a:r>
            <a:endParaRPr lang="en-IN" dirty="0"/>
          </a:p>
          <a:p>
            <a:r>
              <a:rPr lang="en-IN" sz="2000" dirty="0"/>
              <a:t>United Kingdom has received more income support from other countries.</a:t>
            </a:r>
          </a:p>
          <a:p>
            <a:r>
              <a:rPr lang="en-IN" sz="2000" dirty="0"/>
              <a:t>Brazil has received less income support on comparing with other countries </a:t>
            </a:r>
            <a:r>
              <a:rPr lang="en-IN" dirty="0"/>
              <a:t>could be the reason it lacked behind in tackling covid</a:t>
            </a:r>
            <a:r>
              <a:rPr lang="en-IN" sz="2000" dirty="0"/>
              <a:t>.</a:t>
            </a:r>
          </a:p>
          <a:p>
            <a:endParaRPr lang="en-IN" dirty="0"/>
          </a:p>
          <a:p>
            <a:endParaRPr lang="en-IN" dirty="0"/>
          </a:p>
        </p:txBody>
      </p:sp>
      <p:pic>
        <p:nvPicPr>
          <p:cNvPr id="4" name="Content Placeholder 4">
            <a:extLst>
              <a:ext uri="{FF2B5EF4-FFF2-40B4-BE49-F238E27FC236}">
                <a16:creationId xmlns:a16="http://schemas.microsoft.com/office/drawing/2014/main" id="{782199E7-0C59-43D0-9F89-40580DB91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65" y="1057836"/>
            <a:ext cx="4293442" cy="3594848"/>
          </a:xfrm>
          <a:prstGeom prst="rect">
            <a:avLst/>
          </a:prstGeom>
        </p:spPr>
      </p:pic>
      <p:pic>
        <p:nvPicPr>
          <p:cNvPr id="5" name="Content Placeholder 4">
            <a:extLst>
              <a:ext uri="{FF2B5EF4-FFF2-40B4-BE49-F238E27FC236}">
                <a16:creationId xmlns:a16="http://schemas.microsoft.com/office/drawing/2014/main" id="{73B3ABA9-A481-46AD-A9F7-37E66F0BB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033" y="1057836"/>
            <a:ext cx="4109820" cy="3604260"/>
          </a:xfrm>
          <a:prstGeom prst="rect">
            <a:avLst/>
          </a:prstGeom>
        </p:spPr>
      </p:pic>
      <p:sp>
        <p:nvSpPr>
          <p:cNvPr id="6" name="TextBox 5">
            <a:extLst>
              <a:ext uri="{FF2B5EF4-FFF2-40B4-BE49-F238E27FC236}">
                <a16:creationId xmlns:a16="http://schemas.microsoft.com/office/drawing/2014/main" id="{9D58D73E-335F-4401-8CF0-96BD9DACE738}"/>
              </a:ext>
            </a:extLst>
          </p:cNvPr>
          <p:cNvSpPr txBox="1"/>
          <p:nvPr/>
        </p:nvSpPr>
        <p:spPr>
          <a:xfrm>
            <a:off x="5982576" y="266701"/>
            <a:ext cx="4939135" cy="646331"/>
          </a:xfrm>
          <a:prstGeom prst="rect">
            <a:avLst/>
          </a:prstGeom>
          <a:noFill/>
        </p:spPr>
        <p:txBody>
          <a:bodyPr wrap="square" rtlCol="0">
            <a:spAutoFit/>
          </a:bodyPr>
          <a:lstStyle/>
          <a:p>
            <a:r>
              <a:rPr lang="en-IN" dirty="0"/>
              <a:t>Graph between </a:t>
            </a:r>
            <a:r>
              <a:rPr lang="en-IN" dirty="0" err="1"/>
              <a:t>Economic_support_index</a:t>
            </a:r>
            <a:endParaRPr lang="en-IN" dirty="0"/>
          </a:p>
          <a:p>
            <a:r>
              <a:rPr lang="en-IN" dirty="0"/>
              <a:t>Vs countries: </a:t>
            </a:r>
          </a:p>
        </p:txBody>
      </p:sp>
    </p:spTree>
    <p:extLst>
      <p:ext uri="{BB962C8B-B14F-4D97-AF65-F5344CB8AC3E}">
        <p14:creationId xmlns:p14="http://schemas.microsoft.com/office/powerpoint/2010/main" val="285094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2105</TotalTime>
  <Words>2070</Words>
  <Application>Microsoft Office PowerPoint</Application>
  <PresentationFormat>Widescreen</PresentationFormat>
  <Paragraphs>251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Ion</vt:lpstr>
      <vt:lpstr>Problem Statement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between stringency_index Vs countries:</vt:lpstr>
      <vt:lpstr>Comparison of population and confirmed  cases :</vt:lpstr>
      <vt:lpstr> Effective measures taken by the   government like - </vt:lpstr>
      <vt:lpstr>Comparing the measures taken  by three countries</vt:lpstr>
      <vt:lpstr>PowerPoint Presentation</vt:lpstr>
      <vt:lpstr>What are the measure to control death  rate ?</vt:lpstr>
      <vt:lpstr>PowerPoint Presentation</vt:lpstr>
      <vt:lpstr>Efficiency of facial coverings (masks)</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 Naik</dc:creator>
  <cp:lastModifiedBy>Mangesh</cp:lastModifiedBy>
  <cp:revision>59</cp:revision>
  <dcterms:created xsi:type="dcterms:W3CDTF">2022-05-05T14:10:23Z</dcterms:created>
  <dcterms:modified xsi:type="dcterms:W3CDTF">2023-04-17T07:38:31Z</dcterms:modified>
</cp:coreProperties>
</file>