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62" r:id="rId3"/>
    <p:sldId id="261" r:id="rId4"/>
    <p:sldId id="263" r:id="rId5"/>
    <p:sldId id="264" r:id="rId6"/>
    <p:sldId id="256" r:id="rId7"/>
    <p:sldId id="257" r:id="rId8"/>
    <p:sldId id="258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1" autoAdjust="0"/>
    <p:restoredTop sz="87486" autoAdjust="0"/>
  </p:normalViewPr>
  <p:slideViewPr>
    <p:cSldViewPr snapToGrid="0">
      <p:cViewPr varScale="1">
        <p:scale>
          <a:sx n="68" d="100"/>
          <a:sy n="68" d="100"/>
        </p:scale>
        <p:origin x="74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B999-810A-486A-BA8B-367EDC53CA4A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EC658-530C-4359-8F4F-09C5A2A21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0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hmac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主要应用在身份验证中，如下是它的使用过程：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客户端发出登录请求（假设是浏览器的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请求）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服务器返回一个随机值，并在会话中记录这个随机值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客户端将该随机值作为密钥，用户密码进行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hmac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运算，然后提交给服务器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服务器读取用户数据库中的用户密码和步骤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中发送的随机值做与客户端一样的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hmac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运算，然后与用户发送的结果比较，如果结果一致则验证用户合法。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EC658-530C-4359-8F4F-09C5A2A213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6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改良：</a:t>
            </a:r>
            <a:r>
              <a:rPr lang="zh-CN" altLang="en-US" b="0" i="0" dirty="0">
                <a:solidFill>
                  <a:srgbClr val="D5D5D5"/>
                </a:solidFill>
                <a:effectLst/>
                <a:latin typeface="Noto Sans"/>
              </a:rPr>
              <a:t>在生成 </a:t>
            </a:r>
            <a:r>
              <a:rPr lang="en-US" altLang="zh-CN" b="0" i="0" dirty="0">
                <a:solidFill>
                  <a:srgbClr val="D5D5D5"/>
                </a:solidFill>
                <a:effectLst/>
                <a:latin typeface="Noto Sans"/>
              </a:rPr>
              <a:t>KEK </a:t>
            </a:r>
            <a:r>
              <a:rPr lang="zh-CN" altLang="en-US" b="0" i="0" dirty="0">
                <a:solidFill>
                  <a:srgbClr val="D5D5D5"/>
                </a:solidFill>
                <a:effectLst/>
                <a:latin typeface="Noto Sans"/>
              </a:rPr>
              <a:t>时，通过多次使用单向散列函数来提高安全性。如果把盐和口令再次输入单向散列函数，得到的值再输入单向散列函数，如此进行 </a:t>
            </a:r>
            <a:r>
              <a:rPr lang="en-US" altLang="zh-CN" b="0" i="0" dirty="0">
                <a:solidFill>
                  <a:srgbClr val="D5D5D5"/>
                </a:solidFill>
                <a:effectLst/>
                <a:latin typeface="Noto Sans"/>
              </a:rPr>
              <a:t>1000 </a:t>
            </a:r>
            <a:r>
              <a:rPr lang="zh-CN" altLang="en-US" b="0" i="0" dirty="0">
                <a:solidFill>
                  <a:srgbClr val="D5D5D5"/>
                </a:solidFill>
                <a:effectLst/>
                <a:latin typeface="Noto Sans"/>
              </a:rPr>
              <a:t>次得到的散列值作为 </a:t>
            </a:r>
            <a:r>
              <a:rPr lang="en-US" altLang="zh-CN" b="0" i="0" dirty="0">
                <a:solidFill>
                  <a:srgbClr val="D5D5D5"/>
                </a:solidFill>
                <a:effectLst/>
                <a:latin typeface="Noto Sans"/>
              </a:rPr>
              <a:t>KEK </a:t>
            </a:r>
            <a:r>
              <a:rPr lang="zh-CN" altLang="en-US" b="0" i="0" dirty="0">
                <a:solidFill>
                  <a:srgbClr val="D5D5D5"/>
                </a:solidFill>
                <a:effectLst/>
                <a:latin typeface="Noto Sans"/>
              </a:rPr>
              <a:t>来使用，是一个不错的方法。用户进行 </a:t>
            </a:r>
            <a:r>
              <a:rPr lang="en-US" altLang="zh-CN" b="0" i="0" dirty="0">
                <a:solidFill>
                  <a:srgbClr val="D5D5D5"/>
                </a:solidFill>
                <a:effectLst/>
                <a:latin typeface="Noto Sans"/>
              </a:rPr>
              <a:t>1000 </a:t>
            </a:r>
            <a:r>
              <a:rPr lang="zh-CN" altLang="en-US" b="0" i="0" dirty="0">
                <a:solidFill>
                  <a:srgbClr val="D5D5D5"/>
                </a:solidFill>
                <a:effectLst/>
                <a:latin typeface="Noto Sans"/>
              </a:rPr>
              <a:t>次单向散列值的计算并不会消耗太多时间，但是对于攻击者来说，是很大的困难。像这样将单向散列函数进行多次迭代的方法称为拉伸</a:t>
            </a:r>
            <a:r>
              <a:rPr lang="en-US" altLang="zh-CN" b="0" i="0" dirty="0">
                <a:solidFill>
                  <a:srgbClr val="D5D5D5"/>
                </a:solidFill>
                <a:effectLst/>
                <a:latin typeface="Noto Sans"/>
              </a:rPr>
              <a:t>(stretching)</a:t>
            </a:r>
            <a:r>
              <a:rPr lang="zh-CN" altLang="en-US" b="0" i="0" dirty="0">
                <a:solidFill>
                  <a:srgbClr val="D5D5D5"/>
                </a:solidFill>
                <a:effectLst/>
                <a:latin typeface="Noto San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EC658-530C-4359-8F4F-09C5A2A213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25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加密密钥对用于保护会话密钥，签名密钥对用于数字签名和验签，会话密钥用于数据加解密和</a:t>
            </a:r>
            <a:r>
              <a:rPr lang="en-US" altLang="zh-CN" dirty="0"/>
              <a:t>MAC</a:t>
            </a:r>
            <a:r>
              <a:rPr lang="zh-CN" altLang="en-US" dirty="0"/>
              <a:t>运算。容器中也可以存放对应的数字证书。签名密钥对由内部产生，加密密钥对由外部产生并安全导入，会话密钥可由内部产生或者外部产生并安全导入。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EC658-530C-4359-8F4F-09C5A2A213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8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3B33A-81E0-4857-BFAE-2EF41371B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0F1013-2AB0-406C-8BB7-0F94832F7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FCA44-A8D4-4148-9AFF-5BDB1610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EE1E-8908-4B36-8950-F4E37807FF31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8696D-BD85-486A-A86F-51CCB569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C795A-FFC6-4571-B450-915457C5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EA1-E095-42BC-A4BF-2DEA8FE7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9CA12-8A62-4A8E-B919-971734E8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667334-2567-4A7A-B0C1-749BE11A0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69522-0946-48CD-8821-C03E2527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EE1E-8908-4B36-8950-F4E37807FF31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2254B-1A80-4052-80D9-D470E21F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4E380-601F-4450-9F48-CA739E42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EA1-E095-42BC-A4BF-2DEA8FE7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B2705E-321F-4861-B89B-1A7FA6E8B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122FB-089C-4601-83B2-BA2251227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DE4DB-0C2B-4259-A7DE-E43C4EC3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EE1E-8908-4B36-8950-F4E37807FF31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BF829-8258-4259-A566-AB232830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722F5-4C42-4C94-A3DD-BB2994C5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EA1-E095-42BC-A4BF-2DEA8FE7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8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B64CB-0EA6-461E-994D-CD5CF34B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BC728-3628-4A4B-A62C-B116F766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1786F-0E99-4851-8AA6-1C68DDAF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EE1E-8908-4B36-8950-F4E37807FF31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8097D-B73B-4726-BA12-15277CC2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BF0BA-CD70-4BE6-9F40-3CEA85E2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EA1-E095-42BC-A4BF-2DEA8FE7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9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5F2C9-EF58-4DA7-AEB3-1E76D832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7F415-6168-4EDF-9000-595B630B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C856F-27F5-4AED-9CA6-52FA41FD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EE1E-8908-4B36-8950-F4E37807FF31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4FB81-02DA-4AF1-ACCC-B6F8ED79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F3247-C632-4BBB-8639-B9FBCDB4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EA1-E095-42BC-A4BF-2DEA8FE7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1787C-0B15-4E21-94B5-5C177BAB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4DFDF-4CB4-4F5B-8AE8-996859E95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E2C66A-0B5D-4487-8E14-6F09C1CA4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782B9-527C-486F-8630-C686DE2D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EE1E-8908-4B36-8950-F4E37807FF31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DDD7B-C49B-4E54-99F7-E3B814ED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ECD13-0E97-4752-9856-5166E208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EA1-E095-42BC-A4BF-2DEA8FE7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57315-2CBE-4757-A4B3-C6AC909E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E6991-7EF2-46E4-9BC7-03272DA8F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0D12AE-589F-4BB7-BBF6-2DEB209A4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28674A-23BE-40E9-BD58-DC1F96D0F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188288-445F-4373-9073-2C657EE3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FD43F-5FCA-40E1-96BF-D1B7A57D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EE1E-8908-4B36-8950-F4E37807FF31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F70717-9876-424C-8FA2-5CCD37F2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80F27A-D380-4660-8911-55C20D5D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EA1-E095-42BC-A4BF-2DEA8FE7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7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A6461-51DA-4439-82A1-838D3525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B0C665-007F-4122-8A53-C9309C5B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EE1E-8908-4B36-8950-F4E37807FF31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B1F384-290C-4DD5-804C-F63BFC66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9CB00F-C2B1-4F88-B867-A7680270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EA1-E095-42BC-A4BF-2DEA8FE7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51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35657-29C2-424D-AA7B-35895984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EE1E-8908-4B36-8950-F4E37807FF31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5A70D4-C457-4376-BBC9-90A3168B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210C1-1609-4BD1-966B-0E21FE75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EA1-E095-42BC-A4BF-2DEA8FE7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3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BB7C2-EA59-4145-BC9F-9E8A4A0C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D1EA8-3CF8-4CF3-9567-ED8F3112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422075-9090-499D-9CEA-282D063AD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6B112-189D-4B43-9979-F6AB28A2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EE1E-8908-4B36-8950-F4E37807FF31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57AD28-EB8A-46DD-9599-98A3DDE3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8F51F-56F3-4DE2-8860-86BCD350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EA1-E095-42BC-A4BF-2DEA8FE7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2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51BBC-98D7-4AA6-AA18-6529A653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8FFDD-EA6B-4CC3-B7DF-845A1FB09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3FA64-48B2-4236-8628-D73DC2358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33F6C-7E10-4B68-A351-08167088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EE1E-8908-4B36-8950-F4E37807FF31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A2C3A-EC7F-4F9D-A0B4-46CCE892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BFC39E-1FF4-4B28-9B06-697B8A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EA1-E095-42BC-A4BF-2DEA8FE7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4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3310CC-8F9E-4BF5-BCAC-E7D194BF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955EC-40CF-4DCA-A15C-C9D4C373C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8798A-E847-4B3D-AA25-CB645B119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EE1E-8908-4B36-8950-F4E37807FF31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A19BF-FB7B-4410-889E-2E9232271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CA233-40B6-4A36-A9EA-4670BDA1E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5EA1-E095-42BC-A4BF-2DEA8FE7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密码技术实质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C1AA64-C6FD-4138-9A0E-68CFD933A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62" y="928028"/>
            <a:ext cx="10117015" cy="569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1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密码技术实质</a:t>
            </a:r>
          </a:p>
        </p:txBody>
      </p:sp>
    </p:spTree>
    <p:extLst>
      <p:ext uri="{BB962C8B-B14F-4D97-AF65-F5344CB8AC3E}">
        <p14:creationId xmlns:p14="http://schemas.microsoft.com/office/powerpoint/2010/main" val="332010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密码技术实质</a:t>
            </a:r>
          </a:p>
        </p:txBody>
      </p:sp>
    </p:spTree>
    <p:extLst>
      <p:ext uri="{BB962C8B-B14F-4D97-AF65-F5344CB8AC3E}">
        <p14:creationId xmlns:p14="http://schemas.microsoft.com/office/powerpoint/2010/main" val="327660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密码技术实质</a:t>
            </a:r>
          </a:p>
        </p:txBody>
      </p:sp>
    </p:spTree>
    <p:extLst>
      <p:ext uri="{BB962C8B-B14F-4D97-AF65-F5344CB8AC3E}">
        <p14:creationId xmlns:p14="http://schemas.microsoft.com/office/powerpoint/2010/main" val="340586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密码技术实质</a:t>
            </a:r>
          </a:p>
        </p:txBody>
      </p:sp>
    </p:spTree>
    <p:extLst>
      <p:ext uri="{BB962C8B-B14F-4D97-AF65-F5344CB8AC3E}">
        <p14:creationId xmlns:p14="http://schemas.microsoft.com/office/powerpoint/2010/main" val="115055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密码技术实质</a:t>
            </a:r>
          </a:p>
        </p:txBody>
      </p:sp>
    </p:spTree>
    <p:extLst>
      <p:ext uri="{BB962C8B-B14F-4D97-AF65-F5344CB8AC3E}">
        <p14:creationId xmlns:p14="http://schemas.microsoft.com/office/powerpoint/2010/main" val="160860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密码技术实质</a:t>
            </a:r>
          </a:p>
        </p:txBody>
      </p:sp>
    </p:spTree>
    <p:extLst>
      <p:ext uri="{BB962C8B-B14F-4D97-AF65-F5344CB8AC3E}">
        <p14:creationId xmlns:p14="http://schemas.microsoft.com/office/powerpoint/2010/main" val="297934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密码技术实质</a:t>
            </a:r>
          </a:p>
        </p:txBody>
      </p:sp>
    </p:spTree>
    <p:extLst>
      <p:ext uri="{BB962C8B-B14F-4D97-AF65-F5344CB8AC3E}">
        <p14:creationId xmlns:p14="http://schemas.microsoft.com/office/powerpoint/2010/main" val="2018964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密码技术实质</a:t>
            </a:r>
          </a:p>
        </p:txBody>
      </p:sp>
    </p:spTree>
    <p:extLst>
      <p:ext uri="{BB962C8B-B14F-4D97-AF65-F5344CB8AC3E}">
        <p14:creationId xmlns:p14="http://schemas.microsoft.com/office/powerpoint/2010/main" val="785524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密码技术实质</a:t>
            </a:r>
          </a:p>
        </p:txBody>
      </p:sp>
    </p:spTree>
    <p:extLst>
      <p:ext uri="{BB962C8B-B14F-4D97-AF65-F5344CB8AC3E}">
        <p14:creationId xmlns:p14="http://schemas.microsoft.com/office/powerpoint/2010/main" val="126955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密码技术实质</a:t>
            </a:r>
          </a:p>
        </p:txBody>
      </p:sp>
    </p:spTree>
    <p:extLst>
      <p:ext uri="{BB962C8B-B14F-4D97-AF65-F5344CB8AC3E}">
        <p14:creationId xmlns:p14="http://schemas.microsoft.com/office/powerpoint/2010/main" val="288371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HAMC(Hash-based Message Authentication Code)</a:t>
            </a:r>
            <a:endParaRPr lang="zh-CN" altLang="en-US" sz="36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87AC9D7-0CE5-450F-8D53-BBCE91D8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038225"/>
            <a:ext cx="82772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22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密码技术实质</a:t>
            </a:r>
          </a:p>
        </p:txBody>
      </p:sp>
    </p:spTree>
    <p:extLst>
      <p:ext uri="{BB962C8B-B14F-4D97-AF65-F5344CB8AC3E}">
        <p14:creationId xmlns:p14="http://schemas.microsoft.com/office/powerpoint/2010/main" val="35250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数字签名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D6CC3F-708E-4A4B-BF42-C220D0AD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63" y="0"/>
            <a:ext cx="7326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5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PBE(Password Based Encryption)</a:t>
            </a:r>
            <a:endParaRPr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F00153-3B9E-4A50-84E7-5FCB5EF5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9" y="1336392"/>
            <a:ext cx="5673895" cy="45074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A4A3E1-6238-451E-90E9-7A6C79F18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31" y="1336391"/>
            <a:ext cx="5584085" cy="450744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108B2CD-4EF0-4074-8A02-7B06CC90867E}"/>
              </a:ext>
            </a:extLst>
          </p:cNvPr>
          <p:cNvSpPr txBox="1"/>
          <p:nvPr/>
        </p:nvSpPr>
        <p:spPr>
          <a:xfrm>
            <a:off x="1709225" y="630936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PBE </a:t>
            </a:r>
            <a:r>
              <a:rPr lang="zh-CN" altLang="en-US" dirty="0"/>
              <a:t>加密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B24F15-8820-47FB-9D21-1A8A71978D4F}"/>
              </a:ext>
            </a:extLst>
          </p:cNvPr>
          <p:cNvSpPr txBox="1"/>
          <p:nvPr/>
        </p:nvSpPr>
        <p:spPr>
          <a:xfrm>
            <a:off x="8527002" y="630936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PBE </a:t>
            </a:r>
            <a:r>
              <a:rPr lang="zh-CN" altLang="en-US" dirty="0"/>
              <a:t>解密</a:t>
            </a:r>
          </a:p>
        </p:txBody>
      </p:sp>
    </p:spTree>
    <p:extLst>
      <p:ext uri="{BB962C8B-B14F-4D97-AF65-F5344CB8AC3E}">
        <p14:creationId xmlns:p14="http://schemas.microsoft.com/office/powerpoint/2010/main" val="92920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CEK &amp; KEK</a:t>
            </a:r>
            <a:endParaRPr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A3A526-33D2-4990-BF21-85B12A67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919287"/>
            <a:ext cx="112871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8A610FE-DFFD-45F8-883F-265F18DEE07C}"/>
              </a:ext>
            </a:extLst>
          </p:cNvPr>
          <p:cNvGrpSpPr/>
          <p:nvPr/>
        </p:nvGrpSpPr>
        <p:grpSpPr>
          <a:xfrm>
            <a:off x="1825370" y="2415883"/>
            <a:ext cx="7700912" cy="2026233"/>
            <a:chOff x="1637801" y="1503223"/>
            <a:chExt cx="7700912" cy="202623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3169556-31BD-4004-AB2B-BC3725F8E29A}"/>
                </a:ext>
              </a:extLst>
            </p:cNvPr>
            <p:cNvSpPr/>
            <p:nvPr/>
          </p:nvSpPr>
          <p:spPr>
            <a:xfrm>
              <a:off x="1696941" y="1503223"/>
              <a:ext cx="7641772" cy="669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设备认证密钥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B4FF9E-D32D-4873-92AA-1855B5C13CD9}"/>
                </a:ext>
              </a:extLst>
            </p:cNvPr>
            <p:cNvSpPr/>
            <p:nvPr/>
          </p:nvSpPr>
          <p:spPr>
            <a:xfrm>
              <a:off x="1637801" y="2859985"/>
              <a:ext cx="1453242" cy="669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应用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D34B30-C724-458A-B554-5D37879741FD}"/>
                </a:ext>
              </a:extLst>
            </p:cNvPr>
            <p:cNvSpPr/>
            <p:nvPr/>
          </p:nvSpPr>
          <p:spPr>
            <a:xfrm>
              <a:off x="3492090" y="2859984"/>
              <a:ext cx="1453242" cy="669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应用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E25DB8C-1229-4BF6-8083-02690E3BA4EF}"/>
                </a:ext>
              </a:extLst>
            </p:cNvPr>
            <p:cNvSpPr/>
            <p:nvPr/>
          </p:nvSpPr>
          <p:spPr>
            <a:xfrm>
              <a:off x="7885471" y="2859984"/>
              <a:ext cx="1453242" cy="669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应用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8262A52D-9BDC-48F8-BDAE-4947C25D58A1}"/>
                </a:ext>
              </a:extLst>
            </p:cNvPr>
            <p:cNvSpPr/>
            <p:nvPr/>
          </p:nvSpPr>
          <p:spPr>
            <a:xfrm>
              <a:off x="2252113" y="2172695"/>
              <a:ext cx="316159" cy="687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C52AA7A5-8071-424D-8F65-123A9D052FC0}"/>
                </a:ext>
              </a:extLst>
            </p:cNvPr>
            <p:cNvSpPr/>
            <p:nvPr/>
          </p:nvSpPr>
          <p:spPr>
            <a:xfrm>
              <a:off x="4064584" y="2172695"/>
              <a:ext cx="316159" cy="687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3C26702D-DB8E-4680-A171-E6C9426ECE96}"/>
                </a:ext>
              </a:extLst>
            </p:cNvPr>
            <p:cNvSpPr/>
            <p:nvPr/>
          </p:nvSpPr>
          <p:spPr>
            <a:xfrm>
              <a:off x="8440642" y="2172695"/>
              <a:ext cx="316159" cy="687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C413BC1-7634-4663-9E20-6D442617481C}"/>
                </a:ext>
              </a:extLst>
            </p:cNvPr>
            <p:cNvSpPr txBox="1"/>
            <p:nvPr/>
          </p:nvSpPr>
          <p:spPr>
            <a:xfrm>
              <a:off x="6081661" y="30059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……</a:t>
              </a:r>
              <a:endParaRPr lang="zh-CN" altLang="en-US" sz="2400" b="1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1D92691-87F9-479D-8D3F-184A1C4C7EE4}"/>
              </a:ext>
            </a:extLst>
          </p:cNvPr>
          <p:cNvSpPr txBox="1"/>
          <p:nvPr/>
        </p:nvSpPr>
        <p:spPr>
          <a:xfrm>
            <a:off x="1825370" y="5721405"/>
            <a:ext cx="750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智能密码钥匙：一个设备存在设备认证密钥和多个应用，应用相互独立。</a:t>
            </a:r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6379CFED-002E-4FCE-9322-BEA6C0C6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智能密码钥匙</a:t>
            </a:r>
          </a:p>
        </p:txBody>
      </p:sp>
    </p:spTree>
    <p:extLst>
      <p:ext uri="{BB962C8B-B14F-4D97-AF65-F5344CB8AC3E}">
        <p14:creationId xmlns:p14="http://schemas.microsoft.com/office/powerpoint/2010/main" val="42776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DAA55E29-BB1D-4A85-9038-F400DFDB5535}"/>
              </a:ext>
            </a:extLst>
          </p:cNvPr>
          <p:cNvGrpSpPr/>
          <p:nvPr/>
        </p:nvGrpSpPr>
        <p:grpSpPr>
          <a:xfrm>
            <a:off x="1073303" y="1056086"/>
            <a:ext cx="9551309" cy="5480474"/>
            <a:chOff x="666117" y="602275"/>
            <a:chExt cx="9551309" cy="548047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7842620-3924-44C1-85F7-FC25C996F098}"/>
                </a:ext>
              </a:extLst>
            </p:cNvPr>
            <p:cNvSpPr/>
            <p:nvPr/>
          </p:nvSpPr>
          <p:spPr>
            <a:xfrm>
              <a:off x="666117" y="602275"/>
              <a:ext cx="9551309" cy="54804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0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942A5B-6F87-443F-B6D2-33C7C31C2A23}"/>
                </a:ext>
              </a:extLst>
            </p:cNvPr>
            <p:cNvSpPr/>
            <p:nvPr/>
          </p:nvSpPr>
          <p:spPr>
            <a:xfrm>
              <a:off x="906162" y="856734"/>
              <a:ext cx="1392195" cy="5272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管理员</a:t>
              </a:r>
              <a:r>
                <a:rPr lang="en-US" altLang="zh-CN" dirty="0"/>
                <a:t>PIN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5A1AD9-33CC-4DF9-9769-EAB127BFABA3}"/>
                </a:ext>
              </a:extLst>
            </p:cNvPr>
            <p:cNvSpPr/>
            <p:nvPr/>
          </p:nvSpPr>
          <p:spPr>
            <a:xfrm>
              <a:off x="906161" y="1556950"/>
              <a:ext cx="1392195" cy="5272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  <a:r>
                <a:rPr lang="en-US" altLang="zh-CN" dirty="0"/>
                <a:t>PIN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D164164-213B-4EA3-A6ED-30C9193A502E}"/>
                </a:ext>
              </a:extLst>
            </p:cNvPr>
            <p:cNvSpPr/>
            <p:nvPr/>
          </p:nvSpPr>
          <p:spPr>
            <a:xfrm>
              <a:off x="906160" y="3271126"/>
              <a:ext cx="1392195" cy="527222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文件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8577A8-1E9D-4FB0-96F2-2E8B18C89EE4}"/>
                </a:ext>
              </a:extLst>
            </p:cNvPr>
            <p:cNvSpPr/>
            <p:nvPr/>
          </p:nvSpPr>
          <p:spPr>
            <a:xfrm>
              <a:off x="906161" y="3941128"/>
              <a:ext cx="1392195" cy="527222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文件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393D492-A301-4AEB-8B5A-DAB93F45F949}"/>
                </a:ext>
              </a:extLst>
            </p:cNvPr>
            <p:cNvSpPr/>
            <p:nvPr/>
          </p:nvSpPr>
          <p:spPr>
            <a:xfrm>
              <a:off x="906160" y="4563790"/>
              <a:ext cx="1392195" cy="527222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3D05CD9-01B9-48D9-BEA1-89A5DEC73B5F}"/>
                </a:ext>
              </a:extLst>
            </p:cNvPr>
            <p:cNvSpPr/>
            <p:nvPr/>
          </p:nvSpPr>
          <p:spPr>
            <a:xfrm>
              <a:off x="906160" y="5268462"/>
              <a:ext cx="1392195" cy="527222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文件</a:t>
              </a:r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97EDB93-369E-4C02-94C4-84B8AA95CB5A}"/>
                </a:ext>
              </a:extLst>
            </p:cNvPr>
            <p:cNvSpPr/>
            <p:nvPr/>
          </p:nvSpPr>
          <p:spPr>
            <a:xfrm>
              <a:off x="2593488" y="856734"/>
              <a:ext cx="7297936" cy="18467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C9A8248-46CD-479A-9683-F00676EB68B7}"/>
                </a:ext>
              </a:extLst>
            </p:cNvPr>
            <p:cNvSpPr/>
            <p:nvPr/>
          </p:nvSpPr>
          <p:spPr>
            <a:xfrm>
              <a:off x="2814762" y="1065475"/>
              <a:ext cx="1248355" cy="381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加密公钥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3EB4633-111F-4116-9C60-6F9E9A8B590D}"/>
                </a:ext>
              </a:extLst>
            </p:cNvPr>
            <p:cNvSpPr/>
            <p:nvPr/>
          </p:nvSpPr>
          <p:spPr>
            <a:xfrm>
              <a:off x="2814761" y="1438899"/>
              <a:ext cx="1248355" cy="381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加密私钥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D5027B-04DF-45BE-9575-0365354696F6}"/>
                </a:ext>
              </a:extLst>
            </p:cNvPr>
            <p:cNvSpPr/>
            <p:nvPr/>
          </p:nvSpPr>
          <p:spPr>
            <a:xfrm>
              <a:off x="4086969" y="1065476"/>
              <a:ext cx="1025719" cy="75508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加密</a:t>
              </a:r>
              <a:endParaRPr lang="en-US" altLang="zh-CN" dirty="0"/>
            </a:p>
            <a:p>
              <a:pPr algn="ctr"/>
              <a:r>
                <a:rPr lang="zh-CN" altLang="en-US" dirty="0"/>
                <a:t>证书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46E731-00FC-4B55-A3AD-666275661798}"/>
                </a:ext>
              </a:extLst>
            </p:cNvPr>
            <p:cNvSpPr/>
            <p:nvPr/>
          </p:nvSpPr>
          <p:spPr>
            <a:xfrm>
              <a:off x="5407819" y="1057237"/>
              <a:ext cx="1248355" cy="381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签名公钥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D7B64FD-732A-43E5-A91E-A1B7173D343E}"/>
                </a:ext>
              </a:extLst>
            </p:cNvPr>
            <p:cNvSpPr/>
            <p:nvPr/>
          </p:nvSpPr>
          <p:spPr>
            <a:xfrm>
              <a:off x="5407818" y="1430661"/>
              <a:ext cx="1248355" cy="381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签名私钥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844AE2D-F940-426E-AE04-A27839768024}"/>
                </a:ext>
              </a:extLst>
            </p:cNvPr>
            <p:cNvSpPr/>
            <p:nvPr/>
          </p:nvSpPr>
          <p:spPr>
            <a:xfrm>
              <a:off x="6680026" y="1057238"/>
              <a:ext cx="1025719" cy="75508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签名</a:t>
              </a:r>
              <a:endParaRPr lang="en-US" altLang="zh-CN" dirty="0"/>
            </a:p>
            <a:p>
              <a:pPr algn="ctr"/>
              <a:r>
                <a:rPr lang="zh-CN" altLang="en-US" dirty="0"/>
                <a:t>证书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CE9272C-BFFE-46F9-82B3-41DC7F47AF91}"/>
                </a:ext>
              </a:extLst>
            </p:cNvPr>
            <p:cNvSpPr/>
            <p:nvPr/>
          </p:nvSpPr>
          <p:spPr>
            <a:xfrm>
              <a:off x="2814761" y="2084172"/>
              <a:ext cx="1534602" cy="381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会话密钥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38A8F3D-64CA-40FF-9B12-8A6EA9BC04B8}"/>
                </a:ext>
              </a:extLst>
            </p:cNvPr>
            <p:cNvSpPr/>
            <p:nvPr/>
          </p:nvSpPr>
          <p:spPr>
            <a:xfrm>
              <a:off x="4589154" y="2084172"/>
              <a:ext cx="1534602" cy="381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会话密钥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8937EE1-1630-4CB0-8F04-9432EBB590A3}"/>
                </a:ext>
              </a:extLst>
            </p:cNvPr>
            <p:cNvSpPr/>
            <p:nvPr/>
          </p:nvSpPr>
          <p:spPr>
            <a:xfrm>
              <a:off x="6363547" y="2084171"/>
              <a:ext cx="1534602" cy="381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4D2A0B7-C546-4CDD-A8B4-61F6B0C8A6A7}"/>
                </a:ext>
              </a:extLst>
            </p:cNvPr>
            <p:cNvSpPr/>
            <p:nvPr/>
          </p:nvSpPr>
          <p:spPr>
            <a:xfrm>
              <a:off x="8137940" y="2085099"/>
              <a:ext cx="1534602" cy="381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会话密钥</a:t>
              </a:r>
              <a:r>
                <a:rPr lang="en-US" altLang="zh-CN" dirty="0"/>
                <a:t>k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7E282CD-21FB-4C51-AC26-726D4122CF8A}"/>
                </a:ext>
              </a:extLst>
            </p:cNvPr>
            <p:cNvSpPr txBox="1"/>
            <p:nvPr/>
          </p:nvSpPr>
          <p:spPr>
            <a:xfrm>
              <a:off x="8414505" y="1248068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容器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EA62D96-788A-4B1D-A8F8-E913FAC8098F}"/>
                </a:ext>
              </a:extLst>
            </p:cNvPr>
            <p:cNvSpPr/>
            <p:nvPr/>
          </p:nvSpPr>
          <p:spPr>
            <a:xfrm>
              <a:off x="2593488" y="3941128"/>
              <a:ext cx="7297936" cy="18467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B90E229-6AF3-4AE5-8F91-B7FC4CA3931D}"/>
                </a:ext>
              </a:extLst>
            </p:cNvPr>
            <p:cNvSpPr/>
            <p:nvPr/>
          </p:nvSpPr>
          <p:spPr>
            <a:xfrm>
              <a:off x="2814762" y="4149869"/>
              <a:ext cx="1248355" cy="381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加密公钥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0D5B464-FE24-486C-80BF-01750A32DE8D}"/>
                </a:ext>
              </a:extLst>
            </p:cNvPr>
            <p:cNvSpPr/>
            <p:nvPr/>
          </p:nvSpPr>
          <p:spPr>
            <a:xfrm>
              <a:off x="2814761" y="4523293"/>
              <a:ext cx="1248355" cy="381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加密私钥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2CF25DD-2969-46A1-944A-FC4E573A7397}"/>
                </a:ext>
              </a:extLst>
            </p:cNvPr>
            <p:cNvSpPr/>
            <p:nvPr/>
          </p:nvSpPr>
          <p:spPr>
            <a:xfrm>
              <a:off x="4086969" y="4149870"/>
              <a:ext cx="1025719" cy="75508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加密</a:t>
              </a:r>
              <a:endParaRPr lang="en-US" altLang="zh-CN" dirty="0"/>
            </a:p>
            <a:p>
              <a:pPr algn="ctr"/>
              <a:r>
                <a:rPr lang="zh-CN" altLang="en-US" dirty="0"/>
                <a:t>证书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A6178DA-C34C-4DE5-85DD-6EAFC2D59747}"/>
                </a:ext>
              </a:extLst>
            </p:cNvPr>
            <p:cNvSpPr/>
            <p:nvPr/>
          </p:nvSpPr>
          <p:spPr>
            <a:xfrm>
              <a:off x="5407819" y="4141631"/>
              <a:ext cx="1248355" cy="381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签名公钥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9C00934-C8EA-4847-9A4B-378E6F0BE224}"/>
                </a:ext>
              </a:extLst>
            </p:cNvPr>
            <p:cNvSpPr/>
            <p:nvPr/>
          </p:nvSpPr>
          <p:spPr>
            <a:xfrm>
              <a:off x="5407818" y="4515055"/>
              <a:ext cx="1248355" cy="381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签名私钥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811E143-32D4-4763-B8F1-E1BBCCF9D4EA}"/>
                </a:ext>
              </a:extLst>
            </p:cNvPr>
            <p:cNvSpPr/>
            <p:nvPr/>
          </p:nvSpPr>
          <p:spPr>
            <a:xfrm>
              <a:off x="6680026" y="4141632"/>
              <a:ext cx="1025719" cy="75508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签名</a:t>
              </a:r>
              <a:endParaRPr lang="en-US" altLang="zh-CN" dirty="0"/>
            </a:p>
            <a:p>
              <a:pPr algn="ctr"/>
              <a:r>
                <a:rPr lang="zh-CN" altLang="en-US" dirty="0"/>
                <a:t>证书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65C362F-B9A1-427C-BE00-4BF65AE946C7}"/>
                </a:ext>
              </a:extLst>
            </p:cNvPr>
            <p:cNvSpPr/>
            <p:nvPr/>
          </p:nvSpPr>
          <p:spPr>
            <a:xfrm>
              <a:off x="2814761" y="5168566"/>
              <a:ext cx="1534602" cy="381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会话密钥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C2FC139-813B-4A70-8811-7D04BDDCE4E2}"/>
                </a:ext>
              </a:extLst>
            </p:cNvPr>
            <p:cNvSpPr/>
            <p:nvPr/>
          </p:nvSpPr>
          <p:spPr>
            <a:xfrm>
              <a:off x="4589154" y="5168566"/>
              <a:ext cx="1534602" cy="381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会话密钥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7118F4F-30BD-41C9-94B0-2CF295C16C32}"/>
                </a:ext>
              </a:extLst>
            </p:cNvPr>
            <p:cNvSpPr/>
            <p:nvPr/>
          </p:nvSpPr>
          <p:spPr>
            <a:xfrm>
              <a:off x="6363547" y="5168565"/>
              <a:ext cx="1534602" cy="381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0269C0F-ED3B-48B1-A1E7-17A1FF65FEA5}"/>
                </a:ext>
              </a:extLst>
            </p:cNvPr>
            <p:cNvSpPr/>
            <p:nvPr/>
          </p:nvSpPr>
          <p:spPr>
            <a:xfrm>
              <a:off x="8137940" y="5169493"/>
              <a:ext cx="1534602" cy="381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会话密钥</a:t>
              </a:r>
              <a:r>
                <a:rPr lang="en-US" altLang="zh-CN" dirty="0" err="1"/>
                <a:t>i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7A722D3-BFF0-4206-92B7-1F834BEAF5FB}"/>
                </a:ext>
              </a:extLst>
            </p:cNvPr>
            <p:cNvSpPr txBox="1"/>
            <p:nvPr/>
          </p:nvSpPr>
          <p:spPr>
            <a:xfrm>
              <a:off x="8414505" y="4332462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容器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0F89E60-2ACF-49E8-9C6A-579EDC6EF62D}"/>
                </a:ext>
              </a:extLst>
            </p:cNvPr>
            <p:cNvSpPr txBox="1"/>
            <p:nvPr/>
          </p:nvSpPr>
          <p:spPr>
            <a:xfrm>
              <a:off x="2984658" y="2994773"/>
              <a:ext cx="609467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dirty="0"/>
                <a:t>……</a:t>
              </a:r>
              <a:endParaRPr lang="zh-CN" altLang="en-US" sz="4000" dirty="0"/>
            </a:p>
          </p:txBody>
        </p:sp>
      </p:grpSp>
      <p:sp>
        <p:nvSpPr>
          <p:cNvPr id="36" name="标题 13">
            <a:extLst>
              <a:ext uri="{FF2B5EF4-FFF2-40B4-BE49-F238E27FC236}">
                <a16:creationId xmlns:a16="http://schemas.microsoft.com/office/drawing/2014/main" id="{914BE324-A5C8-4482-A4F9-E642D472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智能密码钥匙应用逻辑结构图</a:t>
            </a:r>
          </a:p>
        </p:txBody>
      </p:sp>
    </p:spTree>
    <p:extLst>
      <p:ext uri="{BB962C8B-B14F-4D97-AF65-F5344CB8AC3E}">
        <p14:creationId xmlns:p14="http://schemas.microsoft.com/office/powerpoint/2010/main" val="191304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7CFD39-F5C1-49D4-8E42-32660CC4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25" y="1163860"/>
            <a:ext cx="74961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4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3">
            <a:extLst>
              <a:ext uri="{FF2B5EF4-FFF2-40B4-BE49-F238E27FC236}">
                <a16:creationId xmlns:a16="http://schemas.microsoft.com/office/drawing/2014/main" id="{694D7FF2-61D8-45D9-B122-9EED6BB6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8"/>
            <a:ext cx="10515600" cy="85659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HTTPS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86E275-F1E6-4D86-8B5B-F2F98D8C1A99}"/>
              </a:ext>
            </a:extLst>
          </p:cNvPr>
          <p:cNvSpPr txBox="1"/>
          <p:nvPr/>
        </p:nvSpPr>
        <p:spPr>
          <a:xfrm>
            <a:off x="0" y="867507"/>
            <a:ext cx="10967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HTTPS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采用混合的加密机制，使用公开密钥加密用于传输对称密钥，之后使用对称密钥加密进行通信。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26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465</Words>
  <Application>Microsoft Office PowerPoint</Application>
  <PresentationFormat>宽屏</PresentationFormat>
  <Paragraphs>67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-apple-system</vt:lpstr>
      <vt:lpstr>Noto Sans</vt:lpstr>
      <vt:lpstr>等线</vt:lpstr>
      <vt:lpstr>等线 Light</vt:lpstr>
      <vt:lpstr>Arial</vt:lpstr>
      <vt:lpstr>Office 主题​​</vt:lpstr>
      <vt:lpstr>密码技术实质</vt:lpstr>
      <vt:lpstr>HAMC(Hash-based Message Authentication Code)</vt:lpstr>
      <vt:lpstr>数字签名</vt:lpstr>
      <vt:lpstr>PBE(Password Based Encryption)</vt:lpstr>
      <vt:lpstr>CEK &amp; KEK</vt:lpstr>
      <vt:lpstr>智能密码钥匙</vt:lpstr>
      <vt:lpstr>智能密码钥匙应用逻辑结构图</vt:lpstr>
      <vt:lpstr>PowerPoint 演示文稿</vt:lpstr>
      <vt:lpstr>HTTPS</vt:lpstr>
      <vt:lpstr>密码技术实质</vt:lpstr>
      <vt:lpstr>密码技术实质</vt:lpstr>
      <vt:lpstr>密码技术实质</vt:lpstr>
      <vt:lpstr>密码技术实质</vt:lpstr>
      <vt:lpstr>密码技术实质</vt:lpstr>
      <vt:lpstr>密码技术实质</vt:lpstr>
      <vt:lpstr>密码技术实质</vt:lpstr>
      <vt:lpstr>密码技术实质</vt:lpstr>
      <vt:lpstr>密码技术实质</vt:lpstr>
      <vt:lpstr>密码技术实质</vt:lpstr>
      <vt:lpstr>密码技术实质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hu</dc:creator>
  <cp:lastModifiedBy>cheng hu</cp:lastModifiedBy>
  <cp:revision>81</cp:revision>
  <dcterms:created xsi:type="dcterms:W3CDTF">2021-03-23T02:15:41Z</dcterms:created>
  <dcterms:modified xsi:type="dcterms:W3CDTF">2021-03-30T07:43:40Z</dcterms:modified>
</cp:coreProperties>
</file>