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8" r:id="rId11"/>
    <p:sldId id="269" r:id="rId12"/>
    <p:sldId id="270" r:id="rId13"/>
    <p:sldId id="271" r:id="rId14"/>
    <p:sldId id="262" r:id="rId15"/>
    <p:sldId id="263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RUT VAIDYA" initials="AV" lastIdx="2" clrIdx="0">
    <p:extLst>
      <p:ext uri="{19B8F6BF-5375-455C-9EA6-DF929625EA0E}">
        <p15:presenceInfo xmlns:p15="http://schemas.microsoft.com/office/powerpoint/2012/main" userId="2b0d610dcb0983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0" autoAdjust="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01:07:21.48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5:17:19.749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0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1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0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3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71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4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73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9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1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6F62-BB5B-42DA-9390-AC1A5E8FF8FF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4A913F-1484-4D44-A09F-BA52628ED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W18-1205.pdf" TargetMode="External"/><Relationship Id="rId2" Type="http://schemas.openxmlformats.org/officeDocument/2006/relationships/hyperlink" Target="https://aclanthology.org/N19-10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anthology.org/C16-1234" TargetMode="External"/><Relationship Id="rId4" Type="http://schemas.openxmlformats.org/officeDocument/2006/relationships/hyperlink" Target="https://doi.org/10.1162/tacl_a_000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4bharat.iitm.ac.in/samanantar" TargetMode="External"/><Relationship Id="rId7" Type="http://schemas.openxmlformats.org/officeDocument/2006/relationships/hyperlink" Target="http://cistern.cis.lmu.de/chipmunk/" TargetMode="External"/><Relationship Id="rId2" Type="http://schemas.openxmlformats.org/officeDocument/2006/relationships/hyperlink" Target="https://github.com/cambridgeltl/sw_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heinzerling/bpemb" TargetMode="External"/><Relationship Id="rId5" Type="http://schemas.openxmlformats.org/officeDocument/2006/relationships/hyperlink" Target="https://github.com/aalto-speech/morfessor" TargetMode="External"/><Relationship Id="rId4" Type="http://schemas.openxmlformats.org/officeDocument/2006/relationships/hyperlink" Target="https://github.com/syedsarfarazakhtar/Word-Similarity-Datasets-for-Indian-Languag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7B93-0EB7-A420-2F36-5BC9236B8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Systematic Study of Leveraging Subword Information for Learning Word Representations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FD50-F172-ECA0-0931-7B7EE15AC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Abhishrut Vaidya</a:t>
            </a:r>
          </a:p>
          <a:p>
            <a:r>
              <a:rPr lang="en-US" dirty="0"/>
              <a:t>2021SIY7558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73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IN" dirty="0"/>
              <a:t>⚙️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9756"/>
          </a:xfrm>
        </p:spPr>
        <p:txBody>
          <a:bodyPr>
            <a:normAutofit/>
          </a:bodyPr>
          <a:lstStyle/>
          <a:p>
            <a:r>
              <a:rPr lang="en-IN" dirty="0"/>
              <a:t>Once the different kinds of encodings are generated, we are ready to train the Neural Model and generate the embeddings to evaluate the results</a:t>
            </a:r>
          </a:p>
          <a:p>
            <a:r>
              <a:rPr lang="en-IN" dirty="0"/>
              <a:t>As the code is set up from Segmentation to Composition based on the configuration selected, we can have around 48 different configurations</a:t>
            </a:r>
          </a:p>
          <a:p>
            <a:r>
              <a:rPr lang="en-IN" dirty="0"/>
              <a:t>Due to the time-constrained we have </a:t>
            </a:r>
            <a:br>
              <a:rPr lang="en-IN" dirty="0"/>
            </a:br>
            <a:r>
              <a:rPr lang="en-IN" dirty="0"/>
              <a:t>chosen only 12 configurations</a:t>
            </a:r>
            <a:br>
              <a:rPr lang="en-IN" dirty="0"/>
            </a:br>
            <a:r>
              <a:rPr lang="en-IN" dirty="0"/>
              <a:t>(excluding the Position embeddings</a:t>
            </a:r>
            <a:br>
              <a:rPr lang="en-IN" dirty="0"/>
            </a:br>
            <a:r>
              <a:rPr lang="en-IN" dirty="0"/>
              <a:t>and Morphotactic tags)</a:t>
            </a:r>
          </a:p>
          <a:p>
            <a:r>
              <a:rPr lang="en-IN" dirty="0"/>
              <a:t>We get: </a:t>
            </a:r>
          </a:p>
          <a:p>
            <a:pPr lvl="1"/>
            <a:r>
              <a:rPr lang="en-IN" dirty="0" err="1"/>
              <a:t>bpe</a:t>
            </a:r>
            <a:r>
              <a:rPr lang="en-IN" dirty="0"/>
              <a:t>(.add/.</a:t>
            </a:r>
            <a:r>
              <a:rPr lang="en-IN" dirty="0" err="1"/>
              <a:t>att</a:t>
            </a:r>
            <a:r>
              <a:rPr lang="en-IN" dirty="0"/>
              <a:t>/.</a:t>
            </a:r>
            <a:r>
              <a:rPr lang="en-IN" dirty="0" err="1"/>
              <a:t>mtxatt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charn</a:t>
            </a:r>
            <a:r>
              <a:rPr lang="en-IN" dirty="0"/>
              <a:t>(.add/.</a:t>
            </a:r>
            <a:r>
              <a:rPr lang="en-IN" dirty="0" err="1"/>
              <a:t>att</a:t>
            </a:r>
            <a:r>
              <a:rPr lang="en-IN" dirty="0"/>
              <a:t>/.</a:t>
            </a:r>
            <a:r>
              <a:rPr lang="en-IN" dirty="0" err="1"/>
              <a:t>mtxatt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morf</a:t>
            </a:r>
            <a:r>
              <a:rPr lang="en-IN" dirty="0"/>
              <a:t>(.add/.</a:t>
            </a:r>
            <a:r>
              <a:rPr lang="en-IN" dirty="0" err="1"/>
              <a:t>att</a:t>
            </a:r>
            <a:r>
              <a:rPr lang="en-IN" dirty="0"/>
              <a:t>/.</a:t>
            </a:r>
            <a:r>
              <a:rPr lang="en-IN" dirty="0" err="1"/>
              <a:t>mtxatt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sms</a:t>
            </a:r>
            <a:r>
              <a:rPr lang="en-IN" dirty="0"/>
              <a:t>(.add/.</a:t>
            </a:r>
            <a:r>
              <a:rPr lang="en-IN" dirty="0" err="1"/>
              <a:t>att</a:t>
            </a:r>
            <a:r>
              <a:rPr lang="en-IN" dirty="0"/>
              <a:t>/.</a:t>
            </a:r>
            <a:r>
              <a:rPr lang="en-IN" dirty="0" err="1"/>
              <a:t>mtxatt</a:t>
            </a:r>
            <a:r>
              <a:rPr lang="en-IN" dirty="0"/>
              <a:t>)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87557-A085-5BD4-0767-4EF32AAA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429000"/>
            <a:ext cx="3597121" cy="2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r>
              <a:rPr lang="en-IN" dirty="0"/>
              <a:t>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9756"/>
          </a:xfrm>
        </p:spPr>
        <p:txBody>
          <a:bodyPr>
            <a:normAutofit/>
          </a:bodyPr>
          <a:lstStyle/>
          <a:p>
            <a:r>
              <a:rPr lang="en-IN" dirty="0"/>
              <a:t>To compare the performance of our trained models we have compared them with the two industry-used pre-trained embeddings models:</a:t>
            </a:r>
          </a:p>
          <a:p>
            <a:pPr lvl="1"/>
            <a:r>
              <a:rPr lang="en-IN" dirty="0" err="1"/>
              <a:t>FastText</a:t>
            </a:r>
            <a:endParaRPr lang="en-IN" dirty="0"/>
          </a:p>
          <a:p>
            <a:pPr lvl="1"/>
            <a:r>
              <a:rPr lang="en-IN" dirty="0"/>
              <a:t>SGNS (Word2Vec)</a:t>
            </a:r>
          </a:p>
          <a:p>
            <a:r>
              <a:rPr lang="en-IN" dirty="0"/>
              <a:t>The embeddings for each word in the </a:t>
            </a:r>
            <a:r>
              <a:rPr lang="en-IN" dirty="0" err="1"/>
              <a:t>Marathi_WC</a:t>
            </a:r>
            <a:r>
              <a:rPr lang="en-IN" dirty="0"/>
              <a:t> dataset are calculated for each model, and the cosine-similarity is calculated between vectors of two words</a:t>
            </a:r>
          </a:p>
          <a:p>
            <a:r>
              <a:rPr lang="en-IN" dirty="0"/>
              <a:t>The Similarity score is scaled to the range of 0 to 10</a:t>
            </a:r>
          </a:p>
          <a:p>
            <a:r>
              <a:rPr lang="en-IN" dirty="0"/>
              <a:t>For each model cosine score, the </a:t>
            </a:r>
            <a:r>
              <a:rPr lang="en-IN" b="1" dirty="0"/>
              <a:t>Spearman’s rank correlation score</a:t>
            </a:r>
            <a:r>
              <a:rPr lang="en-IN" dirty="0"/>
              <a:t> is calculated between human scores and model scores</a:t>
            </a:r>
          </a:p>
          <a:p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r>
              <a:rPr lang="en-IN" dirty="0"/>
              <a:t>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6994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 compare the performance of our trained models we have compared them with the two industry-used pre-trained embeddings models:</a:t>
            </a:r>
          </a:p>
          <a:p>
            <a:pPr lvl="1"/>
            <a:r>
              <a:rPr lang="en-IN" dirty="0" err="1"/>
              <a:t>FastText</a:t>
            </a:r>
            <a:endParaRPr lang="en-IN" dirty="0"/>
          </a:p>
          <a:p>
            <a:pPr lvl="1"/>
            <a:r>
              <a:rPr lang="en-IN" dirty="0"/>
              <a:t>SGNS (Word2Vec)</a:t>
            </a:r>
          </a:p>
          <a:p>
            <a:r>
              <a:rPr lang="en-IN" dirty="0"/>
              <a:t>The embeddings for each word in the </a:t>
            </a:r>
            <a:r>
              <a:rPr lang="en-IN" dirty="0" err="1"/>
              <a:t>Marathi_WC</a:t>
            </a:r>
            <a:r>
              <a:rPr lang="en-IN" dirty="0"/>
              <a:t> dataset are calculated for each model, and the cosine-similarity is calculated between vectors of two words</a:t>
            </a:r>
          </a:p>
          <a:p>
            <a:r>
              <a:rPr lang="en-IN" dirty="0"/>
              <a:t>The Similarity score is scaled to the range of 0 to 10</a:t>
            </a:r>
          </a:p>
          <a:p>
            <a:r>
              <a:rPr lang="en-IN" dirty="0"/>
              <a:t>For each model cosine score, the </a:t>
            </a:r>
            <a:r>
              <a:rPr lang="en-IN" b="1" dirty="0"/>
              <a:t>Spearman’s rank correlation score</a:t>
            </a:r>
            <a:r>
              <a:rPr lang="en-IN" dirty="0"/>
              <a:t> is calculated between human scores and model scores</a:t>
            </a:r>
          </a:p>
          <a:p>
            <a:pPr lvl="1"/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l-GR" sz="1800" dirty="0"/>
              <a:t>ρ</a:t>
            </a:r>
            <a:r>
              <a:rPr lang="en-IN" sz="1800" dirty="0"/>
              <a:t>:  </a:t>
            </a:r>
            <a:r>
              <a:rPr lang="en-US" sz="1800" dirty="0"/>
              <a:t>Spearman's rank correlation coefficient</a:t>
            </a:r>
          </a:p>
          <a:p>
            <a:pPr lvl="1"/>
            <a:r>
              <a:rPr lang="en-US" sz="1800" dirty="0"/>
              <a:t>di: Difference between the two ranks of each observation</a:t>
            </a:r>
          </a:p>
          <a:p>
            <a:pPr lvl="1"/>
            <a:r>
              <a:rPr lang="en-US" sz="1800" dirty="0"/>
              <a:t>n: Number of observations</a:t>
            </a:r>
          </a:p>
          <a:p>
            <a:pPr lvl="1"/>
            <a:r>
              <a:rPr lang="en-US" sz="1800" dirty="0"/>
              <a:t>It is used measure the strength and direction of association between two ranked variables</a:t>
            </a:r>
            <a:endParaRPr lang="en-IN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36948D-5D74-47E3-5D92-C5484ACF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62" y="4430467"/>
            <a:ext cx="2581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Workflow</a:t>
            </a:r>
            <a:r>
              <a:rPr lang="en-IN" dirty="0"/>
              <a:t>🌊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33C2F7-3365-72E0-A8A3-9C20BA57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9" y="1580598"/>
            <a:ext cx="8697262" cy="41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IN" dirty="0"/>
              <a:t>📈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F5148E-2B4D-F4E6-787D-0D7C4DE8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2" y="1169987"/>
            <a:ext cx="7577365" cy="5319099"/>
          </a:xfrm>
        </p:spPr>
      </p:pic>
      <p:graphicFrame>
        <p:nvGraphicFramePr>
          <p:cNvPr id="7" name="Object 6" descr="v">
            <a:extLst>
              <a:ext uri="{FF2B5EF4-FFF2-40B4-BE49-F238E27FC236}">
                <a16:creationId xmlns:a16="http://schemas.microsoft.com/office/drawing/2014/main" id="{AF92D398-5C84-6FEB-F6AD-DC2D33BF1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99261"/>
              </p:ext>
            </p:extLst>
          </p:nvPr>
        </p:nvGraphicFramePr>
        <p:xfrm>
          <a:off x="6281738" y="6273582"/>
          <a:ext cx="12715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70800" imgH="437400" progId="Package">
                  <p:embed/>
                </p:oleObj>
              </mc:Choice>
              <mc:Fallback>
                <p:oleObj name="Packager Shell Object" showAsIcon="1" r:id="rId3" imgW="12708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1738" y="6273582"/>
                        <a:ext cx="1271587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87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IN" dirty="0"/>
              <a:t>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Comparing our results with the existing study for the English Language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Their best results are above the </a:t>
            </a:r>
            <a:r>
              <a:rPr lang="en-IN" b="1" dirty="0" err="1"/>
              <a:t>sgns</a:t>
            </a:r>
            <a:r>
              <a:rPr lang="en-IN" b="1" dirty="0"/>
              <a:t> </a:t>
            </a:r>
            <a:r>
              <a:rPr lang="en-IN" dirty="0"/>
              <a:t>and but slightly less than </a:t>
            </a:r>
            <a:r>
              <a:rPr lang="en-IN" b="1" dirty="0"/>
              <a:t>ft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72482A-4024-FEC7-2FF4-E340CDF3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8025"/>
              </p:ext>
            </p:extLst>
          </p:nvPr>
        </p:nvGraphicFramePr>
        <p:xfrm>
          <a:off x="1688123" y="4263159"/>
          <a:ext cx="5533291" cy="130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07">
                  <a:extLst>
                    <a:ext uri="{9D8B030D-6E8A-4147-A177-3AD203B41FA5}">
                      <a16:colId xmlns:a16="http://schemas.microsoft.com/office/drawing/2014/main" val="3645471295"/>
                    </a:ext>
                  </a:extLst>
                </a:gridCol>
                <a:gridCol w="921039">
                  <a:extLst>
                    <a:ext uri="{9D8B030D-6E8A-4147-A177-3AD203B41FA5}">
                      <a16:colId xmlns:a16="http://schemas.microsoft.com/office/drawing/2014/main" val="1138804008"/>
                    </a:ext>
                  </a:extLst>
                </a:gridCol>
                <a:gridCol w="2328985">
                  <a:extLst>
                    <a:ext uri="{9D8B030D-6E8A-4147-A177-3AD203B41FA5}">
                      <a16:colId xmlns:a16="http://schemas.microsoft.com/office/drawing/2014/main" val="3105128164"/>
                    </a:ext>
                  </a:extLst>
                </a:gridCol>
                <a:gridCol w="898769">
                  <a:extLst>
                    <a:ext uri="{9D8B030D-6E8A-4147-A177-3AD203B41FA5}">
                      <a16:colId xmlns:a16="http://schemas.microsoft.com/office/drawing/2014/main" val="3540206849"/>
                    </a:ext>
                  </a:extLst>
                </a:gridCol>
                <a:gridCol w="859691">
                  <a:extLst>
                    <a:ext uri="{9D8B030D-6E8A-4147-A177-3AD203B41FA5}">
                      <a16:colId xmlns:a16="http://schemas.microsoft.com/office/drawing/2014/main" val="1200159200"/>
                    </a:ext>
                  </a:extLst>
                </a:gridCol>
              </a:tblGrid>
              <a:tr h="325454"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sgns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822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r>
                        <a:rPr lang="en-IN" sz="1400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(0.471)charn.att.ep5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47555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r>
                        <a:rPr lang="en-IN" sz="1400" baseline="30000" dirty="0"/>
                        <a:t>nd</a:t>
                      </a:r>
                      <a:r>
                        <a:rPr lang="en-IN" sz="1400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(0.467)charn.mtxatt.ep5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99193"/>
                  </a:ext>
                </a:extLst>
              </a:tr>
              <a:tr h="325454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(0.374)bpe.att.ep5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0136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8DA8E2C-708D-2DB9-F5DB-B0181AC2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44" y="2628714"/>
            <a:ext cx="8328047" cy="11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r>
              <a:rPr lang="en-IN" dirty="0"/>
              <a:t>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the CHIPMUNK(</a:t>
            </a:r>
            <a:r>
              <a:rPr lang="en-IN" dirty="0" err="1"/>
              <a:t>sms</a:t>
            </a:r>
            <a:r>
              <a:rPr lang="en-IN" dirty="0"/>
              <a:t>) model, we did not have supervised annotated encoding for Marathi, so we could not reproduce comparative results. Would like to annotate those and repeat the experiment</a:t>
            </a:r>
          </a:p>
          <a:p>
            <a:r>
              <a:rPr lang="en-IN" dirty="0"/>
              <a:t>Here, we have only compared the results of models on only one task given time-constrained, but we would like to perform analysis on:</a:t>
            </a:r>
          </a:p>
          <a:p>
            <a:pPr lvl="1"/>
            <a:r>
              <a:rPr lang="en-IN" dirty="0"/>
              <a:t>Dependency Parsing</a:t>
            </a:r>
          </a:p>
          <a:p>
            <a:pPr lvl="1"/>
            <a:r>
              <a:rPr lang="en-IN" dirty="0"/>
              <a:t>Fine-Grained Entity Typing</a:t>
            </a:r>
          </a:p>
          <a:p>
            <a:r>
              <a:rPr lang="en-IN" dirty="0"/>
              <a:t>Would like to pre-process data with different methods and see the new experimental results</a:t>
            </a:r>
          </a:p>
          <a:p>
            <a:r>
              <a:rPr lang="en-IN" dirty="0"/>
              <a:t>Extend this experimental analysis to other Indo-Aryan languages like Sanskrit, Urdu, Punjabi, Gujarati, Konkani, etc.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7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Python v3.0.13</a:t>
            </a:r>
          </a:p>
          <a:p>
            <a:r>
              <a:rPr lang="en-IN" dirty="0"/>
              <a:t>Anaconda v4.14.0</a:t>
            </a:r>
          </a:p>
          <a:p>
            <a:r>
              <a:rPr lang="en-IN" dirty="0"/>
              <a:t>CPU</a:t>
            </a:r>
          </a:p>
          <a:p>
            <a:pPr lvl="1"/>
            <a:r>
              <a:rPr lang="pt-BR" dirty="0"/>
              <a:t>Intel(R) Xeon(R) Silver 4208 CPU @ 2.10GHz</a:t>
            </a:r>
            <a:endParaRPr lang="en-IN" dirty="0"/>
          </a:p>
          <a:p>
            <a:pPr lvl="1"/>
            <a:r>
              <a:rPr lang="en-IN" dirty="0"/>
              <a:t>32 cores</a:t>
            </a:r>
          </a:p>
          <a:p>
            <a:r>
              <a:rPr lang="en-IN" dirty="0"/>
              <a:t>GPU</a:t>
            </a:r>
          </a:p>
          <a:p>
            <a:pPr lvl="1"/>
            <a:r>
              <a:rPr lang="en-IN" dirty="0"/>
              <a:t>Nvidia A100 80G</a:t>
            </a:r>
          </a:p>
          <a:p>
            <a:pPr lvl="1"/>
            <a:r>
              <a:rPr lang="en-IN" dirty="0" err="1"/>
              <a:t>Cuda</a:t>
            </a:r>
            <a:r>
              <a:rPr lang="en-IN" dirty="0"/>
              <a:t> 11.7</a:t>
            </a:r>
          </a:p>
          <a:p>
            <a:r>
              <a:rPr lang="en-IN" dirty="0"/>
              <a:t>Model train timings(with iterations 5 and </a:t>
            </a:r>
            <a:r>
              <a:rPr lang="en-IN" dirty="0" err="1"/>
              <a:t>batch_size</a:t>
            </a:r>
            <a:r>
              <a:rPr lang="en-IN" dirty="0"/>
              <a:t> of 10000):</a:t>
            </a:r>
          </a:p>
          <a:p>
            <a:pPr lvl="1"/>
            <a:r>
              <a:rPr lang="en-IN" dirty="0"/>
              <a:t>Add: ~1 hrs</a:t>
            </a:r>
          </a:p>
          <a:p>
            <a:pPr lvl="1"/>
            <a:r>
              <a:rPr lang="en-IN" dirty="0" err="1"/>
              <a:t>Att</a:t>
            </a:r>
            <a:r>
              <a:rPr lang="en-IN" dirty="0"/>
              <a:t>: ~3 hrs</a:t>
            </a:r>
          </a:p>
          <a:p>
            <a:pPr lvl="1"/>
            <a:r>
              <a:rPr lang="en-IN" dirty="0" err="1"/>
              <a:t>MtxAtt</a:t>
            </a:r>
            <a:r>
              <a:rPr lang="en-IN" dirty="0"/>
              <a:t>: ~4.5hrs</a:t>
            </a:r>
          </a:p>
        </p:txBody>
      </p:sp>
    </p:spTree>
    <p:extLst>
      <p:ext uri="{BB962C8B-B14F-4D97-AF65-F5344CB8AC3E}">
        <p14:creationId xmlns:p14="http://schemas.microsoft.com/office/powerpoint/2010/main" val="43696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E4F680-C1EC-180A-4089-550BF2BD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1649"/>
            <a:ext cx="5695230" cy="5462751"/>
          </a:xfrm>
        </p:spPr>
        <p:txBody>
          <a:bodyPr>
            <a:noAutofit/>
          </a:bodyPr>
          <a:lstStyle/>
          <a:p>
            <a:pPr algn="r"/>
            <a:r>
              <a:rPr lang="en-IN" sz="3600" dirty="0"/>
              <a:t>thank you</a:t>
            </a:r>
            <a:br>
              <a:rPr lang="en-IN" sz="3600" dirty="0"/>
            </a:br>
            <a:r>
              <a:rPr lang="mr-IN" sz="3600" dirty="0"/>
              <a:t>धन्यवाद</a:t>
            </a:r>
            <a:r>
              <a:rPr lang="ja-JP" altLang="en-US" sz="3600" dirty="0"/>
              <a:t> </a:t>
            </a:r>
            <a:br>
              <a:rPr lang="en-IN" altLang="ja-JP" sz="3600" dirty="0"/>
            </a:br>
            <a:r>
              <a:rPr lang="ja-JP" altLang="en-US" sz="3600" dirty="0"/>
              <a:t>ありがとうございました</a:t>
            </a:r>
            <a:br>
              <a:rPr lang="en-IN" altLang="ja-JP" sz="3600" dirty="0"/>
            </a:br>
            <a:r>
              <a:rPr lang="kn-IN" altLang="ja-JP" sz="3600" dirty="0"/>
              <a:t>ಧನ್ಯವಾದಗಳು</a:t>
            </a:r>
            <a:br>
              <a:rPr lang="en-IN" altLang="ja-JP" sz="3600" dirty="0"/>
            </a:br>
            <a:r>
              <a:rPr lang="gu-IN" altLang="ja-JP" sz="3600" dirty="0"/>
              <a:t>આભાર</a:t>
            </a:r>
            <a:br>
              <a:rPr lang="en-IN" altLang="ja-JP" sz="3600" dirty="0"/>
            </a:br>
            <a:r>
              <a:rPr lang="ta-IN" altLang="ja-JP" sz="3600" dirty="0"/>
              <a:t>நன்றி</a:t>
            </a:r>
            <a:br>
              <a:rPr lang="en-IN" altLang="ja-JP" sz="3600" dirty="0"/>
            </a:br>
            <a:r>
              <a:rPr lang="pa-IN" altLang="ja-JP" sz="3600" dirty="0"/>
              <a:t>ਤੁਹਾਡਾ ਧੰਨਵਾਦ</a:t>
            </a:r>
            <a:br>
              <a:rPr lang="pa-IN" altLang="ja-JP" sz="3600" dirty="0"/>
            </a:br>
            <a:r>
              <a:rPr lang="te-IN" altLang="ja-JP" sz="3600" dirty="0"/>
              <a:t>ధన్యవాదాలు</a:t>
            </a:r>
            <a:br>
              <a:rPr lang="en-IN" altLang="ja-JP" sz="3600" dirty="0"/>
            </a:br>
            <a:r>
              <a:rPr lang="en-IN" altLang="ja-JP" sz="3600" dirty="0"/>
              <a:t>gracias</a:t>
            </a:r>
            <a:br>
              <a:rPr lang="en-IN" altLang="ja-JP" sz="3600" dirty="0"/>
            </a:br>
            <a:r>
              <a:rPr lang="as-IN" altLang="ja-JP" sz="3600" dirty="0"/>
              <a:t>ধন্যবাদ</a:t>
            </a:r>
            <a:br>
              <a:rPr lang="en-IN" altLang="ja-JP" sz="3600" dirty="0"/>
            </a:br>
            <a:r>
              <a:rPr lang="ar-AE" altLang="ja-JP" sz="3600" dirty="0"/>
              <a:t>توهان جي مهرباني</a:t>
            </a:r>
            <a:endParaRPr lang="en-I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1971C-2D75-03AE-05BD-821137CE62F6}"/>
              </a:ext>
            </a:extLst>
          </p:cNvPr>
          <p:cNvSpPr txBox="1"/>
          <p:nvPr/>
        </p:nvSpPr>
        <p:spPr>
          <a:xfrm flipH="1">
            <a:off x="5870553" y="2908737"/>
            <a:ext cx="1049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🙏</a:t>
            </a:r>
          </a:p>
        </p:txBody>
      </p:sp>
    </p:spTree>
    <p:extLst>
      <p:ext uri="{BB962C8B-B14F-4D97-AF65-F5344CB8AC3E}">
        <p14:creationId xmlns:p14="http://schemas.microsoft.com/office/powerpoint/2010/main" val="31553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IN" dirty="0"/>
              <a:t>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51" y="2160589"/>
            <a:ext cx="8596668" cy="4382101"/>
          </a:xfrm>
        </p:spPr>
        <p:txBody>
          <a:bodyPr>
            <a:normAutofit/>
          </a:bodyPr>
          <a:lstStyle/>
          <a:p>
            <a:r>
              <a:rPr lang="en-US" b="1" dirty="0"/>
              <a:t>What does Subword Information mean? </a:t>
            </a:r>
            <a:r>
              <a:rPr lang="en-IN" dirty="0"/>
              <a:t>🤔</a:t>
            </a:r>
            <a:endParaRPr lang="en-US" dirty="0"/>
          </a:p>
          <a:p>
            <a:pPr lvl="1"/>
            <a:r>
              <a:rPr lang="en-US" dirty="0"/>
              <a:t>It is the information obtained about the word by splitting it into its corresponding sub-parts</a:t>
            </a:r>
          </a:p>
          <a:p>
            <a:r>
              <a:rPr lang="en-US" b="1" dirty="0"/>
              <a:t>What is Word Representation, then?</a:t>
            </a:r>
            <a:r>
              <a:rPr lang="en-IN" dirty="0"/>
              <a:t>😅</a:t>
            </a:r>
          </a:p>
          <a:p>
            <a:pPr lvl="1"/>
            <a:r>
              <a:rPr lang="en-IN" dirty="0"/>
              <a:t>To perform any analysis(probabilistic or causal) on the language, it has to be represented in some ‘operationalizable’ format</a:t>
            </a:r>
          </a:p>
          <a:p>
            <a:pPr lvl="1"/>
            <a:r>
              <a:rPr lang="en-IN" dirty="0"/>
              <a:t>The well know form used throughout the industry is </a:t>
            </a:r>
            <a:r>
              <a:rPr lang="en-IN" b="1" dirty="0"/>
              <a:t>Vector Format</a:t>
            </a:r>
          </a:p>
          <a:p>
            <a:r>
              <a:rPr lang="en-US" b="1" dirty="0"/>
              <a:t>What is there to study about all this?</a:t>
            </a:r>
            <a:r>
              <a:rPr lang="en-IN" dirty="0"/>
              <a:t>😑</a:t>
            </a:r>
          </a:p>
          <a:p>
            <a:pPr lvl="1"/>
            <a:r>
              <a:rPr lang="en-IN" dirty="0"/>
              <a:t>The different ways the particular language is converted into the vector format could affect the way we understand that language</a:t>
            </a:r>
          </a:p>
          <a:p>
            <a:pPr marL="457200" lvl="1" indent="0">
              <a:buNone/>
            </a:pPr>
            <a:r>
              <a:rPr lang="en-IN" dirty="0"/>
              <a:t>				Okay, that sounds awesome! 😍 Let’s go!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IN" dirty="0"/>
              <a:t>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 of subword-level information has become ubiquitous in modern-day word representation learning</a:t>
            </a:r>
          </a:p>
          <a:p>
            <a:r>
              <a:rPr lang="en-IN" dirty="0"/>
              <a:t>Its importance can be seen in languages having rich morphology, which creates a large number of rare words</a:t>
            </a:r>
          </a:p>
          <a:p>
            <a:r>
              <a:rPr lang="en-IN" dirty="0"/>
              <a:t>Although there is steadily increasing interest in the subword-level word representation, the systematic study of comparison between different tasks is still missing</a:t>
            </a:r>
          </a:p>
          <a:p>
            <a:r>
              <a:rPr lang="en-IN" dirty="0"/>
              <a:t>The study done by Yi Zhu compares the thorough results for the English, German, Finnish, Turkish, and Hebrew language</a:t>
            </a:r>
          </a:p>
          <a:p>
            <a:r>
              <a:rPr lang="en-IN" dirty="0"/>
              <a:t>But not much work is done for the Indo-Aryan languages </a:t>
            </a:r>
          </a:p>
          <a:p>
            <a:r>
              <a:rPr lang="en-IN" dirty="0"/>
              <a:t>Hence, we propose a similar study for one of the Indian regional languages, specifically </a:t>
            </a:r>
            <a:r>
              <a:rPr lang="en-IN" b="1" i="1" dirty="0"/>
              <a:t>Marathi</a:t>
            </a:r>
            <a:r>
              <a:rPr lang="en-IN" b="1" dirty="0"/>
              <a:t>😎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r>
              <a:rPr lang="en-IN" dirty="0"/>
              <a:t>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9625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Yi Zhu et al.</a:t>
            </a:r>
            <a:r>
              <a:rPr lang="en-IN" dirty="0"/>
              <a:t> have done a brief study on the Subword-level word representation for the English Language</a:t>
            </a:r>
          </a:p>
          <a:p>
            <a:r>
              <a:rPr lang="en-IN" dirty="0">
                <a:hlinkClick r:id="rId3"/>
              </a:rPr>
              <a:t>Bofang Li et al.</a:t>
            </a:r>
            <a:r>
              <a:rPr lang="en-IN" dirty="0"/>
              <a:t> </a:t>
            </a:r>
            <a:r>
              <a:rPr lang="en-US" dirty="0"/>
              <a:t>proposed a hybrid training scheme in which a pure subword-level model is trained jointly with a conventional word-level embedding model based on lookup-tables</a:t>
            </a:r>
          </a:p>
          <a:p>
            <a:r>
              <a:rPr lang="en-IN" dirty="0">
                <a:hlinkClick r:id="rId4"/>
              </a:rPr>
              <a:t>Piotr Bojanowski et al.</a:t>
            </a:r>
            <a:r>
              <a:rPr lang="en-IN" dirty="0"/>
              <a:t> proposed a new way of vector representation. Word as a bag of character n-gram. It is better known as the Word2Vec model</a:t>
            </a:r>
          </a:p>
          <a:p>
            <a:r>
              <a:rPr lang="en-IN" dirty="0">
                <a:hlinkClick r:id="rId5"/>
              </a:rPr>
              <a:t>Aditya Joshi et al.</a:t>
            </a:r>
            <a:r>
              <a:rPr lang="en-IN" dirty="0"/>
              <a:t> presented learnings of subword-LSTM architecture for sentiment analysis and empirical analysis on Hindi-English code mixed social media dataset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8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en-IN" dirty="0"/>
              <a:t>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5641"/>
            <a:ext cx="8596668" cy="4437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used the code made publicly available by Yi Zhu: </a:t>
            </a:r>
            <a:r>
              <a:rPr lang="en-US" dirty="0">
                <a:hlinkClick r:id="rId2"/>
              </a:rPr>
              <a:t>https://github.com/cambridgeltl/sw_study</a:t>
            </a:r>
            <a:endParaRPr lang="en-US" dirty="0"/>
          </a:p>
          <a:p>
            <a:r>
              <a:rPr lang="en-IN" dirty="0"/>
              <a:t>For Marathi data, we have used the Samanantar Marathi dataset(v0.3) from Ai4Bharat: </a:t>
            </a:r>
            <a:r>
              <a:rPr lang="en-IN" dirty="0">
                <a:hlinkClick r:id="rId3"/>
              </a:rPr>
              <a:t>https://ai4bharat.iitm.ac.in/samanantar</a:t>
            </a:r>
            <a:endParaRPr lang="en-IN" dirty="0"/>
          </a:p>
          <a:p>
            <a:pPr lvl="1"/>
            <a:r>
              <a:rPr lang="en-IN" dirty="0"/>
              <a:t>Dataset specs:</a:t>
            </a:r>
          </a:p>
          <a:p>
            <a:pPr lvl="2"/>
            <a:r>
              <a:rPr lang="en-IN" dirty="0"/>
              <a:t>3,627,480 sentences</a:t>
            </a:r>
          </a:p>
          <a:p>
            <a:pPr lvl="2"/>
            <a:r>
              <a:rPr lang="en-IN" dirty="0"/>
              <a:t>218,633 unique words</a:t>
            </a:r>
          </a:p>
          <a:p>
            <a:r>
              <a:rPr lang="en-IN" dirty="0"/>
              <a:t>For Word Comparison Task, we used Marathi data from: </a:t>
            </a:r>
            <a:r>
              <a:rPr lang="en-IN" dirty="0">
                <a:hlinkClick r:id="rId4"/>
              </a:rPr>
              <a:t>https://github.com/syedsarfarazakhtar/Word-Similarity-Datasets-for-Indian-Languages</a:t>
            </a:r>
            <a:endParaRPr lang="en-IN" dirty="0"/>
          </a:p>
          <a:p>
            <a:r>
              <a:rPr lang="en-IN" dirty="0"/>
              <a:t>For the subword segmentation of the words we have used:</a:t>
            </a:r>
          </a:p>
          <a:p>
            <a:pPr lvl="1"/>
            <a:r>
              <a:rPr lang="en-IN" dirty="0"/>
              <a:t>Morfessor: </a:t>
            </a:r>
            <a:r>
              <a:rPr lang="en-IN" dirty="0">
                <a:hlinkClick r:id="rId5"/>
              </a:rPr>
              <a:t>https://github.com/aalto-speech/morfessor</a:t>
            </a:r>
            <a:endParaRPr lang="en-IN" dirty="0"/>
          </a:p>
          <a:p>
            <a:pPr lvl="1"/>
            <a:r>
              <a:rPr lang="en-IN" dirty="0"/>
              <a:t>BPE: </a:t>
            </a:r>
            <a:r>
              <a:rPr lang="en-IN" dirty="0">
                <a:hlinkClick r:id="rId6"/>
              </a:rPr>
              <a:t>https://github.com/bheinzerling/bpemb</a:t>
            </a:r>
            <a:endParaRPr lang="en-IN" dirty="0"/>
          </a:p>
          <a:p>
            <a:pPr lvl="1"/>
            <a:r>
              <a:rPr lang="en-IN" dirty="0"/>
              <a:t>CHIPMUNK: </a:t>
            </a:r>
            <a:r>
              <a:rPr lang="en-IN" dirty="0">
                <a:hlinkClick r:id="rId7"/>
              </a:rPr>
              <a:t>http://cistern.cis.lmu.de/chipmunk/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0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586"/>
            <a:ext cx="8596668" cy="4067504"/>
          </a:xfrm>
        </p:spPr>
        <p:txBody>
          <a:bodyPr>
            <a:normAutofit/>
          </a:bodyPr>
          <a:lstStyle/>
          <a:p>
            <a:r>
              <a:rPr lang="en-IN" dirty="0"/>
              <a:t>Our proposed study has two crucial components</a:t>
            </a:r>
            <a:endParaRPr lang="en-IN" b="1" i="1" dirty="0"/>
          </a:p>
          <a:p>
            <a:pPr lvl="1"/>
            <a:r>
              <a:rPr lang="en-IN" dirty="0"/>
              <a:t>Segmentation of words</a:t>
            </a:r>
          </a:p>
          <a:p>
            <a:pPr lvl="1"/>
            <a:r>
              <a:rPr lang="en-IN" dirty="0"/>
              <a:t>Subword composition functions</a:t>
            </a:r>
          </a:p>
          <a:p>
            <a:r>
              <a:rPr lang="en-IN" dirty="0"/>
              <a:t>For the segmentation, well-known techniques used are:</a:t>
            </a:r>
          </a:p>
          <a:p>
            <a:pPr lvl="1"/>
            <a:r>
              <a:rPr lang="en-IN" dirty="0"/>
              <a:t>Character N-gram</a:t>
            </a:r>
          </a:p>
          <a:p>
            <a:pPr lvl="1"/>
            <a:r>
              <a:rPr lang="en-IN" dirty="0"/>
              <a:t>Byte pair encoding</a:t>
            </a:r>
          </a:p>
          <a:p>
            <a:pPr lvl="1"/>
            <a:r>
              <a:rPr lang="en-IN" dirty="0"/>
              <a:t>Morfessor</a:t>
            </a:r>
          </a:p>
          <a:p>
            <a:pPr lvl="1"/>
            <a:r>
              <a:rPr lang="en-IN" dirty="0"/>
              <a:t>CHIPMUNK</a:t>
            </a:r>
          </a:p>
          <a:p>
            <a:r>
              <a:rPr lang="en-IN" dirty="0"/>
              <a:t>For the composition, the attention-based feed-forward network is trained and used</a:t>
            </a:r>
          </a:p>
          <a:p>
            <a:pPr marL="457200" lvl="1" indent="0">
              <a:buNone/>
            </a:pPr>
            <a:r>
              <a:rPr lang="en-IN" dirty="0"/>
              <a:t>				</a:t>
            </a:r>
            <a:endParaRPr lang="en-IN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IN" dirty="0"/>
              <a:t>⚙️</a:t>
            </a:r>
          </a:p>
        </p:txBody>
      </p:sp>
    </p:spTree>
    <p:extLst>
      <p:ext uri="{BB962C8B-B14F-4D97-AF65-F5344CB8AC3E}">
        <p14:creationId xmlns:p14="http://schemas.microsoft.com/office/powerpoint/2010/main" val="134502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586"/>
            <a:ext cx="8596668" cy="406750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General Framework</a:t>
            </a:r>
          </a:p>
          <a:p>
            <a:pPr marL="457200" lvl="1" indent="0">
              <a:buNone/>
            </a:pPr>
            <a:r>
              <a:rPr lang="en-IN" dirty="0"/>
              <a:t>				</a:t>
            </a:r>
            <a:r>
              <a:rPr lang="pl-PL" b="1" dirty="0"/>
              <a:t>w</a:t>
            </a:r>
            <a:r>
              <a:rPr lang="pl-PL" b="1" i="1" dirty="0"/>
              <a:t> = </a:t>
            </a:r>
            <a:r>
              <a:rPr lang="pl-PL" sz="1700" b="1" i="1" dirty="0"/>
              <a:t>f</a:t>
            </a:r>
            <a:r>
              <a:rPr lang="pl-PL" sz="1700" b="1" i="1" baseline="-25000" dirty="0"/>
              <a:t>Θ</a:t>
            </a:r>
            <a:r>
              <a:rPr lang="pl-PL" b="1" i="1" dirty="0"/>
              <a:t>(δ(</a:t>
            </a:r>
            <a:r>
              <a:rPr lang="pl-PL" b="1" dirty="0"/>
              <a:t>w</a:t>
            </a:r>
            <a:r>
              <a:rPr lang="pl-PL" b="1" i="1" dirty="0"/>
              <a:t>),</a:t>
            </a:r>
            <a:r>
              <a:rPr lang="pl-PL" b="1" dirty="0"/>
              <a:t>W</a:t>
            </a:r>
            <a:r>
              <a:rPr lang="pl-PL" b="1" baseline="-25000" dirty="0"/>
              <a:t>s</a:t>
            </a:r>
            <a:r>
              <a:rPr lang="pl-PL" b="1" i="1" dirty="0"/>
              <a:t>,</a:t>
            </a:r>
            <a:r>
              <a:rPr lang="pl-PL" b="1" dirty="0"/>
              <a:t>W</a:t>
            </a:r>
            <a:r>
              <a:rPr lang="pl-PL" b="1" baseline="-25000" dirty="0"/>
              <a:t>p</a:t>
            </a:r>
            <a:r>
              <a:rPr lang="pl-PL" b="1" i="1" dirty="0"/>
              <a:t>)</a:t>
            </a:r>
            <a:endParaRPr lang="en-IN" b="1" i="1" dirty="0"/>
          </a:p>
          <a:p>
            <a:pPr lvl="1"/>
            <a:r>
              <a:rPr lang="pl-PL" sz="1600" b="1" i="1" dirty="0"/>
              <a:t>f</a:t>
            </a:r>
            <a:r>
              <a:rPr lang="pl-PL" sz="1600" b="1" i="1" baseline="-25000" dirty="0"/>
              <a:t>Θ</a:t>
            </a:r>
            <a:r>
              <a:rPr lang="en-IN" dirty="0"/>
              <a:t>(): Composition function</a:t>
            </a:r>
          </a:p>
          <a:p>
            <a:pPr lvl="1"/>
            <a:r>
              <a:rPr lang="pl-PL" b="1" i="1" dirty="0"/>
              <a:t>δ</a:t>
            </a:r>
            <a:r>
              <a:rPr lang="en-IN" b="1" i="1" dirty="0"/>
              <a:t>():</a:t>
            </a:r>
            <a:r>
              <a:rPr lang="en-IN" dirty="0"/>
              <a:t> Segmentation deterministic function</a:t>
            </a:r>
          </a:p>
          <a:p>
            <a:pPr lvl="1"/>
            <a:r>
              <a:rPr lang="pl-PL" b="1" dirty="0"/>
              <a:t>W</a:t>
            </a:r>
            <a:r>
              <a:rPr lang="pl-PL" b="1" baseline="-25000" dirty="0"/>
              <a:t>s</a:t>
            </a:r>
            <a:r>
              <a:rPr lang="en-IN" dirty="0"/>
              <a:t>: Subword embedding matrix</a:t>
            </a:r>
          </a:p>
          <a:p>
            <a:pPr lvl="1"/>
            <a:r>
              <a:rPr lang="pl-PL" b="1" dirty="0"/>
              <a:t>W</a:t>
            </a:r>
            <a:r>
              <a:rPr lang="pl-PL" b="1" baseline="-25000" dirty="0"/>
              <a:t>p</a:t>
            </a:r>
            <a:r>
              <a:rPr lang="en-IN" dirty="0"/>
              <a:t>: Position embedding matrix</a:t>
            </a:r>
          </a:p>
          <a:p>
            <a:r>
              <a:rPr lang="en-IN" dirty="0"/>
              <a:t>For the composition, the attention-based feed-forward network is trained and used</a:t>
            </a:r>
          </a:p>
          <a:p>
            <a:pPr marL="457200" lvl="1" indent="0">
              <a:buNone/>
            </a:pPr>
            <a:r>
              <a:rPr lang="en-IN" b="1" dirty="0"/>
              <a:t>					H</a:t>
            </a:r>
            <a:r>
              <a:rPr lang="en-IN" b="1" baseline="-25000" dirty="0"/>
              <a:t>w</a:t>
            </a:r>
            <a:r>
              <a:rPr lang="en-IN" b="1" dirty="0"/>
              <a:t> = </a:t>
            </a:r>
            <a:r>
              <a:rPr lang="en-IN" b="1" i="1" dirty="0"/>
              <a:t>tanh(</a:t>
            </a:r>
            <a:r>
              <a:rPr lang="en-IN" b="1" dirty="0"/>
              <a:t>W</a:t>
            </a:r>
            <a:r>
              <a:rPr lang="en-IN" b="1" baseline="-25000" dirty="0"/>
              <a:t>h1</a:t>
            </a:r>
            <a:r>
              <a:rPr lang="en-IN" b="1" dirty="0"/>
              <a:t>R</a:t>
            </a:r>
            <a:r>
              <a:rPr lang="en-IN" b="1" baseline="30000" dirty="0"/>
              <a:t>T</a:t>
            </a:r>
            <a:r>
              <a:rPr lang="en-IN" b="1" baseline="-25000" dirty="0"/>
              <a:t>w</a:t>
            </a:r>
            <a:r>
              <a:rPr lang="en-IN" b="1" i="1" dirty="0"/>
              <a:t>)</a:t>
            </a:r>
          </a:p>
          <a:p>
            <a:pPr marL="457200" lvl="1" indent="0">
              <a:buNone/>
            </a:pPr>
            <a:r>
              <a:rPr lang="en-IN" b="1" dirty="0"/>
              <a:t>					A</a:t>
            </a:r>
            <a:r>
              <a:rPr lang="en-IN" b="1" baseline="-25000" dirty="0"/>
              <a:t>w</a:t>
            </a:r>
            <a:r>
              <a:rPr lang="en-IN" b="1" dirty="0"/>
              <a:t> = </a:t>
            </a:r>
            <a:r>
              <a:rPr lang="en-IN" b="1" i="1" dirty="0"/>
              <a:t>softmax(</a:t>
            </a:r>
            <a:r>
              <a:rPr lang="en-IN" b="1" dirty="0"/>
              <a:t>W</a:t>
            </a:r>
            <a:r>
              <a:rPr lang="en-IN" b="1" baseline="-25000" dirty="0"/>
              <a:t>h2</a:t>
            </a:r>
            <a:r>
              <a:rPr lang="en-IN" b="1" dirty="0"/>
              <a:t>H</a:t>
            </a:r>
            <a:r>
              <a:rPr lang="en-IN" b="1" baseline="-25000" dirty="0"/>
              <a:t>w</a:t>
            </a:r>
            <a:r>
              <a:rPr lang="en-IN" b="1" i="1" dirty="0"/>
              <a:t>)</a:t>
            </a:r>
            <a:endParaRPr lang="en-IN" dirty="0"/>
          </a:p>
          <a:p>
            <a:pPr lvl="1"/>
            <a:r>
              <a:rPr lang="en-IN" b="1" dirty="0"/>
              <a:t>H</a:t>
            </a:r>
            <a:r>
              <a:rPr lang="en-IN" b="1" baseline="-25000" dirty="0"/>
              <a:t>w</a:t>
            </a:r>
            <a:r>
              <a:rPr lang="en-IN" dirty="0"/>
              <a:t>: Hidden representation</a:t>
            </a:r>
          </a:p>
          <a:p>
            <a:pPr lvl="1"/>
            <a:r>
              <a:rPr lang="en-IN" b="1" dirty="0"/>
              <a:t>A</a:t>
            </a:r>
            <a:r>
              <a:rPr lang="en-IN" b="1" baseline="-25000" dirty="0"/>
              <a:t>w</a:t>
            </a:r>
            <a:r>
              <a:rPr lang="en-IN" dirty="0"/>
              <a:t>: Weight vector for rows of </a:t>
            </a:r>
            <a:r>
              <a:rPr lang="en-IN" b="1" dirty="0"/>
              <a:t>R</a:t>
            </a:r>
            <a:r>
              <a:rPr lang="en-IN" b="1" baseline="-25000" dirty="0"/>
              <a:t>w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					 </a:t>
            </a:r>
            <a:r>
              <a:rPr lang="en-IN" b="1" i="1" dirty="0"/>
              <a:t>	</a:t>
            </a:r>
          </a:p>
          <a:p>
            <a:pPr marL="457200" lvl="1" indent="0">
              <a:buNone/>
            </a:pPr>
            <a:endParaRPr lang="en-IN" b="1" i="1" dirty="0"/>
          </a:p>
          <a:p>
            <a:pPr marL="457200" lvl="1" indent="0">
              <a:buNone/>
            </a:pPr>
            <a:endParaRPr lang="en-IN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IN" dirty="0"/>
              <a:t>⚙️</a:t>
            </a:r>
          </a:p>
        </p:txBody>
      </p:sp>
    </p:spTree>
    <p:extLst>
      <p:ext uri="{BB962C8B-B14F-4D97-AF65-F5344CB8AC3E}">
        <p14:creationId xmlns:p14="http://schemas.microsoft.com/office/powerpoint/2010/main" val="6113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IN" dirty="0"/>
              <a:t>⚙️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731"/>
            <a:ext cx="8596668" cy="495037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first step was to get the data for the Marathi study</a:t>
            </a:r>
          </a:p>
          <a:p>
            <a:r>
              <a:rPr lang="en-IN" dirty="0"/>
              <a:t>We obtained the Samanantar Marathi dataset from Ai4Bharat</a:t>
            </a:r>
          </a:p>
          <a:p>
            <a:pPr lvl="1"/>
            <a:r>
              <a:rPr lang="en-IN" dirty="0"/>
              <a:t>Data is in the format of: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ids: id</a:t>
            </a:r>
          </a:p>
          <a:p>
            <a:pPr lvl="1"/>
            <a:r>
              <a:rPr lang="en-IN" dirty="0" err="1"/>
              <a:t>src</a:t>
            </a:r>
            <a:r>
              <a:rPr lang="en-IN" dirty="0"/>
              <a:t>: source language sentence</a:t>
            </a:r>
          </a:p>
          <a:p>
            <a:pPr lvl="1"/>
            <a:r>
              <a:rPr lang="en-IN" dirty="0" err="1"/>
              <a:t>tgt</a:t>
            </a:r>
            <a:r>
              <a:rPr lang="en-IN" dirty="0"/>
              <a:t>: target language sentence</a:t>
            </a:r>
          </a:p>
          <a:p>
            <a:pPr lvl="1"/>
            <a:r>
              <a:rPr lang="en-IN" dirty="0" err="1"/>
              <a:t>data_source</a:t>
            </a:r>
            <a:r>
              <a:rPr lang="en-IN" dirty="0"/>
              <a:t>: source of data</a:t>
            </a:r>
          </a:p>
          <a:p>
            <a:pPr lvl="1"/>
            <a:r>
              <a:rPr lang="en-IN" dirty="0"/>
              <a:t>The dataset has ~3.6M sentences collected from multiple sources(wiki, new-websites, etc) and pre-cleaned</a:t>
            </a:r>
          </a:p>
          <a:p>
            <a:r>
              <a:rPr lang="en-IN" dirty="0"/>
              <a:t>We extract all the </a:t>
            </a:r>
            <a:r>
              <a:rPr lang="en-IN" dirty="0" err="1"/>
              <a:t>src</a:t>
            </a:r>
            <a:r>
              <a:rPr lang="en-IN" dirty="0"/>
              <a:t>(which is in Marathi) and combine them all together as a Marathi text corpus</a:t>
            </a:r>
          </a:p>
          <a:p>
            <a:r>
              <a:rPr lang="en-IN" dirty="0"/>
              <a:t>Reason to pick this dataset?</a:t>
            </a:r>
          </a:p>
          <a:p>
            <a:pPr lvl="1"/>
            <a:r>
              <a:rPr lang="en-IN" dirty="0"/>
              <a:t>It is already cleaned and has been used for various benchmarks for Machine Translation models</a:t>
            </a:r>
          </a:p>
          <a:p>
            <a:pPr lvl="1"/>
            <a:r>
              <a:rPr lang="en-IN" dirty="0"/>
              <a:t>It has be published by Ai4Bharat which is an IITM + Microsoft initiative for Indian NLU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9C31F6-124B-EDA1-B33A-4E938060C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8358"/>
              </p:ext>
            </p:extLst>
          </p:nvPr>
        </p:nvGraphicFramePr>
        <p:xfrm>
          <a:off x="1749680" y="2769651"/>
          <a:ext cx="629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580">
                  <a:extLst>
                    <a:ext uri="{9D8B030D-6E8A-4147-A177-3AD203B41FA5}">
                      <a16:colId xmlns:a16="http://schemas.microsoft.com/office/drawing/2014/main" val="2880236272"/>
                    </a:ext>
                  </a:extLst>
                </a:gridCol>
                <a:gridCol w="1573580">
                  <a:extLst>
                    <a:ext uri="{9D8B030D-6E8A-4147-A177-3AD203B41FA5}">
                      <a16:colId xmlns:a16="http://schemas.microsoft.com/office/drawing/2014/main" val="1621670607"/>
                    </a:ext>
                  </a:extLst>
                </a:gridCol>
                <a:gridCol w="1573580">
                  <a:extLst>
                    <a:ext uri="{9D8B030D-6E8A-4147-A177-3AD203B41FA5}">
                      <a16:colId xmlns:a16="http://schemas.microsoft.com/office/drawing/2014/main" val="1682873365"/>
                    </a:ext>
                  </a:extLst>
                </a:gridCol>
                <a:gridCol w="1573580">
                  <a:extLst>
                    <a:ext uri="{9D8B030D-6E8A-4147-A177-3AD203B41FA5}">
                      <a16:colId xmlns:a16="http://schemas.microsoft.com/office/drawing/2014/main" val="2704703511"/>
                    </a:ext>
                  </a:extLst>
                </a:gridCol>
              </a:tblGrid>
              <a:tr h="297719">
                <a:tc>
                  <a:txBody>
                    <a:bodyPr/>
                    <a:lstStyle/>
                    <a:p>
                      <a:r>
                        <a:rPr lang="en-IN" dirty="0" err="1"/>
                        <a:t>idx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tgt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data_source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2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05C-B142-4084-7F2D-6BC2D6B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IN" dirty="0"/>
              <a:t>⚙️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5CD-E703-36F5-FCF7-1E978F16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9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We extracted Marathi ‘</a:t>
            </a:r>
            <a:r>
              <a:rPr lang="en-IN" dirty="0" err="1"/>
              <a:t>src</a:t>
            </a:r>
            <a:r>
              <a:rPr lang="en-IN" dirty="0"/>
              <a:t>’ sentences from the </a:t>
            </a:r>
            <a:r>
              <a:rPr lang="en-IN" dirty="0" err="1"/>
              <a:t>Samanantar</a:t>
            </a:r>
            <a:r>
              <a:rPr lang="en-IN" dirty="0"/>
              <a:t> Marathi dataset and created the Marathi dataset</a:t>
            </a:r>
          </a:p>
          <a:p>
            <a:pPr>
              <a:buFont typeface="+mj-lt"/>
              <a:buAutoNum type="arabicPeriod"/>
            </a:pPr>
            <a:r>
              <a:rPr lang="en-IN" dirty="0"/>
              <a:t>We run the given code for the </a:t>
            </a:r>
            <a:r>
              <a:rPr lang="en-IN" b="1" dirty="0" err="1"/>
              <a:t>charn</a:t>
            </a:r>
            <a:r>
              <a:rPr lang="en-IN" dirty="0"/>
              <a:t>(character n-gram) model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It generates the list of unique words and dictionary of their frequency from the dataset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It trains the model for the same</a:t>
            </a:r>
          </a:p>
          <a:p>
            <a:pPr>
              <a:buFont typeface="+mj-lt"/>
              <a:buAutoNum type="arabicPeriod"/>
            </a:pPr>
            <a:r>
              <a:rPr lang="en-IN" dirty="0"/>
              <a:t>We install pretrained Marathi </a:t>
            </a:r>
            <a:r>
              <a:rPr lang="en-IN" b="1" dirty="0" err="1"/>
              <a:t>bpemb</a:t>
            </a:r>
            <a:r>
              <a:rPr lang="en-IN" b="1" dirty="0"/>
              <a:t> </a:t>
            </a:r>
            <a:r>
              <a:rPr lang="en-IN" dirty="0"/>
              <a:t>and generate Byte-pair encoding for each word</a:t>
            </a:r>
          </a:p>
          <a:p>
            <a:pPr>
              <a:buFont typeface="+mj-lt"/>
              <a:buAutoNum type="arabicPeriod"/>
            </a:pPr>
            <a:r>
              <a:rPr lang="en-IN" dirty="0"/>
              <a:t>Same for </a:t>
            </a:r>
            <a:r>
              <a:rPr lang="en-IN" b="1" dirty="0" err="1"/>
              <a:t>Morfessor</a:t>
            </a:r>
            <a:r>
              <a:rPr lang="en-IN" dirty="0"/>
              <a:t>, we pass in the word list with the default configuration, and the </a:t>
            </a:r>
            <a:r>
              <a:rPr lang="en-IN" dirty="0" err="1"/>
              <a:t>Morfessor</a:t>
            </a:r>
            <a:r>
              <a:rPr lang="en-IN" dirty="0"/>
              <a:t> encoding is generated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</a:t>
            </a:r>
            <a:r>
              <a:rPr lang="en-IN" b="1" dirty="0"/>
              <a:t>CHIPMUNK</a:t>
            </a:r>
            <a:r>
              <a:rPr lang="en-IN" dirty="0"/>
              <a:t>, the model can generate embeddings but requires supervised embedding data. Once the supervised data is fed in model can be trained, and encoding is generated</a:t>
            </a:r>
          </a:p>
        </p:txBody>
      </p:sp>
    </p:spTree>
    <p:extLst>
      <p:ext uri="{BB962C8B-B14F-4D97-AF65-F5344CB8AC3E}">
        <p14:creationId xmlns:p14="http://schemas.microsoft.com/office/powerpoint/2010/main" val="1459700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1426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Package</vt:lpstr>
      <vt:lpstr>A Systematic Study of Leveraging Subword Information for Learning Word Representations</vt:lpstr>
      <vt:lpstr>Introduction😄</vt:lpstr>
      <vt:lpstr>Motivation🫡</vt:lpstr>
      <vt:lpstr>Related Work🫣</vt:lpstr>
      <vt:lpstr>Resources💎</vt:lpstr>
      <vt:lpstr>Methodology⚙️</vt:lpstr>
      <vt:lpstr>Methodology⚙️</vt:lpstr>
      <vt:lpstr>Methodology⚙️</vt:lpstr>
      <vt:lpstr>Methodology⚙️</vt:lpstr>
      <vt:lpstr>Methodology⚙️</vt:lpstr>
      <vt:lpstr>Evaluation🔬</vt:lpstr>
      <vt:lpstr>Evaluation🔬</vt:lpstr>
      <vt:lpstr>Evaluation Workflow🌊</vt:lpstr>
      <vt:lpstr>Results📈</vt:lpstr>
      <vt:lpstr>Discussion🫂</vt:lpstr>
      <vt:lpstr>Future Work🔮</vt:lpstr>
      <vt:lpstr>Tech-Stack💻</vt:lpstr>
      <vt:lpstr>thank you धन्यवाद  ありがとうございました ಧನ್ಯವಾದಗಳು આભાર நன்றி ਤੁਹਾਡਾ ਧੰਨਵਾਦ ధన్యవాదాలు gracias ধন্যবাদ توهان جي مهرباني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Subword Information for Learning Word Representations</dc:title>
  <dc:creator>ABHISHRUT VAIDYA</dc:creator>
  <cp:lastModifiedBy>ABHISHRUT VAIDYA</cp:lastModifiedBy>
  <cp:revision>53</cp:revision>
  <dcterms:created xsi:type="dcterms:W3CDTF">2022-11-10T01:19:57Z</dcterms:created>
  <dcterms:modified xsi:type="dcterms:W3CDTF">2022-11-17T13:00:32Z</dcterms:modified>
</cp:coreProperties>
</file>