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1" r:id="rId5"/>
    <p:sldId id="275" r:id="rId6"/>
    <p:sldId id="262" r:id="rId7"/>
    <p:sldId id="270" r:id="rId8"/>
    <p:sldId id="274" r:id="rId9"/>
    <p:sldId id="273" r:id="rId10"/>
    <p:sldId id="26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C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47" autoAdjust="0"/>
  </p:normalViewPr>
  <p:slideViewPr>
    <p:cSldViewPr snapToGrid="0" snapToObjects="1">
      <p:cViewPr>
        <p:scale>
          <a:sx n="83" d="100"/>
          <a:sy n="83" d="100"/>
        </p:scale>
        <p:origin x="800" y="-5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38B15-700D-4B08-A6D1-C6D086554F4F}" type="datetimeFigureOut">
              <a:rPr lang="pt-PT" smtClean="0"/>
              <a:t>27/09/2024</a:t>
            </a:fld>
            <a:endParaRPr lang="pt-PT"/>
          </a:p>
        </p:txBody>
      </p:sp>
      <p:sp>
        <p:nvSpPr>
          <p:cNvPr id="4" name="Marcador de Posição da Imagem do Diapositivo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8A641-9719-4509-94F3-C449268E243D}" type="slidenum">
              <a:rPr lang="pt-PT" smtClean="0"/>
              <a:t>‹nº›</a:t>
            </a:fld>
            <a:endParaRPr lang="pt-PT"/>
          </a:p>
        </p:txBody>
      </p:sp>
    </p:spTree>
    <p:extLst>
      <p:ext uri="{BB962C8B-B14F-4D97-AF65-F5344CB8AC3E}">
        <p14:creationId xmlns:p14="http://schemas.microsoft.com/office/powerpoint/2010/main" val="149712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project we developed a Convolutional Neural Network (CNN) model to classify images from the CIFAR-10 dataset. Our custom model consists of 23 layers, including convolutional layers with 64, 128, and 256 filters,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BatchNormalization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MaxPooling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Dropout,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GlobalAveragePooling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We compared the performance of our model with the VGG16 architecture and applied transfer learning to improve our model's accuracy. The model was designed for image classification across 10 categories and trained using the CIFAR-10 dataset, achieving competitive results through experimentation and refinement.</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br>
              <a:rPr lang="en-US" dirty="0"/>
            </a:br>
            <a:endParaRPr lang="pt-PT" dirty="0"/>
          </a:p>
        </p:txBody>
      </p:sp>
      <p:sp>
        <p:nvSpPr>
          <p:cNvPr id="4" name="Marcador de Posição do Número do Diapositivo 3"/>
          <p:cNvSpPr>
            <a:spLocks noGrp="1"/>
          </p:cNvSpPr>
          <p:nvPr>
            <p:ph type="sldNum" sz="quarter" idx="5"/>
          </p:nvPr>
        </p:nvSpPr>
        <p:spPr/>
        <p:txBody>
          <a:bodyPr/>
          <a:lstStyle/>
          <a:p>
            <a:fld id="{10E8A641-9719-4509-94F3-C449268E243D}" type="slidenum">
              <a:rPr lang="pt-PT" smtClean="0"/>
              <a:t>2</a:t>
            </a:fld>
            <a:endParaRPr lang="pt-PT"/>
          </a:p>
        </p:txBody>
      </p:sp>
    </p:spTree>
    <p:extLst>
      <p:ext uri="{BB962C8B-B14F-4D97-AF65-F5344CB8AC3E}">
        <p14:creationId xmlns:p14="http://schemas.microsoft.com/office/powerpoint/2010/main" val="175483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data preprocessing, only minimal steps were required, as the CIFAR-10 dataset consists of 32x32 pixel images, eliminating the need for resizing. The class labels were converted into categorical values to facilitate multi-class classification. Furthermore, we normalized the image data by scaling the pixel values to a range between 0 and 1, which is essential for improving the model's performance. This was done by converting the pixel values to float32 and dividing them by 255.0 for both the training and test datasets. In addition, we undertook data augmentation  steps along the way when training our model. Based on these data preprocessing steps we advanced to developing our training model. </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pt-PT" dirty="0"/>
          </a:p>
        </p:txBody>
      </p:sp>
      <p:sp>
        <p:nvSpPr>
          <p:cNvPr id="4" name="Marcador de Posição do Número do Diapositivo 3"/>
          <p:cNvSpPr>
            <a:spLocks noGrp="1"/>
          </p:cNvSpPr>
          <p:nvPr>
            <p:ph type="sldNum" sz="quarter" idx="5"/>
          </p:nvPr>
        </p:nvSpPr>
        <p:spPr/>
        <p:txBody>
          <a:bodyPr/>
          <a:lstStyle/>
          <a:p>
            <a:fld id="{10E8A641-9719-4509-94F3-C449268E243D}" type="slidenum">
              <a:rPr lang="pt-PT" smtClean="0"/>
              <a:t>3</a:t>
            </a:fld>
            <a:endParaRPr lang="pt-PT"/>
          </a:p>
        </p:txBody>
      </p:sp>
    </p:spTree>
    <p:extLst>
      <p:ext uri="{BB962C8B-B14F-4D97-AF65-F5344CB8AC3E}">
        <p14:creationId xmlns:p14="http://schemas.microsoft.com/office/powerpoint/2010/main" val="416432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0E8A641-9719-4509-94F3-C449268E243D}" type="slidenum">
              <a:rPr lang="pt-PT" smtClean="0"/>
              <a:t>4</a:t>
            </a:fld>
            <a:endParaRPr lang="pt-PT"/>
          </a:p>
        </p:txBody>
      </p:sp>
    </p:spTree>
    <p:extLst>
      <p:ext uri="{BB962C8B-B14F-4D97-AF65-F5344CB8AC3E}">
        <p14:creationId xmlns:p14="http://schemas.microsoft.com/office/powerpoint/2010/main" val="4229758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0E8A641-9719-4509-94F3-C449268E243D}" type="slidenum">
              <a:rPr lang="pt-PT" smtClean="0"/>
              <a:t>5</a:t>
            </a:fld>
            <a:endParaRPr lang="pt-PT"/>
          </a:p>
        </p:txBody>
      </p:sp>
    </p:spTree>
    <p:extLst>
      <p:ext uri="{BB962C8B-B14F-4D97-AF65-F5344CB8AC3E}">
        <p14:creationId xmlns:p14="http://schemas.microsoft.com/office/powerpoint/2010/main" val="1077031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b="1" dirty="0"/>
              <a:t>CNN Architecture</a:t>
            </a:r>
            <a:r>
              <a:rPr lang="en-US" dirty="0"/>
              <a:t>:</a:t>
            </a:r>
          </a:p>
          <a:p>
            <a:pPr>
              <a:buFont typeface="Arial" panose="020B0604020202020204" pitchFamily="34" charset="0"/>
              <a:buChar char="•"/>
            </a:pPr>
            <a:r>
              <a:rPr lang="en-US" dirty="0"/>
              <a:t>Present the CNN architecture you designed, using diagrams to illustrate (1-2 slides).</a:t>
            </a:r>
          </a:p>
          <a:p>
            <a:endParaRPr lang="pt-PT" dirty="0"/>
          </a:p>
        </p:txBody>
      </p:sp>
      <p:sp>
        <p:nvSpPr>
          <p:cNvPr id="4" name="Marcador de Posição do Número do Diapositivo 3"/>
          <p:cNvSpPr>
            <a:spLocks noGrp="1"/>
          </p:cNvSpPr>
          <p:nvPr>
            <p:ph type="sldNum" sz="quarter" idx="5"/>
          </p:nvPr>
        </p:nvSpPr>
        <p:spPr/>
        <p:txBody>
          <a:bodyPr/>
          <a:lstStyle/>
          <a:p>
            <a:fld id="{10E8A641-9719-4509-94F3-C449268E243D}" type="slidenum">
              <a:rPr lang="pt-PT" smtClean="0"/>
              <a:t>6</a:t>
            </a:fld>
            <a:endParaRPr lang="pt-PT"/>
          </a:p>
        </p:txBody>
      </p:sp>
    </p:spTree>
    <p:extLst>
      <p:ext uri="{BB962C8B-B14F-4D97-AF65-F5344CB8AC3E}">
        <p14:creationId xmlns:p14="http://schemas.microsoft.com/office/powerpoint/2010/main" val="271705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initial model’s architecture consisted of one convolutional layer (32 filters,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activation), followed by a flattening layer and two dense layers (100 neurons and 10 neurons, respectively). The final layer used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softmax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multi-class classification. We used a Stochastic Gradient Descent (SGD) with categorical cross-entropy loss and trained the model for 60 epochs. As shown in Table 1 below, we initially achieved an accuracy rate of 0.62. Gradually we improved the performance by taking various steps such as Adding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BatchNormalization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Dropouts (model 2); deepening the network by adding 4 Convolutional Layers (model 3) or replacing the flatten function in the end with GlobalAveragePooling2D (model 4).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GlobalAveragePooling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helped by increasing the efficiency without sacrificing accuracy.</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Further steps included switching the model optimizer to Adam (model 5); introducing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EarlyStopping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(model 6), adding two convolutional blocks with 256 filters (model 7) and reducing the batch size from 512 to 128 (model 8). Especially Adam’s adaptive learning rates led to quicker training and improved the accuracy significantly. This also held true for adding more layers and working with a smaller batch size, which resulted in more frequent updates to the model weights during training and improved our performance again (see table 1). As our validation loss was still much higher than our loss, we introduced data augmentation techniques to reduce the overfitting of our model (model 9). Specifically, we applied random horizontal shifts and rotations to the input images. This decreased the validation loss to under 50%.</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the last step, now in model 10, we decreased Adam’s learning rate to 0.001. This lowered the learning rates and led to finer updates, decreasing overfitting. This resulted in an accuracy rate of 0.91, a loss of 0.26, a validation accuracy of 0.87 and a validation loss of 0.42. Thus, model 10 – the MFM-24 – provided the best results. The MFM-24 starts with two convolutional layers with 64 filters to capture low-level features, followed by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BatchNormalization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MaxPooling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normalize activations and reduce spatial dimensions, respectively. As the network deepens, we use higher filter counts (128 and 256) in subsequent layers to capture more complex patterns, applying Dropout to prevent overfitting. The model concludes with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GlobalAveragePooling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layer and two dense layers, allowing it to flatten the feature maps and classify images into 10 categories.</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Further attempts to, for example, reduce the learning rate only resulted in minor effects on improving the model’s performance, the gains became marginal at this stage. Lastly, we reduced the dropout rate, but additional reductions in this hyperparameter also yielded diminishing returns (see model 11 in table 1). We concluded our optimization efforts when the model's performance plateaued, as additional changes no longer led to meaningful improvements.</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pt-PT" dirty="0"/>
          </a:p>
        </p:txBody>
      </p:sp>
      <p:sp>
        <p:nvSpPr>
          <p:cNvPr id="4" name="Marcador de Posição do Número do Diapositivo 3"/>
          <p:cNvSpPr>
            <a:spLocks noGrp="1"/>
          </p:cNvSpPr>
          <p:nvPr>
            <p:ph type="sldNum" sz="quarter" idx="5"/>
          </p:nvPr>
        </p:nvSpPr>
        <p:spPr/>
        <p:txBody>
          <a:bodyPr/>
          <a:lstStyle/>
          <a:p>
            <a:fld id="{10E8A641-9719-4509-94F3-C449268E243D}" type="slidenum">
              <a:rPr lang="pt-PT" smtClean="0"/>
              <a:t>7</a:t>
            </a:fld>
            <a:endParaRPr lang="pt-PT"/>
          </a:p>
        </p:txBody>
      </p:sp>
    </p:spTree>
    <p:extLst>
      <p:ext uri="{BB962C8B-B14F-4D97-AF65-F5344CB8AC3E}">
        <p14:creationId xmlns:p14="http://schemas.microsoft.com/office/powerpoint/2010/main" val="305116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test our model, we chose three pre-trained models to do transfer learning. These were VGG16, ResNet50 and InceptionV3.</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InceptionV3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uses multiple convolutional filter sizes in parallel within the same layer, allowing the model to capture both fine and coarse features, which makes it highly efficient in terms of computational complexity while maintaining high accuracy.</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ResNet-50</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introduces residual learning by using skip connections to bypass certain layers, enabling the training of much deeper networks by mitigating the vanishing gradient problem.</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VGG16,</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deep convolutional network with 16 layers that uses very small 3x3 filters, designed to emphasize depth and simplicity, offering strong performance in image classification at the cost of high computational requirements.</a:t>
            </a:r>
          </a:p>
          <a:p>
            <a:pPr marL="0" lvl="0" indent="0">
              <a:lnSpc>
                <a:spcPct val="115000"/>
              </a:lnSpc>
              <a:spcAft>
                <a:spcPts val="800"/>
              </a:spcAft>
              <a:buFont typeface="+mj-lt"/>
              <a:buNone/>
              <a:tabLst>
                <a:tab pos="457200" algn="l"/>
              </a:tabLst>
            </a:pP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Initially we attempted to run the three pre-trained models on our training dataset with the least modifications possible. At this stage we only undertook modifications to fit the pre-trained models to our pre-processed training datasets. This included the data augmentation process of randomly rotating and flipping images horizontally. As the table below (Table 2) shows, VGG16 revealed the best performance on the CIFAR-10 dataset.</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pt-PT" dirty="0"/>
          </a:p>
        </p:txBody>
      </p:sp>
      <p:sp>
        <p:nvSpPr>
          <p:cNvPr id="4" name="Marcador de Posição do Número do Diapositivo 3"/>
          <p:cNvSpPr>
            <a:spLocks noGrp="1"/>
          </p:cNvSpPr>
          <p:nvPr>
            <p:ph type="sldNum" sz="quarter" idx="5"/>
          </p:nvPr>
        </p:nvSpPr>
        <p:spPr/>
        <p:txBody>
          <a:bodyPr/>
          <a:lstStyle/>
          <a:p>
            <a:fld id="{10E8A641-9719-4509-94F3-C449268E243D}" type="slidenum">
              <a:rPr lang="pt-PT" smtClean="0"/>
              <a:t>8</a:t>
            </a:fld>
            <a:endParaRPr lang="pt-PT"/>
          </a:p>
        </p:txBody>
      </p:sp>
    </p:spTree>
    <p:extLst>
      <p:ext uri="{BB962C8B-B14F-4D97-AF65-F5344CB8AC3E}">
        <p14:creationId xmlns:p14="http://schemas.microsoft.com/office/powerpoint/2010/main" val="413218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buFont typeface="Arial" panose="020B0604020202020204" pitchFamily="34" charset="0"/>
              <a:buChar char="•"/>
            </a:pPr>
            <a:r>
              <a:rPr lang="en-US" b="1" dirty="0"/>
              <a:t>Model 1: Basic CNN </a:t>
            </a:r>
            <a:r>
              <a:rPr lang="en-US" b="1" dirty="0" err="1"/>
              <a:t>ArchitectureKey</a:t>
            </a:r>
            <a:r>
              <a:rPr lang="en-US" b="1" dirty="0"/>
              <a:t> Takeaway</a:t>
            </a:r>
            <a:r>
              <a:rPr lang="en-US" dirty="0"/>
              <a:t>: This model demonstrates slow improvement in accuracy, with both training and validation curves rising gradually. The training loss decreases steadily, but validation loss diverges from training loss after ~20 epochs, suggesting overfitting. The model has limited complexity, leading to underfitting on the training data.</a:t>
            </a:r>
          </a:p>
          <a:p>
            <a:pPr>
              <a:buFont typeface="Arial" panose="020B0604020202020204" pitchFamily="34" charset="0"/>
              <a:buChar char="•"/>
            </a:pPr>
            <a:r>
              <a:rPr lang="en-US" b="1" dirty="0"/>
              <a:t>Model 2: CNN with Batch Normalization and </a:t>
            </a:r>
            <a:r>
              <a:rPr lang="en-US" b="1" dirty="0" err="1"/>
              <a:t>DropoutKey</a:t>
            </a:r>
            <a:r>
              <a:rPr lang="en-US" b="1" dirty="0"/>
              <a:t> Takeaway</a:t>
            </a:r>
            <a:r>
              <a:rPr lang="en-US" dirty="0"/>
              <a:t>: Model 2 shows a more dramatic reduction in training loss early on, with a faster accuracy rise. However, validation loss is still slightly higher than training loss, indicating slight overfitting. The introduction of </a:t>
            </a:r>
            <a:r>
              <a:rPr lang="en-US" b="1" dirty="0"/>
              <a:t>Batch Normalization</a:t>
            </a:r>
            <a:r>
              <a:rPr lang="en-US" dirty="0"/>
              <a:t> helped improve convergence, and </a:t>
            </a:r>
            <a:r>
              <a:rPr lang="en-US" b="1" dirty="0"/>
              <a:t>Dropout</a:t>
            </a:r>
            <a:r>
              <a:rPr lang="en-US" dirty="0"/>
              <a:t> assisted in reducing overfitting.</a:t>
            </a:r>
          </a:p>
          <a:p>
            <a:pPr>
              <a:buFont typeface="Arial" panose="020B0604020202020204" pitchFamily="34" charset="0"/>
              <a:buChar char="•"/>
            </a:pPr>
            <a:r>
              <a:rPr lang="en-US" b="1" dirty="0"/>
              <a:t>Model 3: Deeper CNN with Additional </a:t>
            </a:r>
            <a:r>
              <a:rPr lang="en-US" b="1" dirty="0" err="1"/>
              <a:t>FiltersKey</a:t>
            </a:r>
            <a:r>
              <a:rPr lang="en-US" b="1" dirty="0"/>
              <a:t> Takeaway</a:t>
            </a:r>
            <a:r>
              <a:rPr lang="en-US" dirty="0"/>
              <a:t>: The accuracy improves more rapidly in this model, and the validation loss stabilizes better than in Model 2. The deeper architecture with added convolutional layers allowed the model to learn more complex features, leading to a higher overall performance.</a:t>
            </a:r>
          </a:p>
          <a:p>
            <a:pPr>
              <a:buFont typeface="Arial" panose="020B0604020202020204" pitchFamily="34" charset="0"/>
              <a:buChar char="•"/>
            </a:pPr>
            <a:r>
              <a:rPr lang="en-US" b="1" dirty="0"/>
              <a:t>Model 4: Global Average Pooling </a:t>
            </a:r>
            <a:r>
              <a:rPr lang="en-US" b="1" dirty="0" err="1"/>
              <a:t>AddedKey</a:t>
            </a:r>
            <a:r>
              <a:rPr lang="en-US" b="1" dirty="0"/>
              <a:t> Takeaway</a:t>
            </a:r>
            <a:r>
              <a:rPr lang="en-US" dirty="0"/>
              <a:t>: Using </a:t>
            </a:r>
            <a:r>
              <a:rPr lang="en-US" b="1" dirty="0"/>
              <a:t>GlobalAveragePooling2D</a:t>
            </a:r>
            <a:r>
              <a:rPr lang="en-US" dirty="0"/>
              <a:t> reduced the number of parameters, which improved training stability. The training and validation accuracy are close, showing less overfitting, but the accuracy increase slows down after ~15 epochs, indicating room for improvement in model capacity.</a:t>
            </a:r>
          </a:p>
          <a:p>
            <a:pPr>
              <a:buFont typeface="Arial" panose="020B0604020202020204" pitchFamily="34" charset="0"/>
              <a:buChar char="•"/>
            </a:pPr>
            <a:r>
              <a:rPr lang="en-US" b="1" dirty="0"/>
              <a:t>Model 5: Use of Adam </a:t>
            </a:r>
            <a:r>
              <a:rPr lang="en-US" b="1" dirty="0" err="1"/>
              <a:t>OptimizerKey</a:t>
            </a:r>
            <a:r>
              <a:rPr lang="en-US" b="1" dirty="0"/>
              <a:t> Takeaway</a:t>
            </a:r>
            <a:r>
              <a:rPr lang="en-US" dirty="0"/>
              <a:t>: The </a:t>
            </a:r>
            <a:r>
              <a:rPr lang="en-US" b="1" dirty="0"/>
              <a:t>Adam optimizer</a:t>
            </a:r>
            <a:r>
              <a:rPr lang="en-US" dirty="0"/>
              <a:t> accelerates training, leading to a quicker convergence of both accuracy and loss. The sharp decline in validation loss after 5 epochs indicates better learning stability compared to </a:t>
            </a:r>
            <a:r>
              <a:rPr lang="en-US" b="1" dirty="0"/>
              <a:t>SGD</a:t>
            </a:r>
            <a:r>
              <a:rPr lang="en-US" dirty="0"/>
              <a:t>, and the validation accuracy curve closely follows the training curve, suggesting better generalization.</a:t>
            </a:r>
          </a:p>
          <a:p>
            <a:pPr>
              <a:buFont typeface="Arial" panose="020B0604020202020204" pitchFamily="34" charset="0"/>
              <a:buChar char="•"/>
            </a:pPr>
            <a:r>
              <a:rPr lang="en-US" b="1" dirty="0"/>
              <a:t>Model 6: Early </a:t>
            </a:r>
            <a:r>
              <a:rPr lang="en-US" b="1" dirty="0" err="1"/>
              <a:t>StoppingKey</a:t>
            </a:r>
            <a:r>
              <a:rPr lang="en-US" b="1" dirty="0"/>
              <a:t> Takeaway</a:t>
            </a:r>
            <a:r>
              <a:rPr lang="en-US" dirty="0"/>
              <a:t>: Early stopping prevented overfitting, evident by the close alignment of training and validation loss/accuracy. The model stopped training at an optimal point, allowing it to generalize better without excessive training epochs. The smooth validation accuracy curve shows stable performance.</a:t>
            </a:r>
          </a:p>
          <a:p>
            <a:pPr>
              <a:buFont typeface="Arial" panose="020B0604020202020204" pitchFamily="34" charset="0"/>
              <a:buChar char="•"/>
            </a:pPr>
            <a:r>
              <a:rPr lang="en-US" b="1" dirty="0"/>
              <a:t>Model 7: Increased Filter </a:t>
            </a:r>
            <a:r>
              <a:rPr lang="en-US" b="1" dirty="0" err="1"/>
              <a:t>DepthKey</a:t>
            </a:r>
            <a:r>
              <a:rPr lang="en-US" b="1" dirty="0"/>
              <a:t> Takeaway</a:t>
            </a:r>
            <a:r>
              <a:rPr lang="en-US" dirty="0"/>
              <a:t>: By adding more filters, the model achieved even higher accuracy. The sharp decline in both training and validation loss at the beginning shows rapid learning, but the gradual divergence between training and validation accuracy suggests a risk of overfitting with such a deep model.</a:t>
            </a:r>
          </a:p>
          <a:p>
            <a:pPr>
              <a:buFont typeface="Arial" panose="020B0604020202020204" pitchFamily="34" charset="0"/>
              <a:buChar char="•"/>
            </a:pPr>
            <a:r>
              <a:rPr lang="en-US" b="1" dirty="0"/>
              <a:t>Model 8: Reduced Batch </a:t>
            </a:r>
            <a:r>
              <a:rPr lang="en-US" b="1" dirty="0" err="1"/>
              <a:t>SizeKey</a:t>
            </a:r>
            <a:r>
              <a:rPr lang="en-US" b="1" dirty="0"/>
              <a:t> Takeaway</a:t>
            </a:r>
            <a:r>
              <a:rPr lang="en-US" dirty="0"/>
              <a:t>: Reducing the batch size to 128 enabled finer updates to the model weights, which improved accuracy. However, training became more unstable with fluctuations in accuracy. This shows the trade-off between batch size and model performance.</a:t>
            </a:r>
          </a:p>
          <a:p>
            <a:pPr>
              <a:buFont typeface="Arial" panose="020B0604020202020204" pitchFamily="34" charset="0"/>
              <a:buChar char="•"/>
            </a:pPr>
            <a:r>
              <a:rPr lang="en-US" b="1" dirty="0"/>
              <a:t>Model 9: Data </a:t>
            </a:r>
            <a:r>
              <a:rPr lang="en-US" b="1" dirty="0" err="1"/>
              <a:t>AugmentationKey</a:t>
            </a:r>
            <a:r>
              <a:rPr lang="en-US" b="1" dirty="0"/>
              <a:t> Takeaway</a:t>
            </a:r>
            <a:r>
              <a:rPr lang="en-US" dirty="0"/>
              <a:t>: Data augmentation led to significant improvements in generalization, as seen by the close alignment of training and validation accuracy. The training loss is higher than in previous models due to the augmented and more varied input, which prevents the model from overfitting.</a:t>
            </a:r>
          </a:p>
          <a:p>
            <a:pPr>
              <a:buFont typeface="Arial" panose="020B0604020202020204" pitchFamily="34" charset="0"/>
              <a:buChar char="•"/>
            </a:pPr>
            <a:r>
              <a:rPr lang="en-US" b="1" dirty="0"/>
              <a:t>Model 10: Lower Learning Rate with Adam </a:t>
            </a:r>
            <a:r>
              <a:rPr lang="en-US" b="1" dirty="0" err="1"/>
              <a:t>OptimizerKey</a:t>
            </a:r>
            <a:r>
              <a:rPr lang="en-US" b="1" dirty="0"/>
              <a:t> Takeaway</a:t>
            </a:r>
            <a:r>
              <a:rPr lang="en-US" dirty="0"/>
              <a:t>: Reducing the learning rate in combination with the Adam optimizer resulted in smoother and more stable training, allowing the model to converge better. Both training and validation curves are close, indicating strong generalization.</a:t>
            </a:r>
          </a:p>
          <a:p>
            <a:endParaRPr lang="pt-PT" dirty="0"/>
          </a:p>
        </p:txBody>
      </p:sp>
      <p:sp>
        <p:nvSpPr>
          <p:cNvPr id="4" name="Marcador de Posição do Número do Diapositivo 3"/>
          <p:cNvSpPr>
            <a:spLocks noGrp="1"/>
          </p:cNvSpPr>
          <p:nvPr>
            <p:ph type="sldNum" sz="quarter" idx="5"/>
          </p:nvPr>
        </p:nvSpPr>
        <p:spPr/>
        <p:txBody>
          <a:bodyPr/>
          <a:lstStyle/>
          <a:p>
            <a:fld id="{10E8A641-9719-4509-94F3-C449268E243D}" type="slidenum">
              <a:rPr lang="pt-PT" smtClean="0"/>
              <a:t>9</a:t>
            </a:fld>
            <a:endParaRPr lang="pt-PT"/>
          </a:p>
        </p:txBody>
      </p:sp>
    </p:spTree>
    <p:extLst>
      <p:ext uri="{BB962C8B-B14F-4D97-AF65-F5344CB8AC3E}">
        <p14:creationId xmlns:p14="http://schemas.microsoft.com/office/powerpoint/2010/main" val="186780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our experience working on CNN model development, we’ve learned the importance of starting with broad changes, such as modifying batch size, optimizers, layers, and data augmentation techniques. This initial experimentation gave us a solid foundation before moving into more precise adjustments. In conclusion, our work on the CIFAR-10 dataset highlights three key strategies that significantly improved model performance. First, leveraging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BatchNormalization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Dropout helped stabilize training and reduce overfitting. Second, switching to Adam optimizer with an adjusted learning rate accelerated convergence and enhanced accuracy. Finally, in transfer learning, unfreezing the last four layers of VGG16 enabled improving accuracy while preserving the pre-trained model’s generalization power. These steps, along with minimalistic data preprocessing and systematic architecture adjustments, led to a highly accurate model, achieving 0.97 accuracy, while still facing some overfitting challenges.</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pt-PT" dirty="0"/>
          </a:p>
        </p:txBody>
      </p:sp>
      <p:sp>
        <p:nvSpPr>
          <p:cNvPr id="4" name="Marcador de Posição do Número do Diapositivo 3"/>
          <p:cNvSpPr>
            <a:spLocks noGrp="1"/>
          </p:cNvSpPr>
          <p:nvPr>
            <p:ph type="sldNum" sz="quarter" idx="5"/>
          </p:nvPr>
        </p:nvSpPr>
        <p:spPr/>
        <p:txBody>
          <a:bodyPr/>
          <a:lstStyle/>
          <a:p>
            <a:fld id="{10E8A641-9719-4509-94F3-C449268E243D}" type="slidenum">
              <a:rPr lang="pt-PT" smtClean="0"/>
              <a:t>10</a:t>
            </a:fld>
            <a:endParaRPr lang="pt-PT"/>
          </a:p>
        </p:txBody>
      </p:sp>
    </p:spTree>
    <p:extLst>
      <p:ext uri="{BB962C8B-B14F-4D97-AF65-F5344CB8AC3E}">
        <p14:creationId xmlns:p14="http://schemas.microsoft.com/office/powerpoint/2010/main" val="348814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2C3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CAED148-2010-480B-B318-10D80AFD5BB3}" type="datetime1">
              <a:rPr lang="en-US" smtClean="0"/>
              <a:t>9/27/2024</a:t>
            </a:fld>
            <a:endParaRPr lang="en-US"/>
          </a:p>
        </p:txBody>
      </p:sp>
      <p:sp>
        <p:nvSpPr>
          <p:cNvPr id="5" name="Footer Placeholder 4"/>
          <p:cNvSpPr>
            <a:spLocks noGrp="1"/>
          </p:cNvSpPr>
          <p:nvPr>
            <p:ph type="ftr" sz="quarter" idx="11"/>
          </p:nvPr>
        </p:nvSpPr>
        <p:spPr/>
        <p:txBody>
          <a:bodyPr/>
          <a:lstStyle/>
          <a:p>
            <a:r>
              <a:rPr lang="en-US"/>
              <a:t>Fabulous G4</a:t>
            </a:r>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C3FF"/>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rgbClr val="32C3FF"/>
                </a:solidFill>
              </a:defRPr>
            </a:lvl1pPr>
            <a:lvl2pPr>
              <a:defRPr>
                <a:solidFill>
                  <a:srgbClr val="32C3FF"/>
                </a:solidFill>
              </a:defRPr>
            </a:lvl2pPr>
            <a:lvl3pPr>
              <a:defRPr>
                <a:solidFill>
                  <a:srgbClr val="32C3FF"/>
                </a:solidFill>
              </a:defRPr>
            </a:lvl3pPr>
            <a:lvl4pPr>
              <a:defRPr>
                <a:solidFill>
                  <a:srgbClr val="32C3FF"/>
                </a:solidFill>
              </a:defRPr>
            </a:lvl4pPr>
            <a:lvl5pPr>
              <a:defRPr>
                <a:solidFill>
                  <a:srgbClr val="32C3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32C3FF"/>
                </a:solidFill>
              </a:defRPr>
            </a:lvl1pPr>
          </a:lstStyle>
          <a:p>
            <a:fld id="{62ABB8C0-BA9D-497D-8153-DA3B6428B517}" type="datetime1">
              <a:rPr lang="en-US" smtClean="0"/>
              <a:pPr/>
              <a:t>9/27/2024</a:t>
            </a:fld>
            <a:endParaRPr lang="en-US"/>
          </a:p>
        </p:txBody>
      </p:sp>
      <p:sp>
        <p:nvSpPr>
          <p:cNvPr id="5" name="Footer Placeholder 4"/>
          <p:cNvSpPr>
            <a:spLocks noGrp="1"/>
          </p:cNvSpPr>
          <p:nvPr>
            <p:ph type="ftr" sz="quarter" idx="11"/>
          </p:nvPr>
        </p:nvSpPr>
        <p:spPr/>
        <p:txBody>
          <a:bodyPr/>
          <a:lstStyle>
            <a:lvl1pPr>
              <a:defRPr>
                <a:solidFill>
                  <a:srgbClr val="32C3FF"/>
                </a:solidFill>
              </a:defRPr>
            </a:lvl1pPr>
          </a:lstStyle>
          <a:p>
            <a:r>
              <a:rPr lang="en-US"/>
              <a:t>Fabulous G4</a:t>
            </a:r>
          </a:p>
        </p:txBody>
      </p:sp>
      <p:sp>
        <p:nvSpPr>
          <p:cNvPr id="6" name="Slide Number Placeholder 5"/>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32C3FF"/>
                </a:solidFil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32C3FF"/>
                </a:solidFill>
              </a:defRPr>
            </a:lvl1pPr>
            <a:lvl2pPr>
              <a:defRPr>
                <a:solidFill>
                  <a:srgbClr val="32C3FF"/>
                </a:solidFill>
              </a:defRPr>
            </a:lvl2pPr>
            <a:lvl3pPr>
              <a:defRPr>
                <a:solidFill>
                  <a:srgbClr val="32C3FF"/>
                </a:solidFill>
              </a:defRPr>
            </a:lvl3pPr>
            <a:lvl4pPr>
              <a:defRPr>
                <a:solidFill>
                  <a:srgbClr val="32C3FF"/>
                </a:solidFill>
              </a:defRPr>
            </a:lvl4pPr>
            <a:lvl5pPr>
              <a:defRPr>
                <a:solidFill>
                  <a:srgbClr val="32C3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rgbClr val="32C3FF"/>
                </a:solidFill>
              </a:defRPr>
            </a:lvl1pPr>
          </a:lstStyle>
          <a:p>
            <a:fld id="{C322952B-837D-4654-AA7F-B909C20448F5}" type="datetime1">
              <a:rPr lang="en-US" smtClean="0"/>
              <a:pPr/>
              <a:t>9/27/2024</a:t>
            </a:fld>
            <a:endParaRPr lang="en-US"/>
          </a:p>
        </p:txBody>
      </p:sp>
      <p:sp>
        <p:nvSpPr>
          <p:cNvPr id="5" name="Footer Placeholder 4"/>
          <p:cNvSpPr>
            <a:spLocks noGrp="1"/>
          </p:cNvSpPr>
          <p:nvPr>
            <p:ph type="ftr" sz="quarter" idx="11"/>
          </p:nvPr>
        </p:nvSpPr>
        <p:spPr/>
        <p:txBody>
          <a:bodyPr/>
          <a:lstStyle>
            <a:lvl1pPr>
              <a:defRPr>
                <a:solidFill>
                  <a:srgbClr val="32C3FF"/>
                </a:solidFill>
              </a:defRPr>
            </a:lvl1pPr>
          </a:lstStyle>
          <a:p>
            <a:r>
              <a:rPr lang="en-US"/>
              <a:t>Fabulous G4</a:t>
            </a:r>
          </a:p>
        </p:txBody>
      </p:sp>
      <p:sp>
        <p:nvSpPr>
          <p:cNvPr id="6" name="Slide Number Placeholder 5"/>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a:glow rad="127000">
              <a:schemeClr val="bg1"/>
            </a:glow>
          </a:effectLst>
        </p:spPr>
        <p:txBody>
          <a:bodyPr/>
          <a:lstStyle>
            <a:lvl1pPr>
              <a:defRPr>
                <a:solidFill>
                  <a:srgbClr val="32C3FF"/>
                </a:solidFill>
              </a:defRPr>
            </a:lvl1pPr>
          </a:lstStyle>
          <a:p>
            <a:r>
              <a:rPr lang="en-US" dirty="0"/>
              <a:t>Click to edit Master title style</a:t>
            </a:r>
          </a:p>
        </p:txBody>
      </p:sp>
      <p:sp>
        <p:nvSpPr>
          <p:cNvPr id="3" name="Content Placeholder 2"/>
          <p:cNvSpPr>
            <a:spLocks noGrp="1"/>
          </p:cNvSpPr>
          <p:nvPr>
            <p:ph idx="1"/>
          </p:nvPr>
        </p:nvSpPr>
        <p:spPr>
          <a:effectLst>
            <a:glow rad="127000">
              <a:schemeClr val="bg1"/>
            </a:glow>
          </a:effectLst>
        </p:spPr>
        <p:txBody>
          <a:bodyPr/>
          <a:lstStyle>
            <a:lvl1pPr>
              <a:defRPr>
                <a:solidFill>
                  <a:srgbClr val="32C3FF"/>
                </a:solidFill>
              </a:defRPr>
            </a:lvl1pPr>
            <a:lvl2pPr>
              <a:defRPr>
                <a:solidFill>
                  <a:srgbClr val="32C3FF"/>
                </a:solidFill>
              </a:defRPr>
            </a:lvl2pPr>
            <a:lvl3pPr>
              <a:defRPr>
                <a:solidFill>
                  <a:srgbClr val="32C3FF"/>
                </a:solidFill>
              </a:defRPr>
            </a:lvl3pPr>
            <a:lvl4pPr>
              <a:defRPr>
                <a:solidFill>
                  <a:srgbClr val="32C3FF"/>
                </a:solidFill>
              </a:defRPr>
            </a:lvl4pPr>
            <a:lvl5pPr>
              <a:defRPr>
                <a:solidFill>
                  <a:srgbClr val="32C3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32C3FF"/>
                </a:solidFill>
              </a:defRPr>
            </a:lvl1pPr>
          </a:lstStyle>
          <a:p>
            <a:fld id="{C63CD0E8-E318-40C1-9ECB-9B5BCE94E80D}" type="datetime1">
              <a:rPr lang="en-US" smtClean="0"/>
              <a:pPr/>
              <a:t>9/27/2024</a:t>
            </a:fld>
            <a:endParaRPr lang="en-US"/>
          </a:p>
        </p:txBody>
      </p:sp>
      <p:sp>
        <p:nvSpPr>
          <p:cNvPr id="5" name="Footer Placeholder 4"/>
          <p:cNvSpPr>
            <a:spLocks noGrp="1"/>
          </p:cNvSpPr>
          <p:nvPr>
            <p:ph type="ftr" sz="quarter" idx="11"/>
          </p:nvPr>
        </p:nvSpPr>
        <p:spPr/>
        <p:txBody>
          <a:bodyPr/>
          <a:lstStyle>
            <a:lvl1pPr>
              <a:defRPr>
                <a:solidFill>
                  <a:srgbClr val="32C3FF"/>
                </a:solidFill>
              </a:defRPr>
            </a:lvl1pPr>
          </a:lstStyle>
          <a:p>
            <a:r>
              <a:rPr lang="en-US"/>
              <a:t>Fabulous G4</a:t>
            </a:r>
            <a:endParaRPr lang="en-US" dirty="0"/>
          </a:p>
        </p:txBody>
      </p:sp>
      <p:sp>
        <p:nvSpPr>
          <p:cNvPr id="6" name="Slide Number Placeholder 5"/>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32C3FF"/>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32C3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32C3FF"/>
                </a:solidFill>
              </a:defRPr>
            </a:lvl1pPr>
          </a:lstStyle>
          <a:p>
            <a:fld id="{7D5967F9-D87F-4DC8-9EBE-C82F41E132E4}" type="datetime1">
              <a:rPr lang="en-US" smtClean="0"/>
              <a:pPr/>
              <a:t>9/27/2024</a:t>
            </a:fld>
            <a:endParaRPr lang="en-US"/>
          </a:p>
        </p:txBody>
      </p:sp>
      <p:sp>
        <p:nvSpPr>
          <p:cNvPr id="5" name="Footer Placeholder 4"/>
          <p:cNvSpPr>
            <a:spLocks noGrp="1"/>
          </p:cNvSpPr>
          <p:nvPr>
            <p:ph type="ftr" sz="quarter" idx="11"/>
          </p:nvPr>
        </p:nvSpPr>
        <p:spPr/>
        <p:txBody>
          <a:bodyPr/>
          <a:lstStyle>
            <a:lvl1pPr>
              <a:defRPr>
                <a:solidFill>
                  <a:srgbClr val="32C3FF"/>
                </a:solidFill>
              </a:defRPr>
            </a:lvl1pPr>
          </a:lstStyle>
          <a:p>
            <a:r>
              <a:rPr lang="en-US"/>
              <a:t>Fabulous G4</a:t>
            </a:r>
          </a:p>
        </p:txBody>
      </p:sp>
      <p:sp>
        <p:nvSpPr>
          <p:cNvPr id="6" name="Slide Number Placeholder 5"/>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C3FF"/>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rgbClr val="32C3FF"/>
                </a:solidFill>
              </a:defRPr>
            </a:lvl1pPr>
            <a:lvl2pPr>
              <a:defRPr sz="2400">
                <a:solidFill>
                  <a:srgbClr val="32C3FF"/>
                </a:solidFill>
              </a:defRPr>
            </a:lvl2pPr>
            <a:lvl3pPr>
              <a:defRPr sz="2000">
                <a:solidFill>
                  <a:srgbClr val="32C3FF"/>
                </a:solidFill>
              </a:defRPr>
            </a:lvl3pPr>
            <a:lvl4pPr>
              <a:defRPr sz="1800">
                <a:solidFill>
                  <a:srgbClr val="32C3FF"/>
                </a:solidFill>
              </a:defRPr>
            </a:lvl4pPr>
            <a:lvl5pPr>
              <a:defRPr sz="1800">
                <a:solidFill>
                  <a:srgbClr val="32C3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32C3FF"/>
                </a:solidFill>
              </a:defRPr>
            </a:lvl1pPr>
            <a:lvl2pPr>
              <a:defRPr sz="2400">
                <a:solidFill>
                  <a:srgbClr val="32C3FF"/>
                </a:solidFill>
              </a:defRPr>
            </a:lvl2pPr>
            <a:lvl3pPr>
              <a:defRPr sz="2000">
                <a:solidFill>
                  <a:srgbClr val="32C3FF"/>
                </a:solidFill>
              </a:defRPr>
            </a:lvl3pPr>
            <a:lvl4pPr>
              <a:defRPr sz="1800">
                <a:solidFill>
                  <a:srgbClr val="32C3FF"/>
                </a:solidFill>
              </a:defRPr>
            </a:lvl4pPr>
            <a:lvl5pPr>
              <a:defRPr sz="1800">
                <a:solidFill>
                  <a:srgbClr val="32C3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32C3FF"/>
                </a:solidFill>
              </a:defRPr>
            </a:lvl1pPr>
          </a:lstStyle>
          <a:p>
            <a:fld id="{0A688230-9884-4561-BAAA-3B57F98B0F73}" type="datetime1">
              <a:rPr lang="en-US" smtClean="0"/>
              <a:pPr/>
              <a:t>9/27/2024</a:t>
            </a:fld>
            <a:endParaRPr lang="en-US"/>
          </a:p>
        </p:txBody>
      </p:sp>
      <p:sp>
        <p:nvSpPr>
          <p:cNvPr id="6" name="Footer Placeholder 5"/>
          <p:cNvSpPr>
            <a:spLocks noGrp="1"/>
          </p:cNvSpPr>
          <p:nvPr>
            <p:ph type="ftr" sz="quarter" idx="11"/>
          </p:nvPr>
        </p:nvSpPr>
        <p:spPr/>
        <p:txBody>
          <a:bodyPr/>
          <a:lstStyle>
            <a:lvl1pPr>
              <a:defRPr>
                <a:solidFill>
                  <a:srgbClr val="32C3FF"/>
                </a:solidFill>
              </a:defRPr>
            </a:lvl1pPr>
          </a:lstStyle>
          <a:p>
            <a:r>
              <a:rPr lang="en-US"/>
              <a:t>Fabulous G4</a:t>
            </a:r>
          </a:p>
        </p:txBody>
      </p:sp>
      <p:sp>
        <p:nvSpPr>
          <p:cNvPr id="7" name="Slide Number Placeholder 6"/>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C3FF"/>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32C3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32C3FF"/>
                </a:solidFill>
              </a:defRPr>
            </a:lvl1pPr>
            <a:lvl2pPr>
              <a:defRPr sz="2000">
                <a:solidFill>
                  <a:srgbClr val="32C3FF"/>
                </a:solidFill>
              </a:defRPr>
            </a:lvl2pPr>
            <a:lvl3pPr>
              <a:defRPr sz="1800">
                <a:solidFill>
                  <a:srgbClr val="32C3FF"/>
                </a:solidFill>
              </a:defRPr>
            </a:lvl3pPr>
            <a:lvl4pPr>
              <a:defRPr sz="1600">
                <a:solidFill>
                  <a:srgbClr val="32C3FF"/>
                </a:solidFill>
              </a:defRPr>
            </a:lvl4pPr>
            <a:lvl5pPr>
              <a:defRPr sz="1600">
                <a:solidFill>
                  <a:srgbClr val="32C3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32C3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32C3FF"/>
                </a:solidFill>
              </a:defRPr>
            </a:lvl1pPr>
            <a:lvl2pPr>
              <a:defRPr sz="2000">
                <a:solidFill>
                  <a:srgbClr val="32C3FF"/>
                </a:solidFill>
              </a:defRPr>
            </a:lvl2pPr>
            <a:lvl3pPr>
              <a:defRPr sz="1800">
                <a:solidFill>
                  <a:srgbClr val="32C3FF"/>
                </a:solidFill>
              </a:defRPr>
            </a:lvl3pPr>
            <a:lvl4pPr>
              <a:defRPr sz="1600">
                <a:solidFill>
                  <a:srgbClr val="32C3FF"/>
                </a:solidFill>
              </a:defRPr>
            </a:lvl4pPr>
            <a:lvl5pPr>
              <a:defRPr sz="1600">
                <a:solidFill>
                  <a:srgbClr val="32C3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solidFill>
                  <a:srgbClr val="32C3FF"/>
                </a:solidFill>
              </a:defRPr>
            </a:lvl1pPr>
          </a:lstStyle>
          <a:p>
            <a:fld id="{59EF6D1A-75C8-497C-99D4-EF9D2F3AE6A7}" type="datetime1">
              <a:rPr lang="en-US" smtClean="0"/>
              <a:pPr/>
              <a:t>9/27/2024</a:t>
            </a:fld>
            <a:endParaRPr lang="en-US"/>
          </a:p>
        </p:txBody>
      </p:sp>
      <p:sp>
        <p:nvSpPr>
          <p:cNvPr id="8" name="Footer Placeholder 7"/>
          <p:cNvSpPr>
            <a:spLocks noGrp="1"/>
          </p:cNvSpPr>
          <p:nvPr>
            <p:ph type="ftr" sz="quarter" idx="11"/>
          </p:nvPr>
        </p:nvSpPr>
        <p:spPr/>
        <p:txBody>
          <a:bodyPr/>
          <a:lstStyle>
            <a:lvl1pPr>
              <a:defRPr>
                <a:solidFill>
                  <a:srgbClr val="32C3FF"/>
                </a:solidFill>
              </a:defRPr>
            </a:lvl1pPr>
          </a:lstStyle>
          <a:p>
            <a:r>
              <a:rPr lang="en-US"/>
              <a:t>Fabulous G4</a:t>
            </a:r>
          </a:p>
        </p:txBody>
      </p:sp>
      <p:sp>
        <p:nvSpPr>
          <p:cNvPr id="9" name="Slide Number Placeholder 8"/>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C3FF"/>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32C3FF"/>
                </a:solidFill>
              </a:defRPr>
            </a:lvl1pPr>
          </a:lstStyle>
          <a:p>
            <a:fld id="{3E5F193C-A9B0-41F9-8B01-944FDE019350}" type="datetime1">
              <a:rPr lang="en-US" smtClean="0"/>
              <a:pPr/>
              <a:t>9/27/2024</a:t>
            </a:fld>
            <a:endParaRPr lang="en-US"/>
          </a:p>
        </p:txBody>
      </p:sp>
      <p:sp>
        <p:nvSpPr>
          <p:cNvPr id="4" name="Footer Placeholder 3"/>
          <p:cNvSpPr>
            <a:spLocks noGrp="1"/>
          </p:cNvSpPr>
          <p:nvPr>
            <p:ph type="ftr" sz="quarter" idx="11"/>
          </p:nvPr>
        </p:nvSpPr>
        <p:spPr/>
        <p:txBody>
          <a:bodyPr/>
          <a:lstStyle>
            <a:lvl1pPr>
              <a:defRPr>
                <a:solidFill>
                  <a:srgbClr val="32C3FF"/>
                </a:solidFill>
              </a:defRPr>
            </a:lvl1pPr>
          </a:lstStyle>
          <a:p>
            <a:r>
              <a:rPr lang="en-US"/>
              <a:t>Fabulous G4</a:t>
            </a:r>
          </a:p>
        </p:txBody>
      </p:sp>
      <p:sp>
        <p:nvSpPr>
          <p:cNvPr id="5" name="Slide Number Placeholder 4"/>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32C3FF"/>
                </a:solidFill>
              </a:defRPr>
            </a:lvl1pPr>
          </a:lstStyle>
          <a:p>
            <a:fld id="{87C04AA5-1253-4345-BA47-2AB7539EA35B}" type="datetime1">
              <a:rPr lang="en-US" smtClean="0"/>
              <a:pPr/>
              <a:t>9/27/2024</a:t>
            </a:fld>
            <a:endParaRPr lang="en-US"/>
          </a:p>
        </p:txBody>
      </p:sp>
      <p:sp>
        <p:nvSpPr>
          <p:cNvPr id="3" name="Footer Placeholder 2"/>
          <p:cNvSpPr>
            <a:spLocks noGrp="1"/>
          </p:cNvSpPr>
          <p:nvPr>
            <p:ph type="ftr" sz="quarter" idx="11"/>
          </p:nvPr>
        </p:nvSpPr>
        <p:spPr/>
        <p:txBody>
          <a:bodyPr/>
          <a:lstStyle>
            <a:lvl1pPr>
              <a:defRPr>
                <a:solidFill>
                  <a:srgbClr val="32C3FF"/>
                </a:solidFill>
              </a:defRPr>
            </a:lvl1pPr>
          </a:lstStyle>
          <a:p>
            <a:r>
              <a:rPr lang="en-US"/>
              <a:t>Fabulous G4</a:t>
            </a:r>
          </a:p>
        </p:txBody>
      </p:sp>
      <p:sp>
        <p:nvSpPr>
          <p:cNvPr id="4" name="Slide Number Placeholder 3"/>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32C3FF"/>
                </a:solidFil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rgbClr val="32C3FF"/>
                </a:solidFill>
              </a:defRPr>
            </a:lvl1pPr>
            <a:lvl2pPr>
              <a:defRPr sz="2800">
                <a:solidFill>
                  <a:srgbClr val="32C3FF"/>
                </a:solidFill>
              </a:defRPr>
            </a:lvl2pPr>
            <a:lvl3pPr>
              <a:defRPr sz="2400">
                <a:solidFill>
                  <a:srgbClr val="32C3FF"/>
                </a:solidFill>
              </a:defRPr>
            </a:lvl3pPr>
            <a:lvl4pPr>
              <a:defRPr sz="2000">
                <a:solidFill>
                  <a:srgbClr val="32C3FF"/>
                </a:solidFill>
              </a:defRPr>
            </a:lvl4pPr>
            <a:lvl5pPr>
              <a:defRPr sz="2000">
                <a:solidFill>
                  <a:srgbClr val="32C3F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32C3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32C3FF"/>
                </a:solidFill>
              </a:defRPr>
            </a:lvl1pPr>
          </a:lstStyle>
          <a:p>
            <a:fld id="{11338E76-B0F5-41C1-BABA-C40294A736BF}" type="datetime1">
              <a:rPr lang="en-US" smtClean="0"/>
              <a:pPr/>
              <a:t>9/27/2024</a:t>
            </a:fld>
            <a:endParaRPr lang="en-US"/>
          </a:p>
        </p:txBody>
      </p:sp>
      <p:sp>
        <p:nvSpPr>
          <p:cNvPr id="6" name="Footer Placeholder 5"/>
          <p:cNvSpPr>
            <a:spLocks noGrp="1"/>
          </p:cNvSpPr>
          <p:nvPr>
            <p:ph type="ftr" sz="quarter" idx="11"/>
          </p:nvPr>
        </p:nvSpPr>
        <p:spPr/>
        <p:txBody>
          <a:bodyPr/>
          <a:lstStyle>
            <a:lvl1pPr>
              <a:defRPr>
                <a:solidFill>
                  <a:srgbClr val="32C3FF"/>
                </a:solidFill>
              </a:defRPr>
            </a:lvl1pPr>
          </a:lstStyle>
          <a:p>
            <a:r>
              <a:rPr lang="en-US"/>
              <a:t>Fabulous G4</a:t>
            </a:r>
          </a:p>
        </p:txBody>
      </p:sp>
      <p:sp>
        <p:nvSpPr>
          <p:cNvPr id="7" name="Slide Number Placeholder 6"/>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32C3FF"/>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32C3FF"/>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32C3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32C3FF"/>
                </a:solidFill>
              </a:defRPr>
            </a:lvl1pPr>
          </a:lstStyle>
          <a:p>
            <a:fld id="{E04AA36E-300F-47D5-9E43-D3F98B586083}" type="datetime1">
              <a:rPr lang="en-US" smtClean="0"/>
              <a:pPr/>
              <a:t>9/27/2024</a:t>
            </a:fld>
            <a:endParaRPr lang="en-US"/>
          </a:p>
        </p:txBody>
      </p:sp>
      <p:sp>
        <p:nvSpPr>
          <p:cNvPr id="6" name="Footer Placeholder 5"/>
          <p:cNvSpPr>
            <a:spLocks noGrp="1"/>
          </p:cNvSpPr>
          <p:nvPr>
            <p:ph type="ftr" sz="quarter" idx="11"/>
          </p:nvPr>
        </p:nvSpPr>
        <p:spPr/>
        <p:txBody>
          <a:bodyPr/>
          <a:lstStyle>
            <a:lvl1pPr>
              <a:defRPr>
                <a:solidFill>
                  <a:srgbClr val="32C3FF"/>
                </a:solidFill>
              </a:defRPr>
            </a:lvl1pPr>
          </a:lstStyle>
          <a:p>
            <a:r>
              <a:rPr lang="en-US"/>
              <a:t>Fabulous G4</a:t>
            </a:r>
          </a:p>
        </p:txBody>
      </p:sp>
      <p:sp>
        <p:nvSpPr>
          <p:cNvPr id="7" name="Slide Number Placeholder 6"/>
          <p:cNvSpPr>
            <a:spLocks noGrp="1"/>
          </p:cNvSpPr>
          <p:nvPr>
            <p:ph type="sldNum" sz="quarter" idx="12"/>
          </p:nvPr>
        </p:nvSpPr>
        <p:spPr/>
        <p:txBody>
          <a:bodyPr/>
          <a:lstStyle>
            <a:lvl1pPr>
              <a:defRPr>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32C3FF"/>
                </a:solidFill>
              </a:defRPr>
            </a:lvl1pPr>
          </a:lstStyle>
          <a:p>
            <a:fld id="{823C991C-942D-4A05-B37A-773BD28795E0}" type="datetime1">
              <a:rPr lang="en-US" smtClean="0"/>
              <a:pPr/>
              <a:t>9/27/2024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32C3FF"/>
                </a:solidFill>
              </a:defRPr>
            </a:lvl1pPr>
          </a:lstStyle>
          <a:p>
            <a:r>
              <a:rPr lang="en-US"/>
              <a:t>Fabulous G4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32C3FF"/>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rgbClr val="32C3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32C3F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32C3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32C3FF"/>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32C3F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32C3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The</a:t>
            </a:r>
            <a:r>
              <a:rPr lang="pt-PT" dirty="0"/>
              <a:t> </a:t>
            </a:r>
            <a:r>
              <a:rPr lang="pt-PT" dirty="0" err="1"/>
              <a:t>fabulous</a:t>
            </a:r>
            <a:r>
              <a:rPr lang="pt-PT" dirty="0"/>
              <a:t> G4</a:t>
            </a:r>
            <a:endParaRPr dirty="0"/>
          </a:p>
        </p:txBody>
      </p:sp>
      <p:pic>
        <p:nvPicPr>
          <p:cNvPr id="4" name="Imagem 3">
            <a:extLst>
              <a:ext uri="{FF2B5EF4-FFF2-40B4-BE49-F238E27FC236}">
                <a16:creationId xmlns:a16="http://schemas.microsoft.com/office/drawing/2014/main" id="{6DBC9428-A425-E897-893E-483D2DCAACEC}"/>
              </a:ext>
            </a:extLst>
          </p:cNvPr>
          <p:cNvPicPr>
            <a:picLocks noChangeAspect="1"/>
          </p:cNvPicPr>
          <p:nvPr/>
        </p:nvPicPr>
        <p:blipFill>
          <a:blip r:embed="rId2"/>
          <a:stretch>
            <a:fillRect/>
          </a:stretch>
        </p:blipFill>
        <p:spPr>
          <a:xfrm>
            <a:off x="775716" y="2537619"/>
            <a:ext cx="1828800" cy="18288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6" name="Picture 2" descr="Moritz Neujeffski">
            <a:extLst>
              <a:ext uri="{FF2B5EF4-FFF2-40B4-BE49-F238E27FC236}">
                <a16:creationId xmlns:a16="http://schemas.microsoft.com/office/drawing/2014/main" id="{77BE117A-9691-96E2-56EB-0C973B327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780" y="2546763"/>
            <a:ext cx="1828800" cy="18288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9A179358-77E6-8CC1-CE18-88C62392F68D}"/>
              </a:ext>
            </a:extLst>
          </p:cNvPr>
          <p:cNvPicPr>
            <a:picLocks noChangeAspect="1"/>
          </p:cNvPicPr>
          <p:nvPr/>
        </p:nvPicPr>
        <p:blipFill>
          <a:blip r:embed="rId4"/>
          <a:stretch>
            <a:fillRect/>
          </a:stretch>
        </p:blipFill>
        <p:spPr>
          <a:xfrm>
            <a:off x="3892296" y="2546763"/>
            <a:ext cx="1828800" cy="18288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CaixaDeTexto 7">
            <a:extLst>
              <a:ext uri="{FF2B5EF4-FFF2-40B4-BE49-F238E27FC236}">
                <a16:creationId xmlns:a16="http://schemas.microsoft.com/office/drawing/2014/main" id="{0E802480-A68C-C828-2C8E-BD13DD8A3C23}"/>
              </a:ext>
            </a:extLst>
          </p:cNvPr>
          <p:cNvSpPr txBox="1"/>
          <p:nvPr/>
        </p:nvSpPr>
        <p:spPr>
          <a:xfrm>
            <a:off x="7002780" y="4549194"/>
            <a:ext cx="1828800" cy="369332"/>
          </a:xfrm>
          <a:prstGeom prst="rect">
            <a:avLst/>
          </a:prstGeom>
          <a:noFill/>
        </p:spPr>
        <p:txBody>
          <a:bodyPr wrap="square" rtlCol="0">
            <a:spAutoFit/>
          </a:bodyPr>
          <a:lstStyle/>
          <a:p>
            <a:r>
              <a:rPr lang="pt-PT" dirty="0">
                <a:solidFill>
                  <a:srgbClr val="32C3FF"/>
                </a:solidFill>
              </a:rPr>
              <a:t>Moritz </a:t>
            </a:r>
            <a:r>
              <a:rPr lang="pt-PT" dirty="0" err="1">
                <a:solidFill>
                  <a:srgbClr val="32C3FF"/>
                </a:solidFill>
              </a:rPr>
              <a:t>Neujeffski</a:t>
            </a:r>
            <a:endParaRPr lang="pt-PT" dirty="0">
              <a:solidFill>
                <a:srgbClr val="32C3FF"/>
              </a:solidFill>
            </a:endParaRPr>
          </a:p>
        </p:txBody>
      </p:sp>
      <p:sp>
        <p:nvSpPr>
          <p:cNvPr id="10" name="CaixaDeTexto 9">
            <a:extLst>
              <a:ext uri="{FF2B5EF4-FFF2-40B4-BE49-F238E27FC236}">
                <a16:creationId xmlns:a16="http://schemas.microsoft.com/office/drawing/2014/main" id="{E6425457-F38D-6BF9-92D2-52230B132A01}"/>
              </a:ext>
            </a:extLst>
          </p:cNvPr>
          <p:cNvSpPr txBox="1"/>
          <p:nvPr/>
        </p:nvSpPr>
        <p:spPr>
          <a:xfrm>
            <a:off x="3892296" y="4581880"/>
            <a:ext cx="1828800" cy="369332"/>
          </a:xfrm>
          <a:prstGeom prst="rect">
            <a:avLst/>
          </a:prstGeom>
          <a:noFill/>
        </p:spPr>
        <p:txBody>
          <a:bodyPr wrap="square" rtlCol="0">
            <a:spAutoFit/>
          </a:bodyPr>
          <a:lstStyle/>
          <a:p>
            <a:r>
              <a:rPr lang="pt-PT" dirty="0">
                <a:solidFill>
                  <a:srgbClr val="32C3FF"/>
                </a:solidFill>
              </a:rPr>
              <a:t>Mónia Gomes</a:t>
            </a:r>
          </a:p>
        </p:txBody>
      </p:sp>
      <p:sp>
        <p:nvSpPr>
          <p:cNvPr id="11" name="CaixaDeTexto 10">
            <a:extLst>
              <a:ext uri="{FF2B5EF4-FFF2-40B4-BE49-F238E27FC236}">
                <a16:creationId xmlns:a16="http://schemas.microsoft.com/office/drawing/2014/main" id="{34343FF2-65D1-4942-1E31-B4B96E38F45D}"/>
              </a:ext>
            </a:extLst>
          </p:cNvPr>
          <p:cNvSpPr txBox="1"/>
          <p:nvPr/>
        </p:nvSpPr>
        <p:spPr>
          <a:xfrm>
            <a:off x="775716" y="4549194"/>
            <a:ext cx="1828800" cy="369332"/>
          </a:xfrm>
          <a:prstGeom prst="rect">
            <a:avLst/>
          </a:prstGeom>
          <a:noFill/>
        </p:spPr>
        <p:txBody>
          <a:bodyPr wrap="square" rtlCol="0">
            <a:spAutoFit/>
          </a:bodyPr>
          <a:lstStyle/>
          <a:p>
            <a:r>
              <a:rPr lang="pt-PT" dirty="0">
                <a:solidFill>
                  <a:srgbClr val="32C3FF"/>
                </a:solidFill>
              </a:rPr>
              <a:t>Fabian </a:t>
            </a:r>
            <a:r>
              <a:rPr lang="pt-PT" dirty="0" err="1">
                <a:solidFill>
                  <a:srgbClr val="32C3FF"/>
                </a:solidFill>
              </a:rPr>
              <a:t>Hieber</a:t>
            </a:r>
            <a:endParaRPr lang="pt-PT" dirty="0">
              <a:solidFill>
                <a:srgbClr val="32C3FF"/>
              </a:solidFill>
            </a:endParaRPr>
          </a:p>
        </p:txBody>
      </p:sp>
      <p:sp>
        <p:nvSpPr>
          <p:cNvPr id="15" name="Marcador de Posição do Rodapé 14">
            <a:extLst>
              <a:ext uri="{FF2B5EF4-FFF2-40B4-BE49-F238E27FC236}">
                <a16:creationId xmlns:a16="http://schemas.microsoft.com/office/drawing/2014/main" id="{D5E7FE57-1F3B-C194-6186-938A13E362ED}"/>
              </a:ext>
            </a:extLst>
          </p:cNvPr>
          <p:cNvSpPr>
            <a:spLocks noGrp="1"/>
          </p:cNvSpPr>
          <p:nvPr>
            <p:ph type="ftr" sz="quarter" idx="11"/>
          </p:nvPr>
        </p:nvSpPr>
        <p:spPr/>
        <p:txBody>
          <a:bodyPr/>
          <a:lstStyle/>
          <a:p>
            <a:r>
              <a:rPr lang="en-US"/>
              <a:t>Fabulous G4</a:t>
            </a:r>
          </a:p>
        </p:txBody>
      </p:sp>
      <p:sp>
        <p:nvSpPr>
          <p:cNvPr id="16" name="Marcador de Posição do Número do Diapositivo 15">
            <a:extLst>
              <a:ext uri="{FF2B5EF4-FFF2-40B4-BE49-F238E27FC236}">
                <a16:creationId xmlns:a16="http://schemas.microsoft.com/office/drawing/2014/main" id="{D612389E-6037-B545-F14B-371BA38E1360}"/>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 / Recap</a:t>
            </a:r>
          </a:p>
        </p:txBody>
      </p:sp>
      <p:sp>
        <p:nvSpPr>
          <p:cNvPr id="3" name="Content Placeholder 2"/>
          <p:cNvSpPr>
            <a:spLocks noGrp="1"/>
          </p:cNvSpPr>
          <p:nvPr>
            <p:ph idx="1"/>
          </p:nvPr>
        </p:nvSpPr>
        <p:spPr/>
        <p:txBody>
          <a:bodyPr>
            <a:normAutofit fontScale="92500" lnSpcReduction="20000"/>
          </a:bodyPr>
          <a:lstStyle/>
          <a:p>
            <a:r>
              <a:rPr lang="en-US" sz="1800" dirty="0">
                <a:latin typeface="Aptos" panose="020B0004020202020204" pitchFamily="34" charset="0"/>
                <a:ea typeface="Aptos" panose="020B0004020202020204" pitchFamily="34" charset="0"/>
                <a:cs typeface="Times New Roman" panose="02020603050405020304" pitchFamily="18" charset="0"/>
              </a:rPr>
              <a:t>LESSON LEARNED </a:t>
            </a:r>
            <a:r>
              <a:rPr lang="en-US" sz="1800" dirty="0" err="1">
                <a:effectLst/>
                <a:latin typeface="Aptos" panose="020B0004020202020204" pitchFamily="34" charset="0"/>
                <a:ea typeface="Aptos" panose="020B0004020202020204" pitchFamily="34" charset="0"/>
                <a:cs typeface="Times New Roman" panose="02020603050405020304" pitchFamily="18" charset="0"/>
              </a:rPr>
              <a:t>learned</a:t>
            </a:r>
            <a:r>
              <a:rPr lang="en-US" sz="1800" dirty="0">
                <a:effectLst/>
                <a:latin typeface="Aptos" panose="020B0004020202020204" pitchFamily="34" charset="0"/>
                <a:ea typeface="Aptos" panose="020B0004020202020204" pitchFamily="34" charset="0"/>
                <a:cs typeface="Times New Roman" panose="02020603050405020304" pitchFamily="18" charset="0"/>
              </a:rPr>
              <a:t> the importance of starting with broad changes, such as modifying batch size, optimizers, layers, and data augmentation techniques:</a:t>
            </a:r>
          </a:p>
          <a:p>
            <a:pPr marL="0" indent="0">
              <a:buNone/>
            </a:pPr>
            <a:endParaRPr lang="en-US" sz="18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2200" dirty="0">
                <a:latin typeface="Aptos" panose="020B0004020202020204" pitchFamily="34" charset="0"/>
                <a:cs typeface="Times New Roman" panose="02020603050405020304" pitchFamily="18" charset="0"/>
              </a:rPr>
              <a:t>The MODEL CREATION</a:t>
            </a:r>
          </a:p>
          <a:p>
            <a:pPr marL="0" indent="0">
              <a:buNone/>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914400" lvl="1" indent="-457200">
              <a:buFont typeface="+mj-lt"/>
              <a:buAutoNum type="arabicPeriod"/>
            </a:pPr>
            <a:r>
              <a:rPr lang="en-US" sz="1800" dirty="0">
                <a:latin typeface="Aptos" panose="020B0004020202020204" pitchFamily="34" charset="0"/>
                <a:ea typeface="Aptos" panose="020B0004020202020204" pitchFamily="34" charset="0"/>
                <a:cs typeface="Times New Roman" panose="02020603050405020304" pitchFamily="18" charset="0"/>
              </a:rPr>
              <a:t>M</a:t>
            </a:r>
            <a:r>
              <a:rPr lang="en-US" sz="1800" dirty="0">
                <a:effectLst/>
                <a:latin typeface="Aptos" panose="020B0004020202020204" pitchFamily="34" charset="0"/>
                <a:ea typeface="Aptos" panose="020B0004020202020204" pitchFamily="34" charset="0"/>
                <a:cs typeface="Times New Roman" panose="02020603050405020304" pitchFamily="18" charset="0"/>
              </a:rPr>
              <a:t>inimalistic data preprocessing and systematic architecture adjustments</a:t>
            </a:r>
          </a:p>
          <a:p>
            <a:pPr marL="914400" lvl="1" indent="-457200">
              <a:buFont typeface="+mj-lt"/>
              <a:buAutoNum type="arabicPeriod"/>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914400" lvl="1" indent="-457200">
              <a:buFont typeface="+mj-lt"/>
              <a:buAutoNum type="arabicPeriod"/>
            </a:pPr>
            <a:r>
              <a:rPr lang="en-US" sz="1800" dirty="0" err="1">
                <a:effectLst/>
                <a:latin typeface="Aptos" panose="020B0004020202020204" pitchFamily="34" charset="0"/>
                <a:ea typeface="Aptos" panose="020B0004020202020204" pitchFamily="34" charset="0"/>
                <a:cs typeface="Times New Roman" panose="02020603050405020304" pitchFamily="18" charset="0"/>
              </a:rPr>
              <a:t>BatchNormalization</a:t>
            </a:r>
            <a:r>
              <a:rPr lang="en-US" sz="1800" dirty="0">
                <a:effectLst/>
                <a:latin typeface="Aptos" panose="020B0004020202020204" pitchFamily="34" charset="0"/>
                <a:ea typeface="Aptos" panose="020B0004020202020204" pitchFamily="34" charset="0"/>
                <a:cs typeface="Times New Roman" panose="02020603050405020304" pitchFamily="18" charset="0"/>
              </a:rPr>
              <a:t> and Dropout - stabilize training and reduce overfitting</a:t>
            </a:r>
          </a:p>
          <a:p>
            <a:pPr marL="914400" lvl="1" indent="-457200">
              <a:buFont typeface="+mj-lt"/>
              <a:buAutoNum type="arabicPeriod"/>
            </a:pPr>
            <a:endParaRPr lang="en-US" sz="1800" dirty="0">
              <a:latin typeface="Aptos" panose="020B0004020202020204" pitchFamily="34" charset="0"/>
              <a:ea typeface="Aptos" panose="020B0004020202020204" pitchFamily="34" charset="0"/>
              <a:cs typeface="Times New Roman" panose="02020603050405020304" pitchFamily="18" charset="0"/>
            </a:endParaRPr>
          </a:p>
          <a:p>
            <a:pPr marL="914400" lvl="1" indent="-457200">
              <a:buFont typeface="+mj-lt"/>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Adam optimizer with an adjusted learning rate - accelerated convergence and enhanced accuracy</a:t>
            </a:r>
          </a:p>
          <a:p>
            <a:pPr marL="57150" indent="0">
              <a:buNone/>
            </a:pPr>
            <a:endParaRPr lang="en-US" sz="2200" dirty="0">
              <a:effectLst/>
              <a:latin typeface="Aptos" panose="020B0004020202020204" pitchFamily="34" charset="0"/>
              <a:ea typeface="Aptos" panose="020B0004020202020204" pitchFamily="34" charset="0"/>
              <a:cs typeface="Times New Roman" panose="02020603050405020304" pitchFamily="18" charset="0"/>
            </a:endParaRPr>
          </a:p>
          <a:p>
            <a:pPr marL="57150" indent="0">
              <a:buNone/>
            </a:pPr>
            <a:r>
              <a:rPr lang="en-US" sz="2200" dirty="0">
                <a:latin typeface="Aptos" panose="020B0004020202020204" pitchFamily="34" charset="0"/>
                <a:cs typeface="Times New Roman" panose="02020603050405020304" pitchFamily="18" charset="0"/>
              </a:rPr>
              <a:t>THE TRANSFER LEARNING</a:t>
            </a:r>
          </a:p>
          <a:p>
            <a:pPr marL="57150" indent="0">
              <a:buNone/>
            </a:pPr>
            <a:endParaRPr lang="en-US" sz="2200" dirty="0">
              <a:latin typeface="Aptos" panose="020B0004020202020204" pitchFamily="34" charset="0"/>
              <a:cs typeface="Times New Roman" panose="02020603050405020304" pitchFamily="18" charset="0"/>
            </a:endParaRPr>
          </a:p>
          <a:p>
            <a:pPr marL="914400" lvl="1" indent="-457200">
              <a:buFont typeface="+mj-lt"/>
              <a:buAutoNum type="arabicPeriod"/>
            </a:pPr>
            <a:r>
              <a:rPr lang="en-US" sz="1800" dirty="0">
                <a:latin typeface="Aptos" panose="020B0004020202020204" pitchFamily="34" charset="0"/>
                <a:cs typeface="Times New Roman" panose="02020603050405020304" pitchFamily="18" charset="0"/>
              </a:rPr>
              <a:t>Unfreezing the last four layers of VGG16 - enabled improving accuracy while preserving the pre-trained model’s generalization power</a:t>
            </a:r>
          </a:p>
          <a:p>
            <a:pPr marL="800100" lvl="1" indent="-342900">
              <a:buFont typeface="+mj-lt"/>
              <a:buAutoNum type="arabicPeriod"/>
            </a:pPr>
            <a:endParaRPr lang="en-US" sz="1800" dirty="0">
              <a:latin typeface="Aptos" panose="020B0004020202020204" pitchFamily="34" charset="0"/>
              <a:ea typeface="Aptos" panose="020B0004020202020204" pitchFamily="34" charset="0"/>
              <a:cs typeface="Times New Roman" panose="02020603050405020304" pitchFamily="18" charset="0"/>
            </a:endParaRPr>
          </a:p>
          <a:p>
            <a:pPr marL="800100" lvl="1" indent="-342900">
              <a:buFont typeface="+mj-lt"/>
              <a:buAutoNum type="arabicPeriod"/>
            </a:pPr>
            <a:endParaRPr lang="en-US" sz="1800" dirty="0">
              <a:latin typeface="Aptos" panose="020B0004020202020204" pitchFamily="34" charset="0"/>
              <a:ea typeface="Aptos" panose="020B0004020202020204" pitchFamily="34" charset="0"/>
              <a:cs typeface="Times New Roman" panose="02020603050405020304" pitchFamily="18" charset="0"/>
            </a:endParaRPr>
          </a:p>
          <a:p>
            <a:pPr marL="457200" lvl="1" indent="0">
              <a:buNone/>
            </a:pP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a:p>
            <a:endParaRPr dirty="0"/>
          </a:p>
        </p:txBody>
      </p:sp>
      <p:sp>
        <p:nvSpPr>
          <p:cNvPr id="4" name="Marcador de Posição da Data 3">
            <a:extLst>
              <a:ext uri="{FF2B5EF4-FFF2-40B4-BE49-F238E27FC236}">
                <a16:creationId xmlns:a16="http://schemas.microsoft.com/office/drawing/2014/main" id="{69838418-4ACF-48C3-0FC4-B6F5824700E9}"/>
              </a:ext>
            </a:extLst>
          </p:cNvPr>
          <p:cNvSpPr>
            <a:spLocks noGrp="1"/>
          </p:cNvSpPr>
          <p:nvPr>
            <p:ph type="dt" sz="half" idx="10"/>
          </p:nvPr>
        </p:nvSpPr>
        <p:spPr/>
        <p:txBody>
          <a:bodyPr/>
          <a:lstStyle/>
          <a:p>
            <a:fld id="{422985C8-D1AF-421F-A224-38BC7445AFDB}" type="datetime1">
              <a:rPr lang="en-US" smtClean="0"/>
              <a:t>9/27/2024</a:t>
            </a:fld>
            <a:endParaRPr lang="en-US"/>
          </a:p>
        </p:txBody>
      </p:sp>
      <p:sp>
        <p:nvSpPr>
          <p:cNvPr id="5" name="Marcador de Posição do Rodapé 4">
            <a:extLst>
              <a:ext uri="{FF2B5EF4-FFF2-40B4-BE49-F238E27FC236}">
                <a16:creationId xmlns:a16="http://schemas.microsoft.com/office/drawing/2014/main" id="{81E32690-5C06-13CE-7307-85A4F4238104}"/>
              </a:ext>
            </a:extLst>
          </p:cNvPr>
          <p:cNvSpPr>
            <a:spLocks noGrp="1"/>
          </p:cNvSpPr>
          <p:nvPr>
            <p:ph type="ftr" sz="quarter" idx="11"/>
          </p:nvPr>
        </p:nvSpPr>
        <p:spPr/>
        <p:txBody>
          <a:bodyPr/>
          <a:lstStyle/>
          <a:p>
            <a:r>
              <a:rPr lang="en-US"/>
              <a:t>Fabulous G4</a:t>
            </a:r>
          </a:p>
        </p:txBody>
      </p:sp>
      <p:sp>
        <p:nvSpPr>
          <p:cNvPr id="6" name="Marcador de Posição do Número do Diapositivo 5">
            <a:extLst>
              <a:ext uri="{FF2B5EF4-FFF2-40B4-BE49-F238E27FC236}">
                <a16:creationId xmlns:a16="http://schemas.microsoft.com/office/drawing/2014/main" id="{71CE7DFE-28D8-6207-6892-1B4B36E051B8}"/>
              </a:ext>
            </a:extLst>
          </p:cNvPr>
          <p:cNvSpPr>
            <a:spLocks noGrp="1"/>
          </p:cNvSpPr>
          <p:nvPr>
            <p:ph type="sldNum" sz="quarter" idx="12"/>
          </p:nvPr>
        </p:nvSpPr>
        <p:spPr/>
        <p:txBody>
          <a:bodyPr/>
          <a:lstStyle/>
          <a:p>
            <a:fld id="{C1FF6DA9-008F-8B48-92A6-B652298478BF}" type="slidenum">
              <a:rPr lang="en-US" smtClean="0"/>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lang="pt-PT" sz="2700" dirty="0" err="1"/>
              <a:t>The</a:t>
            </a:r>
            <a:r>
              <a:rPr lang="pt-PT" sz="2700" dirty="0"/>
              <a:t> MFM-24 - </a:t>
            </a:r>
            <a:r>
              <a:rPr lang="en-US" sz="2700" dirty="0"/>
              <a:t>a new gold standard in image recognition</a:t>
            </a:r>
            <a:br>
              <a:rPr kumimoji="0" lang="en-US" sz="1800" b="0" i="0" u="none" strike="noStrike" kern="1200" cap="none" spc="0" normalizeH="0" baseline="0" noProof="0" dirty="0">
                <a:ln>
                  <a:noFill/>
                </a:ln>
                <a:solidFill>
                  <a:prstClr val="black"/>
                </a:solidFill>
                <a:effectLst/>
                <a:uLnTx/>
                <a:uFillTx/>
                <a:latin typeface="Calibri"/>
                <a:ea typeface="+mn-ea"/>
                <a:cs typeface="+mn-cs"/>
              </a:rPr>
            </a:br>
            <a:endParaRPr lang="pt-PT" dirty="0"/>
          </a:p>
        </p:txBody>
      </p:sp>
      <p:sp>
        <p:nvSpPr>
          <p:cNvPr id="5" name="Marcador de Posição do Rodapé 4">
            <a:extLst>
              <a:ext uri="{FF2B5EF4-FFF2-40B4-BE49-F238E27FC236}">
                <a16:creationId xmlns:a16="http://schemas.microsoft.com/office/drawing/2014/main" id="{7F604C72-C8A5-CC4A-B4E3-A1307B3F3897}"/>
              </a:ext>
            </a:extLst>
          </p:cNvPr>
          <p:cNvSpPr>
            <a:spLocks noGrp="1"/>
          </p:cNvSpPr>
          <p:nvPr>
            <p:ph type="ftr" sz="quarter" idx="11"/>
          </p:nvPr>
        </p:nvSpPr>
        <p:spPr/>
        <p:txBody>
          <a:bodyPr/>
          <a:lstStyle/>
          <a:p>
            <a:r>
              <a:rPr lang="en-US"/>
              <a:t>Fabulous G4</a:t>
            </a:r>
          </a:p>
        </p:txBody>
      </p:sp>
      <p:sp>
        <p:nvSpPr>
          <p:cNvPr id="6" name="Marcador de Posição do Número do Diapositivo 5">
            <a:extLst>
              <a:ext uri="{FF2B5EF4-FFF2-40B4-BE49-F238E27FC236}">
                <a16:creationId xmlns:a16="http://schemas.microsoft.com/office/drawing/2014/main" id="{65900D6F-1B7C-570E-648D-DE77F6ACB3DF}"/>
              </a:ext>
            </a:extLst>
          </p:cNvPr>
          <p:cNvSpPr>
            <a:spLocks noGrp="1"/>
          </p:cNvSpPr>
          <p:nvPr>
            <p:ph type="sldNum" sz="quarter" idx="12"/>
          </p:nvPr>
        </p:nvSpPr>
        <p:spPr/>
        <p:txBody>
          <a:bodyPr/>
          <a:lstStyle/>
          <a:p>
            <a:fld id="{C1FF6DA9-008F-8B48-92A6-B652298478BF}" type="slidenum">
              <a:rPr lang="en-US" smtClean="0"/>
              <a:t>2</a:t>
            </a:fld>
            <a:endParaRPr lang="en-US"/>
          </a:p>
        </p:txBody>
      </p:sp>
      <p:pic>
        <p:nvPicPr>
          <p:cNvPr id="1026" name="Picture 2">
            <a:extLst>
              <a:ext uri="{FF2B5EF4-FFF2-40B4-BE49-F238E27FC236}">
                <a16:creationId xmlns:a16="http://schemas.microsoft.com/office/drawing/2014/main" id="{37E871F1-119B-802B-1D73-0E25EA68D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892" y="993722"/>
            <a:ext cx="5467756" cy="381875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EB50FC5B-DF16-4E37-E8DA-20867D5AE5F3}"/>
              </a:ext>
            </a:extLst>
          </p:cNvPr>
          <p:cNvSpPr txBox="1"/>
          <p:nvPr/>
        </p:nvSpPr>
        <p:spPr>
          <a:xfrm>
            <a:off x="1760434" y="5494946"/>
            <a:ext cx="5725681" cy="369332"/>
          </a:xfrm>
          <a:prstGeom prst="rect">
            <a:avLst/>
          </a:prstGeom>
          <a:noFill/>
        </p:spPr>
        <p:txBody>
          <a:bodyPr wrap="square" rtlCol="0">
            <a:spAutoFit/>
          </a:bodyPr>
          <a:lstStyle/>
          <a:p>
            <a:pPr algn="ctr" rtl="0">
              <a:spcBef>
                <a:spcPts val="0"/>
              </a:spcBef>
              <a:spcAft>
                <a:spcPts val="0"/>
              </a:spcAft>
            </a:pPr>
            <a:r>
              <a:rPr lang="en-US" sz="1800" b="0" i="1" u="none" strike="noStrike" dirty="0">
                <a:solidFill>
                  <a:schemeClr val="bg1"/>
                </a:solidFill>
                <a:effectLst/>
                <a:latin typeface="Arial" panose="020B0604020202020204" pitchFamily="34" charset="0"/>
              </a:rPr>
              <a:t>Convincing CNNs that yes, this is a pipe ! </a:t>
            </a:r>
            <a:endParaRPr lang="pt-PT" dirty="0">
              <a:solidFill>
                <a:schemeClr val="bg1"/>
              </a:solidFill>
            </a:endParaRPr>
          </a:p>
        </p:txBody>
      </p:sp>
      <p:sp>
        <p:nvSpPr>
          <p:cNvPr id="9" name="CaixaDeTexto 8">
            <a:extLst>
              <a:ext uri="{FF2B5EF4-FFF2-40B4-BE49-F238E27FC236}">
                <a16:creationId xmlns:a16="http://schemas.microsoft.com/office/drawing/2014/main" id="{87930538-089F-5C59-D101-1155B4725FA4}"/>
              </a:ext>
            </a:extLst>
          </p:cNvPr>
          <p:cNvSpPr txBox="1"/>
          <p:nvPr/>
        </p:nvSpPr>
        <p:spPr>
          <a:xfrm>
            <a:off x="2085952" y="4925719"/>
            <a:ext cx="4597636" cy="646331"/>
          </a:xfrm>
          <a:prstGeom prst="rect">
            <a:avLst/>
          </a:prstGeom>
          <a:noFill/>
        </p:spPr>
        <p:txBody>
          <a:bodyPr wrap="square" rtlCol="0">
            <a:spAutoFit/>
          </a:bodyPr>
          <a:lstStyle/>
          <a:p>
            <a:r>
              <a:rPr lang="en-US" sz="1800" b="1" i="1" u="none" strike="noStrike" dirty="0">
                <a:solidFill>
                  <a:srgbClr val="32C3FF"/>
                </a:solidFill>
                <a:effectLst/>
                <a:latin typeface="Arial" panose="020B0604020202020204" pitchFamily="34" charset="0"/>
              </a:rPr>
              <a:t>Convincing CNNs </a:t>
            </a:r>
            <a:r>
              <a:rPr lang="en-US" sz="1800" b="0" i="1" u="none" strike="noStrike" dirty="0">
                <a:solidFill>
                  <a:srgbClr val="32C3FF"/>
                </a:solidFill>
                <a:effectLst/>
                <a:latin typeface="Arial" panose="020B0604020202020204" pitchFamily="34" charset="0"/>
              </a:rPr>
              <a:t>that </a:t>
            </a:r>
            <a:r>
              <a:rPr lang="en-US" i="1" dirty="0">
                <a:solidFill>
                  <a:srgbClr val="32C3FF"/>
                </a:solidFill>
                <a:latin typeface="Arial" panose="020B0604020202020204" pitchFamily="34" charset="0"/>
              </a:rPr>
              <a:t>yes</a:t>
            </a:r>
            <a:r>
              <a:rPr lang="en-US" sz="1800" b="0" i="1" u="none" strike="noStrike" dirty="0">
                <a:solidFill>
                  <a:srgbClr val="32C3FF"/>
                </a:solidFill>
                <a:effectLst/>
                <a:latin typeface="Arial" panose="020B0604020202020204" pitchFamily="34" charset="0"/>
              </a:rPr>
              <a:t>, this is a pipe ! – Using the </a:t>
            </a:r>
            <a:r>
              <a:rPr lang="en-US" b="1" i="0" dirty="0">
                <a:solidFill>
                  <a:srgbClr val="32C3FF"/>
                </a:solidFill>
                <a:effectLst/>
                <a:latin typeface="Arial" panose="020B0604020202020204" pitchFamily="34" charset="0"/>
              </a:rPr>
              <a:t>CIFAR-10 dataset!</a:t>
            </a:r>
            <a:endParaRPr lang="pt-PT" dirty="0">
              <a:solidFill>
                <a:srgbClr val="32C3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Data </a:t>
            </a:r>
            <a:r>
              <a:rPr lang="pt-PT" dirty="0" err="1"/>
              <a:t>Preprocessing</a:t>
            </a:r>
            <a:r>
              <a:rPr lang="pt-PT" dirty="0"/>
              <a:t> </a:t>
            </a:r>
            <a:endParaRPr dirty="0"/>
          </a:p>
        </p:txBody>
      </p:sp>
      <p:sp>
        <p:nvSpPr>
          <p:cNvPr id="3" name="Content Placeholder 2"/>
          <p:cNvSpPr>
            <a:spLocks noGrp="1"/>
          </p:cNvSpPr>
          <p:nvPr>
            <p:ph idx="1"/>
          </p:nvPr>
        </p:nvSpPr>
        <p:spPr/>
        <p:txBody>
          <a:bodyPr/>
          <a:lstStyle/>
          <a:p>
            <a:r>
              <a:rPr lang="en-US" sz="3200" kern="100" dirty="0">
                <a:effectLst/>
                <a:latin typeface="Aptos" panose="020B0004020202020204" pitchFamily="34" charset="0"/>
                <a:ea typeface="Aptos" panose="020B0004020202020204" pitchFamily="34" charset="0"/>
                <a:cs typeface="Times New Roman" panose="02020603050405020304" pitchFamily="18" charset="0"/>
              </a:rPr>
              <a:t>CIFAR-10 dataset consists of 32x32 pixel images:</a:t>
            </a:r>
          </a:p>
          <a:p>
            <a:pPr lvl="1"/>
            <a:r>
              <a:rPr lang="pt-PT" dirty="0" err="1"/>
              <a:t>Class</a:t>
            </a:r>
            <a:r>
              <a:rPr lang="pt-PT" dirty="0"/>
              <a:t> </a:t>
            </a:r>
            <a:r>
              <a:rPr lang="pt-PT" dirty="0" err="1"/>
              <a:t>labels</a:t>
            </a:r>
            <a:r>
              <a:rPr lang="pt-PT" dirty="0"/>
              <a:t> </a:t>
            </a:r>
            <a:r>
              <a:rPr lang="pt-PT" dirty="0" err="1"/>
              <a:t>converted</a:t>
            </a:r>
            <a:r>
              <a:rPr lang="pt-PT" dirty="0"/>
              <a:t> to </a:t>
            </a:r>
            <a:r>
              <a:rPr lang="pt-PT" dirty="0" err="1"/>
              <a:t>categorical</a:t>
            </a:r>
            <a:r>
              <a:rPr lang="pt-PT" dirty="0"/>
              <a:t>/One Hot </a:t>
            </a:r>
            <a:r>
              <a:rPr lang="pt-PT" dirty="0" err="1"/>
              <a:t>Encoding</a:t>
            </a:r>
            <a:endParaRPr lang="pt-PT" dirty="0"/>
          </a:p>
          <a:p>
            <a:pPr lvl="1"/>
            <a:r>
              <a:rPr lang="pt-PT" dirty="0" err="1"/>
              <a:t>Normalized</a:t>
            </a:r>
            <a:r>
              <a:rPr lang="pt-PT" dirty="0"/>
              <a:t> </a:t>
            </a:r>
            <a:r>
              <a:rPr lang="pt-PT" dirty="0" err="1"/>
              <a:t>by</a:t>
            </a:r>
            <a:r>
              <a:rPr lang="pt-PT" dirty="0"/>
              <a:t> </a:t>
            </a:r>
            <a:r>
              <a:rPr lang="pt-PT" dirty="0" err="1"/>
              <a:t>scaling</a:t>
            </a:r>
            <a:r>
              <a:rPr lang="pt-PT" dirty="0"/>
              <a:t> (0-1)</a:t>
            </a:r>
          </a:p>
          <a:p>
            <a:pPr lvl="1"/>
            <a:r>
              <a:rPr lang="pt-PT" dirty="0" err="1"/>
              <a:t>Augmentation</a:t>
            </a:r>
            <a:r>
              <a:rPr lang="pt-PT" dirty="0"/>
              <a:t>( </a:t>
            </a:r>
            <a:r>
              <a:rPr lang="pt-PT" dirty="0" err="1"/>
              <a:t>rotated</a:t>
            </a:r>
            <a:r>
              <a:rPr lang="pt-PT" dirty="0"/>
              <a:t>, </a:t>
            </a:r>
            <a:r>
              <a:rPr lang="pt-PT" dirty="0" err="1"/>
              <a:t>flip</a:t>
            </a:r>
            <a:r>
              <a:rPr lang="pt-PT" dirty="0"/>
              <a:t> </a:t>
            </a:r>
            <a:r>
              <a:rPr lang="pt-PT" dirty="0" err="1"/>
              <a:t>horizontally</a:t>
            </a:r>
            <a:r>
              <a:rPr lang="pt-PT" dirty="0"/>
              <a:t>, </a:t>
            </a:r>
            <a:r>
              <a:rPr lang="pt-PT" dirty="0" err="1"/>
              <a:t>height</a:t>
            </a:r>
            <a:r>
              <a:rPr lang="pt-PT" dirty="0"/>
              <a:t> and </a:t>
            </a:r>
            <a:r>
              <a:rPr lang="pt-PT" dirty="0" err="1"/>
              <a:t>width</a:t>
            </a:r>
            <a:r>
              <a:rPr lang="pt-PT" dirty="0"/>
              <a:t> </a:t>
            </a:r>
            <a:r>
              <a:rPr lang="pt-PT" dirty="0" err="1"/>
              <a:t>shift</a:t>
            </a:r>
            <a:r>
              <a:rPr lang="pt-PT" dirty="0"/>
              <a:t>) </a:t>
            </a:r>
          </a:p>
          <a:p>
            <a:pPr lvl="1"/>
            <a:r>
              <a:rPr lang="pt-PT" dirty="0" err="1"/>
              <a:t>Resizing</a:t>
            </a:r>
            <a:r>
              <a:rPr lang="pt-PT" dirty="0"/>
              <a:t> imagens 75x75 (InceptionV3 </a:t>
            </a:r>
            <a:r>
              <a:rPr lang="pt-PT" dirty="0" err="1"/>
              <a:t>only</a:t>
            </a:r>
            <a:r>
              <a:rPr lang="pt-PT" dirty="0"/>
              <a:t>)</a:t>
            </a:r>
            <a:endParaRPr dirty="0"/>
          </a:p>
        </p:txBody>
      </p:sp>
      <p:sp>
        <p:nvSpPr>
          <p:cNvPr id="4" name="Marcador de Posição da Data 3">
            <a:extLst>
              <a:ext uri="{FF2B5EF4-FFF2-40B4-BE49-F238E27FC236}">
                <a16:creationId xmlns:a16="http://schemas.microsoft.com/office/drawing/2014/main" id="{3ADF3766-E71E-9AB8-1608-817A9D04C72B}"/>
              </a:ext>
            </a:extLst>
          </p:cNvPr>
          <p:cNvSpPr>
            <a:spLocks noGrp="1"/>
          </p:cNvSpPr>
          <p:nvPr>
            <p:ph type="dt" sz="half" idx="10"/>
          </p:nvPr>
        </p:nvSpPr>
        <p:spPr/>
        <p:txBody>
          <a:bodyPr/>
          <a:lstStyle/>
          <a:p>
            <a:fld id="{B167EC22-0843-46E6-A6B5-73A15C29F0BB}" type="datetime1">
              <a:rPr lang="en-US" smtClean="0"/>
              <a:t>9/27/2024</a:t>
            </a:fld>
            <a:endParaRPr lang="en-US"/>
          </a:p>
        </p:txBody>
      </p:sp>
      <p:sp>
        <p:nvSpPr>
          <p:cNvPr id="5" name="Marcador de Posição do Rodapé 4">
            <a:extLst>
              <a:ext uri="{FF2B5EF4-FFF2-40B4-BE49-F238E27FC236}">
                <a16:creationId xmlns:a16="http://schemas.microsoft.com/office/drawing/2014/main" id="{AE0059B5-F2C1-3FB7-E26B-646804EF314B}"/>
              </a:ext>
            </a:extLst>
          </p:cNvPr>
          <p:cNvSpPr>
            <a:spLocks noGrp="1"/>
          </p:cNvSpPr>
          <p:nvPr>
            <p:ph type="ftr" sz="quarter" idx="11"/>
          </p:nvPr>
        </p:nvSpPr>
        <p:spPr/>
        <p:txBody>
          <a:bodyPr/>
          <a:lstStyle/>
          <a:p>
            <a:r>
              <a:rPr lang="en-US"/>
              <a:t>Fabulous G4</a:t>
            </a:r>
          </a:p>
        </p:txBody>
      </p:sp>
      <p:sp>
        <p:nvSpPr>
          <p:cNvPr id="6" name="Marcador de Posição do Número do Diapositivo 5">
            <a:extLst>
              <a:ext uri="{FF2B5EF4-FFF2-40B4-BE49-F238E27FC236}">
                <a16:creationId xmlns:a16="http://schemas.microsoft.com/office/drawing/2014/main" id="{52973144-1B4E-AB16-8998-8129964BE6CD}"/>
              </a:ext>
            </a:extLst>
          </p:cNvPr>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CNN Architecture (1/2)</a:t>
            </a:r>
          </a:p>
        </p:txBody>
      </p:sp>
      <p:sp>
        <p:nvSpPr>
          <p:cNvPr id="4" name="Marcador de Posição da Data 3">
            <a:extLst>
              <a:ext uri="{FF2B5EF4-FFF2-40B4-BE49-F238E27FC236}">
                <a16:creationId xmlns:a16="http://schemas.microsoft.com/office/drawing/2014/main" id="{0ABEE5A1-B486-924C-C897-89DFB01F4133}"/>
              </a:ext>
            </a:extLst>
          </p:cNvPr>
          <p:cNvSpPr>
            <a:spLocks noGrp="1"/>
          </p:cNvSpPr>
          <p:nvPr>
            <p:ph type="dt" sz="half" idx="10"/>
          </p:nvPr>
        </p:nvSpPr>
        <p:spPr/>
        <p:txBody>
          <a:bodyPr/>
          <a:lstStyle/>
          <a:p>
            <a:fld id="{B8AB675A-53E5-4176-8A2D-A379C5A8CC96}" type="datetime1">
              <a:rPr lang="en-US" smtClean="0"/>
              <a:t>9/27/2024</a:t>
            </a:fld>
            <a:endParaRPr lang="en-US"/>
          </a:p>
        </p:txBody>
      </p:sp>
      <p:sp>
        <p:nvSpPr>
          <p:cNvPr id="5" name="Marcador de Posição do Rodapé 4">
            <a:extLst>
              <a:ext uri="{FF2B5EF4-FFF2-40B4-BE49-F238E27FC236}">
                <a16:creationId xmlns:a16="http://schemas.microsoft.com/office/drawing/2014/main" id="{5F99C5E4-8038-E663-8DC3-7EBB0F88836F}"/>
              </a:ext>
            </a:extLst>
          </p:cNvPr>
          <p:cNvSpPr>
            <a:spLocks noGrp="1"/>
          </p:cNvSpPr>
          <p:nvPr>
            <p:ph type="ftr" sz="quarter" idx="11"/>
          </p:nvPr>
        </p:nvSpPr>
        <p:spPr/>
        <p:txBody>
          <a:bodyPr/>
          <a:lstStyle/>
          <a:p>
            <a:r>
              <a:rPr lang="en-US"/>
              <a:t>Fabulous G4</a:t>
            </a:r>
          </a:p>
        </p:txBody>
      </p:sp>
      <p:sp>
        <p:nvSpPr>
          <p:cNvPr id="6" name="Marcador de Posição do Número do Diapositivo 5">
            <a:extLst>
              <a:ext uri="{FF2B5EF4-FFF2-40B4-BE49-F238E27FC236}">
                <a16:creationId xmlns:a16="http://schemas.microsoft.com/office/drawing/2014/main" id="{72B70AFD-7D58-70B9-593D-FF9F7C35D7D1}"/>
              </a:ext>
            </a:extLst>
          </p:cNvPr>
          <p:cNvSpPr>
            <a:spLocks noGrp="1"/>
          </p:cNvSpPr>
          <p:nvPr>
            <p:ph type="sldNum" sz="quarter" idx="12"/>
          </p:nvPr>
        </p:nvSpPr>
        <p:spPr/>
        <p:txBody>
          <a:bodyPr/>
          <a:lstStyle/>
          <a:p>
            <a:fld id="{C1FF6DA9-008F-8B48-92A6-B652298478BF}" type="slidenum">
              <a:rPr lang="en-US" smtClean="0"/>
              <a:t>4</a:t>
            </a:fld>
            <a:endParaRPr lang="en-US"/>
          </a:p>
        </p:txBody>
      </p:sp>
      <p:graphicFrame>
        <p:nvGraphicFramePr>
          <p:cNvPr id="8" name="Tabela 7">
            <a:extLst>
              <a:ext uri="{FF2B5EF4-FFF2-40B4-BE49-F238E27FC236}">
                <a16:creationId xmlns:a16="http://schemas.microsoft.com/office/drawing/2014/main" id="{E31B6676-CFEE-2DDD-0C83-FA9A931AC0F9}"/>
              </a:ext>
            </a:extLst>
          </p:cNvPr>
          <p:cNvGraphicFramePr>
            <a:graphicFrameLocks noGrp="1"/>
          </p:cNvGraphicFramePr>
          <p:nvPr>
            <p:extLst>
              <p:ext uri="{D42A27DB-BD31-4B8C-83A1-F6EECF244321}">
                <p14:modId xmlns:p14="http://schemas.microsoft.com/office/powerpoint/2010/main" val="3837328309"/>
              </p:ext>
            </p:extLst>
          </p:nvPr>
        </p:nvGraphicFramePr>
        <p:xfrm>
          <a:off x="457200" y="2344676"/>
          <a:ext cx="8229600" cy="3395412"/>
        </p:xfrm>
        <a:graphic>
          <a:graphicData uri="http://schemas.openxmlformats.org/drawingml/2006/table">
            <a:tbl>
              <a:tblPr firstRow="1" firstCol="1" bandRow="1">
                <a:tableStyleId>{5C22544A-7EE6-4342-B048-85BDC9FD1C3A}</a:tableStyleId>
              </a:tblPr>
              <a:tblGrid>
                <a:gridCol w="979322">
                  <a:extLst>
                    <a:ext uri="{9D8B030D-6E8A-4147-A177-3AD203B41FA5}">
                      <a16:colId xmlns:a16="http://schemas.microsoft.com/office/drawing/2014/main" val="2821435601"/>
                    </a:ext>
                  </a:extLst>
                </a:gridCol>
                <a:gridCol w="2350374">
                  <a:extLst>
                    <a:ext uri="{9D8B030D-6E8A-4147-A177-3AD203B41FA5}">
                      <a16:colId xmlns:a16="http://schemas.microsoft.com/office/drawing/2014/main" val="1122828722"/>
                    </a:ext>
                  </a:extLst>
                </a:gridCol>
                <a:gridCol w="1237732">
                  <a:extLst>
                    <a:ext uri="{9D8B030D-6E8A-4147-A177-3AD203B41FA5}">
                      <a16:colId xmlns:a16="http://schemas.microsoft.com/office/drawing/2014/main" val="4236491053"/>
                    </a:ext>
                  </a:extLst>
                </a:gridCol>
                <a:gridCol w="1851660">
                  <a:extLst>
                    <a:ext uri="{9D8B030D-6E8A-4147-A177-3AD203B41FA5}">
                      <a16:colId xmlns:a16="http://schemas.microsoft.com/office/drawing/2014/main" val="2358777679"/>
                    </a:ext>
                  </a:extLst>
                </a:gridCol>
                <a:gridCol w="1810512">
                  <a:extLst>
                    <a:ext uri="{9D8B030D-6E8A-4147-A177-3AD203B41FA5}">
                      <a16:colId xmlns:a16="http://schemas.microsoft.com/office/drawing/2014/main" val="1335690098"/>
                    </a:ext>
                  </a:extLst>
                </a:gridCol>
              </a:tblGrid>
              <a:tr h="0">
                <a:tc>
                  <a:txBody>
                    <a:bodyPr/>
                    <a:lstStyle/>
                    <a:p>
                      <a:pPr>
                        <a:lnSpc>
                          <a:spcPct val="115000"/>
                        </a:lnSpc>
                        <a:spcAft>
                          <a:spcPts val="800"/>
                        </a:spcAft>
                      </a:pPr>
                      <a:r>
                        <a:rPr lang="pt-PT" sz="1200" kern="100">
                          <a:effectLst/>
                        </a:rPr>
                        <a:t>Model#</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Key Changes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Optimizer</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Key Improvements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Implications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52872856"/>
                  </a:ext>
                </a:extLst>
              </a:tr>
              <a:tr h="227330">
                <a:tc gridSpan="5">
                  <a:txBody>
                    <a:bodyPr/>
                    <a:lstStyle/>
                    <a:p>
                      <a:pPr algn="ctr">
                        <a:lnSpc>
                          <a:spcPct val="115000"/>
                        </a:lnSpc>
                        <a:spcAft>
                          <a:spcPts val="800"/>
                        </a:spcAft>
                      </a:pPr>
                      <a:r>
                        <a:rPr lang="en-US" sz="1200" kern="100">
                          <a:effectLst/>
                        </a:rPr>
                        <a:t>Created during model improvement</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1439257987"/>
                  </a:ext>
                </a:extLst>
              </a:tr>
              <a:tr h="0">
                <a:tc>
                  <a:txBody>
                    <a:bodyPr/>
                    <a:lstStyle/>
                    <a:p>
                      <a:pPr>
                        <a:lnSpc>
                          <a:spcPct val="115000"/>
                        </a:lnSpc>
                        <a:spcAft>
                          <a:spcPts val="800"/>
                        </a:spcAft>
                      </a:pPr>
                      <a:r>
                        <a:rPr lang="pt-PT" sz="1200" kern="100">
                          <a:effectLst/>
                        </a:rPr>
                        <a:t>1</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Baseline CNN, 1 Conv Layer</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SGD</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Simple architecture. overfitting</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Struggles to capture complexity, needs more layers and regularization</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1232273859"/>
                  </a:ext>
                </a:extLst>
              </a:tr>
              <a:tr h="0">
                <a:tc>
                  <a:txBody>
                    <a:bodyPr/>
                    <a:lstStyle/>
                    <a:p>
                      <a:pPr>
                        <a:lnSpc>
                          <a:spcPct val="115000"/>
                        </a:lnSpc>
                        <a:spcAft>
                          <a:spcPts val="800"/>
                        </a:spcAft>
                      </a:pPr>
                      <a:r>
                        <a:rPr lang="pt-PT" sz="1200" kern="100">
                          <a:effectLst/>
                        </a:rPr>
                        <a:t>2</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Added BatchNormalization &amp; Dropout (0.25)</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SGD</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Stabilized training, reduced overfitting</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Regularization helped generalization but still lacked complexity</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2125418569"/>
                  </a:ext>
                </a:extLst>
              </a:tr>
              <a:tr h="0">
                <a:tc>
                  <a:txBody>
                    <a:bodyPr/>
                    <a:lstStyle/>
                    <a:p>
                      <a:pPr>
                        <a:lnSpc>
                          <a:spcPct val="115000"/>
                        </a:lnSpc>
                        <a:spcAft>
                          <a:spcPts val="800"/>
                        </a:spcAft>
                      </a:pPr>
                      <a:r>
                        <a:rPr lang="pt-PT" sz="1200" kern="100">
                          <a:effectLst/>
                        </a:rPr>
                        <a:t>3</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Deepened CNN, more Conv Layers (64/128)</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SGD</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Better feature extraction due to increased depth</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Higher accuracy but higher computational cost</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2543583703"/>
                  </a:ext>
                </a:extLst>
              </a:tr>
              <a:tr h="0">
                <a:tc>
                  <a:txBody>
                    <a:bodyPr/>
                    <a:lstStyle/>
                    <a:p>
                      <a:pPr>
                        <a:lnSpc>
                          <a:spcPct val="115000"/>
                        </a:lnSpc>
                        <a:spcAft>
                          <a:spcPts val="800"/>
                        </a:spcAft>
                      </a:pPr>
                      <a:r>
                        <a:rPr lang="pt-PT" sz="1200" kern="100">
                          <a:effectLst/>
                        </a:rPr>
                        <a:t>4</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GlobalAveragePooling instead of Flatten</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SGD</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Reduced model size, same performance</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Efficient without sacrificing accuracy</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2440180672"/>
                  </a:ext>
                </a:extLst>
              </a:tr>
              <a:tr h="0">
                <a:tc>
                  <a:txBody>
                    <a:bodyPr/>
                    <a:lstStyle/>
                    <a:p>
                      <a:pPr>
                        <a:lnSpc>
                          <a:spcPct val="115000"/>
                        </a:lnSpc>
                        <a:spcAft>
                          <a:spcPts val="800"/>
                        </a:spcAft>
                      </a:pPr>
                      <a:r>
                        <a:rPr lang="pt-PT" sz="1200" kern="100">
                          <a:effectLst/>
                        </a:rPr>
                        <a:t>5</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Switched to Adam Optimizer</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Adam</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Faster convergence, improved performance</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dirty="0">
                          <a:effectLst/>
                        </a:rPr>
                        <a:t>Adam’s adaptive learning rates led to quicker training</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23975737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CNN Architecture (1/2)</a:t>
            </a:r>
          </a:p>
        </p:txBody>
      </p:sp>
      <p:sp>
        <p:nvSpPr>
          <p:cNvPr id="4" name="Marcador de Posição da Data 3">
            <a:extLst>
              <a:ext uri="{FF2B5EF4-FFF2-40B4-BE49-F238E27FC236}">
                <a16:creationId xmlns:a16="http://schemas.microsoft.com/office/drawing/2014/main" id="{0ABEE5A1-B486-924C-C897-89DFB01F4133}"/>
              </a:ext>
            </a:extLst>
          </p:cNvPr>
          <p:cNvSpPr>
            <a:spLocks noGrp="1"/>
          </p:cNvSpPr>
          <p:nvPr>
            <p:ph type="dt" sz="half" idx="10"/>
          </p:nvPr>
        </p:nvSpPr>
        <p:spPr/>
        <p:txBody>
          <a:bodyPr/>
          <a:lstStyle/>
          <a:p>
            <a:fld id="{B8AB675A-53E5-4176-8A2D-A379C5A8CC96}" type="datetime1">
              <a:rPr lang="en-US" smtClean="0"/>
              <a:t>9/27/2024</a:t>
            </a:fld>
            <a:endParaRPr lang="en-US"/>
          </a:p>
        </p:txBody>
      </p:sp>
      <p:sp>
        <p:nvSpPr>
          <p:cNvPr id="5" name="Marcador de Posição do Rodapé 4">
            <a:extLst>
              <a:ext uri="{FF2B5EF4-FFF2-40B4-BE49-F238E27FC236}">
                <a16:creationId xmlns:a16="http://schemas.microsoft.com/office/drawing/2014/main" id="{5F99C5E4-8038-E663-8DC3-7EBB0F88836F}"/>
              </a:ext>
            </a:extLst>
          </p:cNvPr>
          <p:cNvSpPr>
            <a:spLocks noGrp="1"/>
          </p:cNvSpPr>
          <p:nvPr>
            <p:ph type="ftr" sz="quarter" idx="11"/>
          </p:nvPr>
        </p:nvSpPr>
        <p:spPr/>
        <p:txBody>
          <a:bodyPr/>
          <a:lstStyle/>
          <a:p>
            <a:r>
              <a:rPr lang="en-US"/>
              <a:t>Fabulous G4</a:t>
            </a:r>
          </a:p>
        </p:txBody>
      </p:sp>
      <p:sp>
        <p:nvSpPr>
          <p:cNvPr id="6" name="Marcador de Posição do Número do Diapositivo 5">
            <a:extLst>
              <a:ext uri="{FF2B5EF4-FFF2-40B4-BE49-F238E27FC236}">
                <a16:creationId xmlns:a16="http://schemas.microsoft.com/office/drawing/2014/main" id="{72B70AFD-7D58-70B9-593D-FF9F7C35D7D1}"/>
              </a:ext>
            </a:extLst>
          </p:cNvPr>
          <p:cNvSpPr>
            <a:spLocks noGrp="1"/>
          </p:cNvSpPr>
          <p:nvPr>
            <p:ph type="sldNum" sz="quarter" idx="12"/>
          </p:nvPr>
        </p:nvSpPr>
        <p:spPr/>
        <p:txBody>
          <a:bodyPr/>
          <a:lstStyle/>
          <a:p>
            <a:fld id="{C1FF6DA9-008F-8B48-92A6-B652298478BF}" type="slidenum">
              <a:rPr lang="en-US" smtClean="0"/>
              <a:t>5</a:t>
            </a:fld>
            <a:endParaRPr lang="en-US"/>
          </a:p>
        </p:txBody>
      </p:sp>
      <p:graphicFrame>
        <p:nvGraphicFramePr>
          <p:cNvPr id="3" name="Tabela 2">
            <a:extLst>
              <a:ext uri="{FF2B5EF4-FFF2-40B4-BE49-F238E27FC236}">
                <a16:creationId xmlns:a16="http://schemas.microsoft.com/office/drawing/2014/main" id="{867EA72E-64CB-D30A-BE0D-6E93588CDCBB}"/>
              </a:ext>
            </a:extLst>
          </p:cNvPr>
          <p:cNvGraphicFramePr>
            <a:graphicFrameLocks noGrp="1"/>
          </p:cNvGraphicFramePr>
          <p:nvPr>
            <p:extLst>
              <p:ext uri="{D42A27DB-BD31-4B8C-83A1-F6EECF244321}">
                <p14:modId xmlns:p14="http://schemas.microsoft.com/office/powerpoint/2010/main" val="3373199362"/>
              </p:ext>
            </p:extLst>
          </p:nvPr>
        </p:nvGraphicFramePr>
        <p:xfrm>
          <a:off x="326572" y="1745904"/>
          <a:ext cx="8229600" cy="652908"/>
        </p:xfrm>
        <a:graphic>
          <a:graphicData uri="http://schemas.openxmlformats.org/drawingml/2006/table">
            <a:tbl>
              <a:tblPr firstRow="1" firstCol="1" bandRow="1">
                <a:tableStyleId>{5C22544A-7EE6-4342-B048-85BDC9FD1C3A}</a:tableStyleId>
              </a:tblPr>
              <a:tblGrid>
                <a:gridCol w="979322">
                  <a:extLst>
                    <a:ext uri="{9D8B030D-6E8A-4147-A177-3AD203B41FA5}">
                      <a16:colId xmlns:a16="http://schemas.microsoft.com/office/drawing/2014/main" val="1497795023"/>
                    </a:ext>
                  </a:extLst>
                </a:gridCol>
                <a:gridCol w="2350374">
                  <a:extLst>
                    <a:ext uri="{9D8B030D-6E8A-4147-A177-3AD203B41FA5}">
                      <a16:colId xmlns:a16="http://schemas.microsoft.com/office/drawing/2014/main" val="461762892"/>
                    </a:ext>
                  </a:extLst>
                </a:gridCol>
                <a:gridCol w="1237732">
                  <a:extLst>
                    <a:ext uri="{9D8B030D-6E8A-4147-A177-3AD203B41FA5}">
                      <a16:colId xmlns:a16="http://schemas.microsoft.com/office/drawing/2014/main" val="268526025"/>
                    </a:ext>
                  </a:extLst>
                </a:gridCol>
                <a:gridCol w="1851660">
                  <a:extLst>
                    <a:ext uri="{9D8B030D-6E8A-4147-A177-3AD203B41FA5}">
                      <a16:colId xmlns:a16="http://schemas.microsoft.com/office/drawing/2014/main" val="2499358780"/>
                    </a:ext>
                  </a:extLst>
                </a:gridCol>
                <a:gridCol w="1810512">
                  <a:extLst>
                    <a:ext uri="{9D8B030D-6E8A-4147-A177-3AD203B41FA5}">
                      <a16:colId xmlns:a16="http://schemas.microsoft.com/office/drawing/2014/main" val="3853305458"/>
                    </a:ext>
                  </a:extLst>
                </a:gridCol>
              </a:tblGrid>
              <a:tr h="0">
                <a:tc>
                  <a:txBody>
                    <a:bodyPr/>
                    <a:lstStyle/>
                    <a:p>
                      <a:pPr>
                        <a:lnSpc>
                          <a:spcPct val="115000"/>
                        </a:lnSpc>
                        <a:spcAft>
                          <a:spcPts val="800"/>
                        </a:spcAft>
                      </a:pPr>
                      <a:r>
                        <a:rPr lang="pt-PT" sz="1200" kern="100">
                          <a:effectLst/>
                        </a:rPr>
                        <a:t>Model#</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dirty="0" err="1">
                          <a:effectLst/>
                        </a:rPr>
                        <a:t>Key</a:t>
                      </a:r>
                      <a:r>
                        <a:rPr lang="pt-PT" sz="1200" kern="100" dirty="0">
                          <a:effectLst/>
                        </a:rPr>
                        <a:t> </a:t>
                      </a:r>
                      <a:r>
                        <a:rPr lang="pt-PT" sz="1200" kern="100" dirty="0" err="1">
                          <a:effectLst/>
                        </a:rPr>
                        <a:t>Changes</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Optimizer</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Key Improvements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Implications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446929420"/>
                  </a:ext>
                </a:extLst>
              </a:tr>
              <a:tr h="227330">
                <a:tc gridSpan="5">
                  <a:txBody>
                    <a:bodyPr/>
                    <a:lstStyle/>
                    <a:p>
                      <a:pPr algn="ctr">
                        <a:lnSpc>
                          <a:spcPct val="115000"/>
                        </a:lnSpc>
                        <a:spcAft>
                          <a:spcPts val="800"/>
                        </a:spcAft>
                      </a:pPr>
                      <a:r>
                        <a:rPr lang="en-US" sz="1200" kern="100" dirty="0">
                          <a:effectLst/>
                        </a:rPr>
                        <a:t>Created during model improvement</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378059087"/>
                  </a:ext>
                </a:extLst>
              </a:tr>
            </a:tbl>
          </a:graphicData>
        </a:graphic>
      </p:graphicFrame>
      <p:graphicFrame>
        <p:nvGraphicFramePr>
          <p:cNvPr id="7" name="Tabela 6">
            <a:extLst>
              <a:ext uri="{FF2B5EF4-FFF2-40B4-BE49-F238E27FC236}">
                <a16:creationId xmlns:a16="http://schemas.microsoft.com/office/drawing/2014/main" id="{9A97BCF9-E05E-2A03-36E7-CD381A60D92D}"/>
              </a:ext>
            </a:extLst>
          </p:cNvPr>
          <p:cNvGraphicFramePr>
            <a:graphicFrameLocks noGrp="1"/>
          </p:cNvGraphicFramePr>
          <p:nvPr>
            <p:extLst>
              <p:ext uri="{D42A27DB-BD31-4B8C-83A1-F6EECF244321}">
                <p14:modId xmlns:p14="http://schemas.microsoft.com/office/powerpoint/2010/main" val="3634831728"/>
              </p:ext>
            </p:extLst>
          </p:nvPr>
        </p:nvGraphicFramePr>
        <p:xfrm>
          <a:off x="326572" y="2398812"/>
          <a:ext cx="8229600" cy="2276667"/>
        </p:xfrm>
        <a:graphic>
          <a:graphicData uri="http://schemas.openxmlformats.org/drawingml/2006/table">
            <a:tbl>
              <a:tblPr firstRow="1" firstCol="1" bandRow="1">
                <a:tableStyleId>{5C22544A-7EE6-4342-B048-85BDC9FD1C3A}</a:tableStyleId>
              </a:tblPr>
              <a:tblGrid>
                <a:gridCol w="979322">
                  <a:extLst>
                    <a:ext uri="{9D8B030D-6E8A-4147-A177-3AD203B41FA5}">
                      <a16:colId xmlns:a16="http://schemas.microsoft.com/office/drawing/2014/main" val="3952216835"/>
                    </a:ext>
                  </a:extLst>
                </a:gridCol>
                <a:gridCol w="2350374">
                  <a:extLst>
                    <a:ext uri="{9D8B030D-6E8A-4147-A177-3AD203B41FA5}">
                      <a16:colId xmlns:a16="http://schemas.microsoft.com/office/drawing/2014/main" val="2657872999"/>
                    </a:ext>
                  </a:extLst>
                </a:gridCol>
                <a:gridCol w="1237732">
                  <a:extLst>
                    <a:ext uri="{9D8B030D-6E8A-4147-A177-3AD203B41FA5}">
                      <a16:colId xmlns:a16="http://schemas.microsoft.com/office/drawing/2014/main" val="4156956282"/>
                    </a:ext>
                  </a:extLst>
                </a:gridCol>
                <a:gridCol w="1851660">
                  <a:extLst>
                    <a:ext uri="{9D8B030D-6E8A-4147-A177-3AD203B41FA5}">
                      <a16:colId xmlns:a16="http://schemas.microsoft.com/office/drawing/2014/main" val="2375727541"/>
                    </a:ext>
                  </a:extLst>
                </a:gridCol>
                <a:gridCol w="1810512">
                  <a:extLst>
                    <a:ext uri="{9D8B030D-6E8A-4147-A177-3AD203B41FA5}">
                      <a16:colId xmlns:a16="http://schemas.microsoft.com/office/drawing/2014/main" val="1862528180"/>
                    </a:ext>
                  </a:extLst>
                </a:gridCol>
              </a:tblGrid>
              <a:tr h="0">
                <a:tc>
                  <a:txBody>
                    <a:bodyPr/>
                    <a:lstStyle/>
                    <a:p>
                      <a:pPr>
                        <a:lnSpc>
                          <a:spcPct val="115000"/>
                        </a:lnSpc>
                        <a:spcAft>
                          <a:spcPts val="800"/>
                        </a:spcAft>
                      </a:pPr>
                      <a:r>
                        <a:rPr lang="pt-PT" sz="1200" kern="100">
                          <a:effectLst/>
                        </a:rPr>
                        <a:t>6</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b="0" kern="100" dirty="0" err="1">
                          <a:solidFill>
                            <a:schemeClr val="dk1"/>
                          </a:solidFill>
                          <a:effectLst/>
                          <a:latin typeface="+mn-lt"/>
                          <a:ea typeface="+mn-ea"/>
                          <a:cs typeface="+mn-cs"/>
                        </a:rPr>
                        <a:t>Introduced</a:t>
                      </a:r>
                      <a:r>
                        <a:rPr lang="pt-PT" sz="1200" b="0" kern="100" dirty="0">
                          <a:solidFill>
                            <a:schemeClr val="dk1"/>
                          </a:solidFill>
                          <a:effectLst/>
                          <a:latin typeface="+mn-lt"/>
                          <a:ea typeface="+mn-ea"/>
                          <a:cs typeface="+mn-cs"/>
                        </a:rPr>
                        <a:t> </a:t>
                      </a:r>
                      <a:r>
                        <a:rPr lang="pt-PT" sz="1200" b="0" kern="100" dirty="0" err="1">
                          <a:solidFill>
                            <a:schemeClr val="dk1"/>
                          </a:solidFill>
                          <a:effectLst/>
                          <a:latin typeface="+mn-lt"/>
                          <a:ea typeface="+mn-ea"/>
                          <a:cs typeface="+mn-cs"/>
                        </a:rPr>
                        <a:t>EarlyStopping</a:t>
                      </a:r>
                      <a:endParaRPr lang="pt-PT" sz="1200" b="0" kern="100" dirty="0">
                        <a:solidFill>
                          <a:schemeClr val="dk1"/>
                        </a:solidFill>
                        <a:effectLst/>
                        <a:latin typeface="+mn-lt"/>
                        <a:ea typeface="+mn-ea"/>
                        <a:cs typeface="+mn-cs"/>
                      </a:endParaRPr>
                    </a:p>
                  </a:txBody>
                  <a:tcPr marL="27305" marR="27305" marT="27305" marB="27305"/>
                </a:tc>
                <a:tc>
                  <a:txBody>
                    <a:bodyPr/>
                    <a:lstStyle/>
                    <a:p>
                      <a:pPr>
                        <a:lnSpc>
                          <a:spcPct val="115000"/>
                        </a:lnSpc>
                        <a:spcAft>
                          <a:spcPts val="800"/>
                        </a:spcAft>
                      </a:pPr>
                      <a:r>
                        <a:rPr lang="pt-PT" sz="1200" b="0" kern="100" dirty="0">
                          <a:solidFill>
                            <a:schemeClr val="dk1"/>
                          </a:solidFill>
                          <a:effectLst/>
                          <a:latin typeface="+mn-lt"/>
                          <a:ea typeface="+mn-ea"/>
                          <a:cs typeface="+mn-cs"/>
                        </a:rPr>
                        <a:t>Adam</a:t>
                      </a:r>
                    </a:p>
                  </a:txBody>
                  <a:tcPr marL="27305" marR="27305" marT="27305" marB="27305"/>
                </a:tc>
                <a:tc>
                  <a:txBody>
                    <a:bodyPr/>
                    <a:lstStyle/>
                    <a:p>
                      <a:pPr>
                        <a:lnSpc>
                          <a:spcPct val="115000"/>
                        </a:lnSpc>
                        <a:spcAft>
                          <a:spcPts val="800"/>
                        </a:spcAft>
                      </a:pPr>
                      <a:r>
                        <a:rPr lang="en-US" sz="1200" b="0" kern="100" dirty="0">
                          <a:solidFill>
                            <a:schemeClr val="dk1"/>
                          </a:solidFill>
                          <a:effectLst/>
                          <a:latin typeface="+mn-lt"/>
                          <a:ea typeface="+mn-ea"/>
                          <a:cs typeface="+mn-cs"/>
                        </a:rPr>
                        <a:t>Reduced overfitting, halted unneeded training</a:t>
                      </a:r>
                      <a:endParaRPr lang="pt-PT" sz="1200" b="0" kern="100" dirty="0">
                        <a:solidFill>
                          <a:schemeClr val="dk1"/>
                        </a:solidFill>
                        <a:effectLst/>
                        <a:latin typeface="+mn-lt"/>
                        <a:ea typeface="+mn-ea"/>
                        <a:cs typeface="+mn-cs"/>
                      </a:endParaRPr>
                    </a:p>
                  </a:txBody>
                  <a:tcPr marL="27305" marR="27305" marT="27305" marB="27305"/>
                </a:tc>
                <a:tc>
                  <a:txBody>
                    <a:bodyPr/>
                    <a:lstStyle/>
                    <a:p>
                      <a:pPr>
                        <a:lnSpc>
                          <a:spcPct val="115000"/>
                        </a:lnSpc>
                        <a:spcAft>
                          <a:spcPts val="800"/>
                        </a:spcAft>
                      </a:pPr>
                      <a:r>
                        <a:rPr lang="en-US" sz="1200" b="0" kern="100" dirty="0">
                          <a:solidFill>
                            <a:schemeClr val="dk1"/>
                          </a:solidFill>
                          <a:effectLst/>
                          <a:latin typeface="+mn-lt"/>
                          <a:ea typeface="+mn-ea"/>
                          <a:cs typeface="+mn-cs"/>
                        </a:rPr>
                        <a:t>Generalization improved; training time reduced by 15-20%</a:t>
                      </a:r>
                      <a:endParaRPr lang="pt-PT" sz="1200" b="0" kern="100" dirty="0">
                        <a:solidFill>
                          <a:schemeClr val="dk1"/>
                        </a:solidFill>
                        <a:effectLst/>
                        <a:latin typeface="+mn-lt"/>
                        <a:ea typeface="+mn-ea"/>
                        <a:cs typeface="+mn-cs"/>
                      </a:endParaRPr>
                    </a:p>
                  </a:txBody>
                  <a:tcPr marL="27305" marR="27305" marT="27305" marB="27305"/>
                </a:tc>
                <a:extLst>
                  <a:ext uri="{0D108BD9-81ED-4DB2-BD59-A6C34878D82A}">
                    <a16:rowId xmlns:a16="http://schemas.microsoft.com/office/drawing/2014/main" val="403770802"/>
                  </a:ext>
                </a:extLst>
              </a:tr>
              <a:tr h="0">
                <a:tc>
                  <a:txBody>
                    <a:bodyPr/>
                    <a:lstStyle/>
                    <a:p>
                      <a:pPr>
                        <a:lnSpc>
                          <a:spcPct val="115000"/>
                        </a:lnSpc>
                        <a:spcAft>
                          <a:spcPts val="800"/>
                        </a:spcAft>
                      </a:pPr>
                      <a:r>
                        <a:rPr lang="pt-PT" sz="1200" kern="100">
                          <a:effectLst/>
                        </a:rPr>
                        <a:t>7</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dirty="0" err="1">
                          <a:effectLst/>
                        </a:rPr>
                        <a:t>Added</a:t>
                      </a:r>
                      <a:r>
                        <a:rPr lang="pt-PT" sz="1200" kern="100" dirty="0">
                          <a:effectLst/>
                        </a:rPr>
                        <a:t> more </a:t>
                      </a:r>
                      <a:r>
                        <a:rPr lang="pt-PT" sz="1200" kern="100" dirty="0" err="1">
                          <a:effectLst/>
                        </a:rPr>
                        <a:t>filters</a:t>
                      </a:r>
                      <a:r>
                        <a:rPr lang="pt-PT" sz="1200" kern="100" dirty="0">
                          <a:effectLst/>
                        </a:rPr>
                        <a:t> (256)</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dirty="0">
                          <a:effectLst/>
                        </a:rPr>
                        <a:t>Adam</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Increased depth, better accuracy</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Higher computational cost, diminishing returns in accuracy improvement</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2264259319"/>
                  </a:ext>
                </a:extLst>
              </a:tr>
              <a:tr h="0">
                <a:tc>
                  <a:txBody>
                    <a:bodyPr/>
                    <a:lstStyle/>
                    <a:p>
                      <a:pPr>
                        <a:lnSpc>
                          <a:spcPct val="115000"/>
                        </a:lnSpc>
                        <a:spcAft>
                          <a:spcPts val="800"/>
                        </a:spcAft>
                      </a:pPr>
                      <a:r>
                        <a:rPr lang="pt-PT" sz="1200" kern="100">
                          <a:effectLst/>
                        </a:rPr>
                        <a:t>8</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Reduced Batch Size to 128</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Adam</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More precise weight updates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Slight improvement but longer training time</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3040153516"/>
                  </a:ext>
                </a:extLst>
              </a:tr>
              <a:tr h="0">
                <a:tc>
                  <a:txBody>
                    <a:bodyPr/>
                    <a:lstStyle/>
                    <a:p>
                      <a:pPr>
                        <a:lnSpc>
                          <a:spcPct val="115000"/>
                        </a:lnSpc>
                        <a:spcAft>
                          <a:spcPts val="800"/>
                        </a:spcAft>
                      </a:pPr>
                      <a:r>
                        <a:rPr lang="pt-PT" sz="1200" kern="100">
                          <a:effectLst/>
                        </a:rPr>
                        <a:t>9</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Added Data Augmentation</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Adam</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Reduced overfitting, better generalization</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dirty="0" err="1">
                          <a:effectLst/>
                        </a:rPr>
                        <a:t>Augmentation</a:t>
                      </a:r>
                      <a:r>
                        <a:rPr lang="pt-PT" sz="1200" kern="100" dirty="0">
                          <a:effectLst/>
                        </a:rPr>
                        <a:t> </a:t>
                      </a:r>
                      <a:r>
                        <a:rPr lang="pt-PT" sz="1200" kern="100" dirty="0" err="1">
                          <a:effectLst/>
                        </a:rPr>
                        <a:t>improved</a:t>
                      </a:r>
                      <a:r>
                        <a:rPr lang="pt-PT" sz="1200" kern="100" dirty="0">
                          <a:effectLst/>
                        </a:rPr>
                        <a:t> </a:t>
                      </a:r>
                      <a:r>
                        <a:rPr lang="pt-PT" sz="1200" kern="100" dirty="0" err="1">
                          <a:effectLst/>
                        </a:rPr>
                        <a:t>model</a:t>
                      </a:r>
                      <a:r>
                        <a:rPr lang="pt-PT" sz="1200" kern="100" dirty="0">
                          <a:effectLst/>
                        </a:rPr>
                        <a:t> </a:t>
                      </a:r>
                      <a:r>
                        <a:rPr lang="pt-PT" sz="1200" kern="100" dirty="0" err="1">
                          <a:effectLst/>
                        </a:rPr>
                        <a:t>robustness</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2564453705"/>
                  </a:ext>
                </a:extLst>
              </a:tr>
            </a:tbl>
          </a:graphicData>
        </a:graphic>
      </p:graphicFrame>
    </p:spTree>
    <p:extLst>
      <p:ext uri="{BB962C8B-B14F-4D97-AF65-F5344CB8AC3E}">
        <p14:creationId xmlns:p14="http://schemas.microsoft.com/office/powerpoint/2010/main" val="260121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CNN Architecture (2/2)</a:t>
            </a:r>
          </a:p>
        </p:txBody>
      </p:sp>
      <p:sp>
        <p:nvSpPr>
          <p:cNvPr id="4" name="Marcador de Posição da Data 3">
            <a:extLst>
              <a:ext uri="{FF2B5EF4-FFF2-40B4-BE49-F238E27FC236}">
                <a16:creationId xmlns:a16="http://schemas.microsoft.com/office/drawing/2014/main" id="{3A7E0CD3-5202-63DB-2F2F-DF68C10E82AB}"/>
              </a:ext>
            </a:extLst>
          </p:cNvPr>
          <p:cNvSpPr>
            <a:spLocks noGrp="1"/>
          </p:cNvSpPr>
          <p:nvPr>
            <p:ph type="dt" sz="half" idx="10"/>
          </p:nvPr>
        </p:nvSpPr>
        <p:spPr/>
        <p:txBody>
          <a:bodyPr/>
          <a:lstStyle/>
          <a:p>
            <a:fld id="{86611A09-D1E2-4E2E-93D9-5050D3B2C0F6}" type="datetime1">
              <a:rPr lang="en-US" smtClean="0"/>
              <a:t>9/27/2024</a:t>
            </a:fld>
            <a:endParaRPr lang="en-US"/>
          </a:p>
        </p:txBody>
      </p:sp>
      <p:sp>
        <p:nvSpPr>
          <p:cNvPr id="5" name="Marcador de Posição do Rodapé 4">
            <a:extLst>
              <a:ext uri="{FF2B5EF4-FFF2-40B4-BE49-F238E27FC236}">
                <a16:creationId xmlns:a16="http://schemas.microsoft.com/office/drawing/2014/main" id="{70D1494A-3DF4-CC5F-7D8E-D81A6639376A}"/>
              </a:ext>
            </a:extLst>
          </p:cNvPr>
          <p:cNvSpPr>
            <a:spLocks noGrp="1"/>
          </p:cNvSpPr>
          <p:nvPr>
            <p:ph type="ftr" sz="quarter" idx="11"/>
          </p:nvPr>
        </p:nvSpPr>
        <p:spPr/>
        <p:txBody>
          <a:bodyPr/>
          <a:lstStyle/>
          <a:p>
            <a:r>
              <a:rPr lang="en-US"/>
              <a:t>Fabulous G4</a:t>
            </a:r>
          </a:p>
        </p:txBody>
      </p:sp>
      <p:sp>
        <p:nvSpPr>
          <p:cNvPr id="6" name="Marcador de Posição do Número do Diapositivo 5">
            <a:extLst>
              <a:ext uri="{FF2B5EF4-FFF2-40B4-BE49-F238E27FC236}">
                <a16:creationId xmlns:a16="http://schemas.microsoft.com/office/drawing/2014/main" id="{B83CF921-8A97-E939-6DE9-08F01FBE3AB9}"/>
              </a:ext>
            </a:extLst>
          </p:cNvPr>
          <p:cNvSpPr>
            <a:spLocks noGrp="1"/>
          </p:cNvSpPr>
          <p:nvPr>
            <p:ph type="sldNum" sz="quarter" idx="12"/>
          </p:nvPr>
        </p:nvSpPr>
        <p:spPr/>
        <p:txBody>
          <a:bodyPr/>
          <a:lstStyle/>
          <a:p>
            <a:fld id="{C1FF6DA9-008F-8B48-92A6-B652298478BF}" type="slidenum">
              <a:rPr lang="en-US" smtClean="0"/>
              <a:t>6</a:t>
            </a:fld>
            <a:endParaRPr lang="en-US"/>
          </a:p>
        </p:txBody>
      </p:sp>
      <p:graphicFrame>
        <p:nvGraphicFramePr>
          <p:cNvPr id="8" name="Tabela 7">
            <a:extLst>
              <a:ext uri="{FF2B5EF4-FFF2-40B4-BE49-F238E27FC236}">
                <a16:creationId xmlns:a16="http://schemas.microsoft.com/office/drawing/2014/main" id="{2F5B7CEE-9B5A-207D-E527-CE488360811D}"/>
              </a:ext>
            </a:extLst>
          </p:cNvPr>
          <p:cNvGraphicFramePr>
            <a:graphicFrameLocks noGrp="1"/>
          </p:cNvGraphicFramePr>
          <p:nvPr>
            <p:extLst>
              <p:ext uri="{D42A27DB-BD31-4B8C-83A1-F6EECF244321}">
                <p14:modId xmlns:p14="http://schemas.microsoft.com/office/powerpoint/2010/main" val="1058216162"/>
              </p:ext>
            </p:extLst>
          </p:nvPr>
        </p:nvGraphicFramePr>
        <p:xfrm>
          <a:off x="457200" y="1669063"/>
          <a:ext cx="8229600" cy="652908"/>
        </p:xfrm>
        <a:graphic>
          <a:graphicData uri="http://schemas.openxmlformats.org/drawingml/2006/table">
            <a:tbl>
              <a:tblPr firstRow="1" firstCol="1" bandRow="1">
                <a:tableStyleId>{5C22544A-7EE6-4342-B048-85BDC9FD1C3A}</a:tableStyleId>
              </a:tblPr>
              <a:tblGrid>
                <a:gridCol w="979322">
                  <a:extLst>
                    <a:ext uri="{9D8B030D-6E8A-4147-A177-3AD203B41FA5}">
                      <a16:colId xmlns:a16="http://schemas.microsoft.com/office/drawing/2014/main" val="585105592"/>
                    </a:ext>
                  </a:extLst>
                </a:gridCol>
                <a:gridCol w="2350374">
                  <a:extLst>
                    <a:ext uri="{9D8B030D-6E8A-4147-A177-3AD203B41FA5}">
                      <a16:colId xmlns:a16="http://schemas.microsoft.com/office/drawing/2014/main" val="3512558339"/>
                    </a:ext>
                  </a:extLst>
                </a:gridCol>
                <a:gridCol w="1237732">
                  <a:extLst>
                    <a:ext uri="{9D8B030D-6E8A-4147-A177-3AD203B41FA5}">
                      <a16:colId xmlns:a16="http://schemas.microsoft.com/office/drawing/2014/main" val="2444793562"/>
                    </a:ext>
                  </a:extLst>
                </a:gridCol>
                <a:gridCol w="1851660">
                  <a:extLst>
                    <a:ext uri="{9D8B030D-6E8A-4147-A177-3AD203B41FA5}">
                      <a16:colId xmlns:a16="http://schemas.microsoft.com/office/drawing/2014/main" val="4264583654"/>
                    </a:ext>
                  </a:extLst>
                </a:gridCol>
                <a:gridCol w="1810512">
                  <a:extLst>
                    <a:ext uri="{9D8B030D-6E8A-4147-A177-3AD203B41FA5}">
                      <a16:colId xmlns:a16="http://schemas.microsoft.com/office/drawing/2014/main" val="3252686502"/>
                    </a:ext>
                  </a:extLst>
                </a:gridCol>
              </a:tblGrid>
              <a:tr h="0">
                <a:tc>
                  <a:txBody>
                    <a:bodyPr/>
                    <a:lstStyle/>
                    <a:p>
                      <a:pPr>
                        <a:lnSpc>
                          <a:spcPct val="115000"/>
                        </a:lnSpc>
                        <a:spcAft>
                          <a:spcPts val="800"/>
                        </a:spcAft>
                      </a:pPr>
                      <a:r>
                        <a:rPr lang="pt-PT" sz="1200" kern="100">
                          <a:effectLst/>
                        </a:rPr>
                        <a:t>Model#</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Key Changes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Optimizer</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Key Improvements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Implications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404138970"/>
                  </a:ext>
                </a:extLst>
              </a:tr>
              <a:tr h="227330">
                <a:tc gridSpan="5">
                  <a:txBody>
                    <a:bodyPr/>
                    <a:lstStyle/>
                    <a:p>
                      <a:pPr algn="ctr">
                        <a:lnSpc>
                          <a:spcPct val="115000"/>
                        </a:lnSpc>
                        <a:spcAft>
                          <a:spcPts val="800"/>
                        </a:spcAft>
                      </a:pPr>
                      <a:r>
                        <a:rPr lang="en-US" sz="1200" kern="100" dirty="0">
                          <a:effectLst/>
                        </a:rPr>
                        <a:t>Created during model improvement</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384920808"/>
                  </a:ext>
                </a:extLst>
              </a:tr>
            </a:tbl>
          </a:graphicData>
        </a:graphic>
      </p:graphicFrame>
      <p:graphicFrame>
        <p:nvGraphicFramePr>
          <p:cNvPr id="9" name="Tabela 8">
            <a:extLst>
              <a:ext uri="{FF2B5EF4-FFF2-40B4-BE49-F238E27FC236}">
                <a16:creationId xmlns:a16="http://schemas.microsoft.com/office/drawing/2014/main" id="{33C99CAE-A04A-6696-BED7-3987E9BDFE9F}"/>
              </a:ext>
            </a:extLst>
          </p:cNvPr>
          <p:cNvGraphicFramePr>
            <a:graphicFrameLocks noGrp="1"/>
          </p:cNvGraphicFramePr>
          <p:nvPr>
            <p:extLst>
              <p:ext uri="{D42A27DB-BD31-4B8C-83A1-F6EECF244321}">
                <p14:modId xmlns:p14="http://schemas.microsoft.com/office/powerpoint/2010/main" val="3117871793"/>
              </p:ext>
            </p:extLst>
          </p:nvPr>
        </p:nvGraphicFramePr>
        <p:xfrm>
          <a:off x="457200" y="2321971"/>
          <a:ext cx="8229600" cy="1559688"/>
        </p:xfrm>
        <a:graphic>
          <a:graphicData uri="http://schemas.openxmlformats.org/drawingml/2006/table">
            <a:tbl>
              <a:tblPr firstRow="1" firstCol="1" bandRow="1">
                <a:tableStyleId>{5C22544A-7EE6-4342-B048-85BDC9FD1C3A}</a:tableStyleId>
              </a:tblPr>
              <a:tblGrid>
                <a:gridCol w="979322">
                  <a:extLst>
                    <a:ext uri="{9D8B030D-6E8A-4147-A177-3AD203B41FA5}">
                      <a16:colId xmlns:a16="http://schemas.microsoft.com/office/drawing/2014/main" val="3681681796"/>
                    </a:ext>
                  </a:extLst>
                </a:gridCol>
                <a:gridCol w="2350374">
                  <a:extLst>
                    <a:ext uri="{9D8B030D-6E8A-4147-A177-3AD203B41FA5}">
                      <a16:colId xmlns:a16="http://schemas.microsoft.com/office/drawing/2014/main" val="3357992866"/>
                    </a:ext>
                  </a:extLst>
                </a:gridCol>
                <a:gridCol w="1237732">
                  <a:extLst>
                    <a:ext uri="{9D8B030D-6E8A-4147-A177-3AD203B41FA5}">
                      <a16:colId xmlns:a16="http://schemas.microsoft.com/office/drawing/2014/main" val="1919063931"/>
                    </a:ext>
                  </a:extLst>
                </a:gridCol>
                <a:gridCol w="1851660">
                  <a:extLst>
                    <a:ext uri="{9D8B030D-6E8A-4147-A177-3AD203B41FA5}">
                      <a16:colId xmlns:a16="http://schemas.microsoft.com/office/drawing/2014/main" val="777016169"/>
                    </a:ext>
                  </a:extLst>
                </a:gridCol>
                <a:gridCol w="1810512">
                  <a:extLst>
                    <a:ext uri="{9D8B030D-6E8A-4147-A177-3AD203B41FA5}">
                      <a16:colId xmlns:a16="http://schemas.microsoft.com/office/drawing/2014/main" val="1600346282"/>
                    </a:ext>
                  </a:extLst>
                </a:gridCol>
              </a:tblGrid>
              <a:tr h="0">
                <a:tc>
                  <a:txBody>
                    <a:bodyPr/>
                    <a:lstStyle/>
                    <a:p>
                      <a:pPr>
                        <a:lnSpc>
                          <a:spcPct val="115000"/>
                        </a:lnSpc>
                        <a:spcAft>
                          <a:spcPts val="800"/>
                        </a:spcAft>
                      </a:pPr>
                      <a:r>
                        <a:rPr lang="pt-PT" sz="1200" kern="100" dirty="0">
                          <a:effectLst/>
                        </a:rPr>
                        <a:t>10</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dirty="0">
                          <a:effectLst/>
                        </a:rPr>
                        <a:t>Reduced learning rate to 0.001, Data Aug.</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dirty="0">
                          <a:effectLst/>
                        </a:rPr>
                        <a:t>Adam</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dirty="0" err="1">
                          <a:effectLst/>
                        </a:rPr>
                        <a:t>Finer</a:t>
                      </a:r>
                      <a:r>
                        <a:rPr lang="pt-PT" sz="1200" kern="100" dirty="0">
                          <a:effectLst/>
                        </a:rPr>
                        <a:t> </a:t>
                      </a:r>
                      <a:r>
                        <a:rPr lang="pt-PT" sz="1200" kern="100" dirty="0" err="1">
                          <a:effectLst/>
                        </a:rPr>
                        <a:t>updates</a:t>
                      </a:r>
                      <a:r>
                        <a:rPr lang="pt-PT" sz="1200" kern="100" dirty="0">
                          <a:effectLst/>
                        </a:rPr>
                        <a:t>, </a:t>
                      </a:r>
                      <a:r>
                        <a:rPr lang="pt-PT" sz="1200" kern="100" dirty="0" err="1">
                          <a:effectLst/>
                        </a:rPr>
                        <a:t>improved</a:t>
                      </a:r>
                      <a:r>
                        <a:rPr lang="pt-PT" sz="1200" kern="100" dirty="0">
                          <a:effectLst/>
                        </a:rPr>
                        <a:t> </a:t>
                      </a:r>
                      <a:r>
                        <a:rPr lang="pt-PT" sz="1200" kern="100" dirty="0" err="1">
                          <a:effectLst/>
                        </a:rPr>
                        <a:t>stability</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dirty="0">
                          <a:effectLst/>
                        </a:rPr>
                        <a:t>Combination of low learning rate and augmentation helped stability</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665034071"/>
                  </a:ext>
                </a:extLst>
              </a:tr>
              <a:tr h="0">
                <a:tc>
                  <a:txBody>
                    <a:bodyPr/>
                    <a:lstStyle/>
                    <a:p>
                      <a:pPr>
                        <a:lnSpc>
                          <a:spcPct val="115000"/>
                        </a:lnSpc>
                        <a:spcAft>
                          <a:spcPts val="800"/>
                        </a:spcAft>
                      </a:pPr>
                      <a:r>
                        <a:rPr lang="pt-PT" sz="1200" kern="100">
                          <a:effectLst/>
                        </a:rPr>
                        <a:t>11</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VGG-replica deep network with Dropout</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Adam</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High accuracy but computationally expensive</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dirty="0">
                          <a:effectLst/>
                        </a:rPr>
                        <a:t>VGG architecture offers good depth, but resource-intensive</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120540608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C69ED-43C2-F9FF-43FD-E87619B1EAE0}"/>
              </a:ext>
            </a:extLst>
          </p:cNvPr>
          <p:cNvSpPr>
            <a:spLocks noGrp="1"/>
          </p:cNvSpPr>
          <p:nvPr>
            <p:ph type="title"/>
          </p:nvPr>
        </p:nvSpPr>
        <p:spPr>
          <a:xfrm>
            <a:off x="457200" y="241435"/>
            <a:ext cx="8229600" cy="1143000"/>
          </a:xfrm>
        </p:spPr>
        <p:txBody>
          <a:bodyPr>
            <a:normAutofit fontScale="90000"/>
          </a:bodyPr>
          <a:lstStyle/>
          <a:p>
            <a:r>
              <a:rPr lang="pt-PT" dirty="0"/>
              <a:t>G4 </a:t>
            </a:r>
            <a:r>
              <a:rPr lang="pt-PT" dirty="0" err="1"/>
              <a:t>Never</a:t>
            </a:r>
            <a:r>
              <a:rPr lang="pt-PT" dirty="0"/>
              <a:t> </a:t>
            </a:r>
            <a:r>
              <a:rPr lang="pt-PT" dirty="0" err="1"/>
              <a:t>Ending</a:t>
            </a:r>
            <a:r>
              <a:rPr lang="pt-PT" dirty="0"/>
              <a:t> </a:t>
            </a:r>
            <a:r>
              <a:rPr lang="pt-PT" dirty="0" err="1"/>
              <a:t>Story</a:t>
            </a:r>
            <a:r>
              <a:rPr lang="pt-PT" dirty="0"/>
              <a:t> –CNN </a:t>
            </a:r>
            <a:r>
              <a:rPr lang="pt-PT" dirty="0" err="1"/>
              <a:t>Models</a:t>
            </a:r>
            <a:r>
              <a:rPr lang="pt-PT" dirty="0"/>
              <a:t> </a:t>
            </a:r>
            <a:r>
              <a:rPr lang="pt-PT" dirty="0" err="1"/>
              <a:t>Eval</a:t>
            </a:r>
            <a:r>
              <a:rPr lang="pt-PT" dirty="0"/>
              <a:t> : </a:t>
            </a:r>
            <a:r>
              <a:rPr lang="pt-PT" dirty="0" err="1"/>
              <a:t>Model</a:t>
            </a:r>
            <a:r>
              <a:rPr lang="pt-PT" dirty="0"/>
              <a:t> 10 </a:t>
            </a:r>
            <a:r>
              <a:rPr lang="pt-PT" dirty="0" err="1"/>
              <a:t>Wins</a:t>
            </a:r>
            <a:r>
              <a:rPr lang="pt-PT" dirty="0"/>
              <a:t>!!!</a:t>
            </a:r>
          </a:p>
        </p:txBody>
      </p:sp>
      <p:sp>
        <p:nvSpPr>
          <p:cNvPr id="5" name="Marcador de Posição do Rodapé 4">
            <a:extLst>
              <a:ext uri="{FF2B5EF4-FFF2-40B4-BE49-F238E27FC236}">
                <a16:creationId xmlns:a16="http://schemas.microsoft.com/office/drawing/2014/main" id="{C3055635-DF00-8BA1-04B6-DAA81CC9F31E}"/>
              </a:ext>
            </a:extLst>
          </p:cNvPr>
          <p:cNvSpPr>
            <a:spLocks noGrp="1"/>
          </p:cNvSpPr>
          <p:nvPr>
            <p:ph type="ftr" sz="quarter" idx="11"/>
          </p:nvPr>
        </p:nvSpPr>
        <p:spPr/>
        <p:txBody>
          <a:bodyPr/>
          <a:lstStyle/>
          <a:p>
            <a:r>
              <a:rPr lang="en-US"/>
              <a:t>Fabulous G4</a:t>
            </a:r>
            <a:endParaRPr lang="en-US" dirty="0"/>
          </a:p>
        </p:txBody>
      </p:sp>
      <p:sp>
        <p:nvSpPr>
          <p:cNvPr id="6" name="Marcador de Posição do Número do Diapositivo 5">
            <a:extLst>
              <a:ext uri="{FF2B5EF4-FFF2-40B4-BE49-F238E27FC236}">
                <a16:creationId xmlns:a16="http://schemas.microsoft.com/office/drawing/2014/main" id="{3642C125-EE2F-46C1-C3C1-1BBBA1C48825}"/>
              </a:ext>
            </a:extLst>
          </p:cNvPr>
          <p:cNvSpPr>
            <a:spLocks noGrp="1"/>
          </p:cNvSpPr>
          <p:nvPr>
            <p:ph type="sldNum" sz="quarter" idx="12"/>
          </p:nvPr>
        </p:nvSpPr>
        <p:spPr/>
        <p:txBody>
          <a:bodyPr/>
          <a:lstStyle/>
          <a:p>
            <a:fld id="{C1FF6DA9-008F-8B48-92A6-B652298478BF}" type="slidenum">
              <a:rPr lang="en-US" smtClean="0"/>
              <a:t>7</a:t>
            </a:fld>
            <a:endParaRPr lang="en-US"/>
          </a:p>
        </p:txBody>
      </p:sp>
      <p:graphicFrame>
        <p:nvGraphicFramePr>
          <p:cNvPr id="44" name="Tabela 43">
            <a:extLst>
              <a:ext uri="{FF2B5EF4-FFF2-40B4-BE49-F238E27FC236}">
                <a16:creationId xmlns:a16="http://schemas.microsoft.com/office/drawing/2014/main" id="{10489235-A795-D176-5A44-E99BAB302EDE}"/>
              </a:ext>
            </a:extLst>
          </p:cNvPr>
          <p:cNvGraphicFramePr>
            <a:graphicFrameLocks noGrp="1"/>
          </p:cNvGraphicFramePr>
          <p:nvPr>
            <p:extLst>
              <p:ext uri="{D42A27DB-BD31-4B8C-83A1-F6EECF244321}">
                <p14:modId xmlns:p14="http://schemas.microsoft.com/office/powerpoint/2010/main" val="1479237674"/>
              </p:ext>
            </p:extLst>
          </p:nvPr>
        </p:nvGraphicFramePr>
        <p:xfrm>
          <a:off x="94003" y="1528763"/>
          <a:ext cx="8930358" cy="3667080"/>
        </p:xfrm>
        <a:graphic>
          <a:graphicData uri="http://schemas.openxmlformats.org/drawingml/2006/table">
            <a:tbl>
              <a:tblPr firstRow="1" bandRow="1">
                <a:tableStyleId>{073A0DAA-6AF3-43AB-8588-CEC1D06C72B9}</a:tableStyleId>
              </a:tblPr>
              <a:tblGrid>
                <a:gridCol w="1488393">
                  <a:extLst>
                    <a:ext uri="{9D8B030D-6E8A-4147-A177-3AD203B41FA5}">
                      <a16:colId xmlns:a16="http://schemas.microsoft.com/office/drawing/2014/main" val="4008174916"/>
                    </a:ext>
                  </a:extLst>
                </a:gridCol>
                <a:gridCol w="1488393">
                  <a:extLst>
                    <a:ext uri="{9D8B030D-6E8A-4147-A177-3AD203B41FA5}">
                      <a16:colId xmlns:a16="http://schemas.microsoft.com/office/drawing/2014/main" val="1799443658"/>
                    </a:ext>
                  </a:extLst>
                </a:gridCol>
                <a:gridCol w="1488393">
                  <a:extLst>
                    <a:ext uri="{9D8B030D-6E8A-4147-A177-3AD203B41FA5}">
                      <a16:colId xmlns:a16="http://schemas.microsoft.com/office/drawing/2014/main" val="2800059464"/>
                    </a:ext>
                  </a:extLst>
                </a:gridCol>
                <a:gridCol w="1488393">
                  <a:extLst>
                    <a:ext uri="{9D8B030D-6E8A-4147-A177-3AD203B41FA5}">
                      <a16:colId xmlns:a16="http://schemas.microsoft.com/office/drawing/2014/main" val="875007632"/>
                    </a:ext>
                  </a:extLst>
                </a:gridCol>
                <a:gridCol w="1488393">
                  <a:extLst>
                    <a:ext uri="{9D8B030D-6E8A-4147-A177-3AD203B41FA5}">
                      <a16:colId xmlns:a16="http://schemas.microsoft.com/office/drawing/2014/main" val="3191179991"/>
                    </a:ext>
                  </a:extLst>
                </a:gridCol>
                <a:gridCol w="1488393">
                  <a:extLst>
                    <a:ext uri="{9D8B030D-6E8A-4147-A177-3AD203B41FA5}">
                      <a16:colId xmlns:a16="http://schemas.microsoft.com/office/drawing/2014/main" val="2324647504"/>
                    </a:ext>
                  </a:extLst>
                </a:gridCol>
              </a:tblGrid>
              <a:tr h="428224">
                <a:tc>
                  <a:txBody>
                    <a:bodyPr/>
                    <a:lstStyle/>
                    <a:p>
                      <a:pPr algn="ctr"/>
                      <a:r>
                        <a:rPr lang="pt-PT" sz="1200" b="0" dirty="0" err="1">
                          <a:solidFill>
                            <a:srgbClr val="32C3FF"/>
                          </a:solidFill>
                        </a:rPr>
                        <a:t>Model</a:t>
                      </a:r>
                      <a:r>
                        <a:rPr lang="pt-PT" sz="1200" b="0" dirty="0">
                          <a:solidFill>
                            <a:srgbClr val="32C3FF"/>
                          </a:solidFill>
                        </a:rPr>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b="0" dirty="0" err="1">
                          <a:solidFill>
                            <a:srgbClr val="32C3FF"/>
                          </a:solidFill>
                        </a:rPr>
                        <a:t>Model</a:t>
                      </a:r>
                      <a:r>
                        <a:rPr lang="pt-PT" sz="1200" b="0" dirty="0">
                          <a:solidFill>
                            <a:srgbClr val="32C3FF"/>
                          </a:solidFill>
                        </a:rPr>
                        <a:t>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b="0" dirty="0" err="1">
                          <a:solidFill>
                            <a:srgbClr val="32C3FF"/>
                          </a:solidFill>
                        </a:rPr>
                        <a:t>Model</a:t>
                      </a:r>
                      <a:r>
                        <a:rPr lang="pt-PT" sz="1200" b="0" dirty="0">
                          <a:solidFill>
                            <a:srgbClr val="32C3FF"/>
                          </a:solidFill>
                        </a:rPr>
                        <a:t>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b="0" dirty="0" err="1">
                          <a:solidFill>
                            <a:srgbClr val="32C3FF"/>
                          </a:solidFill>
                        </a:rPr>
                        <a:t>Model</a:t>
                      </a:r>
                      <a:r>
                        <a:rPr lang="pt-PT" sz="1200" b="0" dirty="0">
                          <a:solidFill>
                            <a:srgbClr val="32C3FF"/>
                          </a:solidFill>
                        </a:rPr>
                        <a:t>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b="0" dirty="0" err="1">
                          <a:solidFill>
                            <a:srgbClr val="32C3FF"/>
                          </a:solidFill>
                        </a:rPr>
                        <a:t>Model</a:t>
                      </a:r>
                      <a:r>
                        <a:rPr lang="pt-PT" sz="1200" b="0" dirty="0">
                          <a:solidFill>
                            <a:srgbClr val="32C3FF"/>
                          </a:solidFill>
                        </a:rPr>
                        <a:t>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b="0" dirty="0" err="1">
                          <a:solidFill>
                            <a:srgbClr val="32C3FF"/>
                          </a:solidFill>
                        </a:rPr>
                        <a:t>Model</a:t>
                      </a:r>
                      <a:r>
                        <a:rPr lang="pt-PT" sz="1200" b="0" dirty="0">
                          <a:solidFill>
                            <a:srgbClr val="32C3FF"/>
                          </a:solidFill>
                        </a:rPr>
                        <a:t> 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1439831"/>
                  </a:ext>
                </a:extLst>
              </a:tr>
              <a:tr h="1458366">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1794320"/>
                  </a:ext>
                </a:extLst>
              </a:tr>
              <a:tr h="396071">
                <a:tc>
                  <a:txBody>
                    <a:bodyPr/>
                    <a:lstStyle/>
                    <a:p>
                      <a:pPr algn="ctr"/>
                      <a:r>
                        <a:rPr lang="pt-PT" sz="1200" b="1" kern="1200" dirty="0" err="1">
                          <a:solidFill>
                            <a:srgbClr val="32C3FF"/>
                          </a:solidFill>
                          <a:latin typeface="+mn-lt"/>
                          <a:ea typeface="+mn-ea"/>
                          <a:cs typeface="+mn-cs"/>
                        </a:rPr>
                        <a:t>Model</a:t>
                      </a:r>
                      <a:r>
                        <a:rPr lang="pt-PT" sz="1200" b="1" kern="1200" dirty="0">
                          <a:solidFill>
                            <a:srgbClr val="32C3FF"/>
                          </a:solidFill>
                          <a:latin typeface="+mn-lt"/>
                          <a:ea typeface="+mn-ea"/>
                          <a:cs typeface="+mn-cs"/>
                        </a:rPr>
                        <a:t> 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b="1" kern="1200" dirty="0" err="1">
                          <a:solidFill>
                            <a:srgbClr val="32C3FF"/>
                          </a:solidFill>
                          <a:latin typeface="+mn-lt"/>
                          <a:ea typeface="+mn-ea"/>
                          <a:cs typeface="+mn-cs"/>
                        </a:rPr>
                        <a:t>Model</a:t>
                      </a:r>
                      <a:r>
                        <a:rPr lang="pt-PT" sz="1200" b="1" kern="1200" dirty="0">
                          <a:solidFill>
                            <a:srgbClr val="32C3FF"/>
                          </a:solidFill>
                          <a:latin typeface="+mn-lt"/>
                          <a:ea typeface="+mn-ea"/>
                          <a:cs typeface="+mn-cs"/>
                        </a:rPr>
                        <a:t>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b="1" kern="1200" dirty="0" err="1">
                          <a:solidFill>
                            <a:srgbClr val="32C3FF"/>
                          </a:solidFill>
                          <a:latin typeface="+mn-lt"/>
                          <a:ea typeface="+mn-ea"/>
                          <a:cs typeface="+mn-cs"/>
                        </a:rPr>
                        <a:t>Model</a:t>
                      </a:r>
                      <a:r>
                        <a:rPr lang="pt-PT" sz="1200" b="1" kern="1200" dirty="0">
                          <a:solidFill>
                            <a:srgbClr val="32C3FF"/>
                          </a:solidFill>
                          <a:latin typeface="+mn-lt"/>
                          <a:ea typeface="+mn-ea"/>
                          <a:cs typeface="+mn-cs"/>
                        </a:rPr>
                        <a:t> 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b="1" kern="1200" dirty="0" err="1">
                          <a:solidFill>
                            <a:srgbClr val="32C3FF"/>
                          </a:solidFill>
                          <a:latin typeface="+mn-lt"/>
                          <a:ea typeface="+mn-ea"/>
                          <a:cs typeface="+mn-cs"/>
                        </a:rPr>
                        <a:t>Model</a:t>
                      </a:r>
                      <a:r>
                        <a:rPr lang="pt-PT" sz="1200" b="1" kern="1200" dirty="0">
                          <a:solidFill>
                            <a:srgbClr val="32C3FF"/>
                          </a:solidFill>
                          <a:latin typeface="+mn-lt"/>
                          <a:ea typeface="+mn-ea"/>
                          <a:cs typeface="+mn-cs"/>
                        </a:rPr>
                        <a:t> 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b="1" kern="1200" dirty="0" err="1">
                          <a:solidFill>
                            <a:srgbClr val="32C3FF"/>
                          </a:solidFill>
                          <a:latin typeface="+mn-lt"/>
                          <a:ea typeface="+mn-ea"/>
                          <a:cs typeface="+mn-cs"/>
                        </a:rPr>
                        <a:t>Model</a:t>
                      </a:r>
                      <a:r>
                        <a:rPr lang="pt-PT" sz="1200" b="1" kern="1200" dirty="0">
                          <a:solidFill>
                            <a:srgbClr val="32C3FF"/>
                          </a:solidFill>
                          <a:latin typeface="+mn-lt"/>
                          <a:ea typeface="+mn-ea"/>
                          <a:cs typeface="+mn-cs"/>
                        </a:rPr>
                        <a:t> 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1400" b="1" kern="1200" dirty="0">
                        <a:solidFill>
                          <a:schemeClr val="lt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79003"/>
                  </a:ext>
                </a:extLst>
              </a:tr>
              <a:tr h="1384419">
                <a:tc>
                  <a:txBody>
                    <a:bodyPr/>
                    <a:lstStyle/>
                    <a:p>
                      <a:endParaRPr lang="pt-P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8719585"/>
                  </a:ext>
                </a:extLst>
              </a:tr>
            </a:tbl>
          </a:graphicData>
        </a:graphic>
      </p:graphicFrame>
      <p:pic>
        <p:nvPicPr>
          <p:cNvPr id="50" name="Imagem 49" descr="Uma imagem com texto, Gráfico, diagrama, file">
            <a:extLst>
              <a:ext uri="{FF2B5EF4-FFF2-40B4-BE49-F238E27FC236}">
                <a16:creationId xmlns:a16="http://schemas.microsoft.com/office/drawing/2014/main" id="{2AF125DD-8EEA-EE28-3A3E-3268BBA2EEC6}"/>
              </a:ext>
            </a:extLst>
          </p:cNvPr>
          <p:cNvPicPr>
            <a:picLocks noChangeAspect="1"/>
          </p:cNvPicPr>
          <p:nvPr/>
        </p:nvPicPr>
        <p:blipFill>
          <a:blip r:embed="rId3"/>
          <a:stretch>
            <a:fillRect/>
          </a:stretch>
        </p:blipFill>
        <p:spPr>
          <a:xfrm>
            <a:off x="119639" y="2165927"/>
            <a:ext cx="1440000" cy="1080000"/>
          </a:xfrm>
          <a:prstGeom prst="rect">
            <a:avLst/>
          </a:prstGeom>
        </p:spPr>
      </p:pic>
      <p:pic>
        <p:nvPicPr>
          <p:cNvPr id="52" name="Imagem 51" descr="Uma imagem com texto, diagrama, Gráfico, file&#10;&#10;Descrição gerada automaticamente">
            <a:extLst>
              <a:ext uri="{FF2B5EF4-FFF2-40B4-BE49-F238E27FC236}">
                <a16:creationId xmlns:a16="http://schemas.microsoft.com/office/drawing/2014/main" id="{8594FF93-B988-85BB-5B26-F819011998DF}"/>
              </a:ext>
            </a:extLst>
          </p:cNvPr>
          <p:cNvPicPr>
            <a:picLocks noChangeAspect="1"/>
          </p:cNvPicPr>
          <p:nvPr/>
        </p:nvPicPr>
        <p:blipFill>
          <a:blip r:embed="rId4"/>
          <a:stretch>
            <a:fillRect/>
          </a:stretch>
        </p:blipFill>
        <p:spPr>
          <a:xfrm>
            <a:off x="1607456" y="2165927"/>
            <a:ext cx="1440000" cy="1080000"/>
          </a:xfrm>
          <a:prstGeom prst="rect">
            <a:avLst/>
          </a:prstGeom>
        </p:spPr>
      </p:pic>
      <p:pic>
        <p:nvPicPr>
          <p:cNvPr id="54" name="Imagem 53" descr="Uma imagem com texto, diagrama, Gráfico, captura de ecrã&#10;&#10;Descrição gerada automaticamente">
            <a:extLst>
              <a:ext uri="{FF2B5EF4-FFF2-40B4-BE49-F238E27FC236}">
                <a16:creationId xmlns:a16="http://schemas.microsoft.com/office/drawing/2014/main" id="{F77F5677-89BD-1790-E9DA-19883FC4D915}"/>
              </a:ext>
            </a:extLst>
          </p:cNvPr>
          <p:cNvPicPr>
            <a:picLocks noChangeAspect="1"/>
          </p:cNvPicPr>
          <p:nvPr/>
        </p:nvPicPr>
        <p:blipFill>
          <a:blip r:embed="rId5"/>
          <a:stretch>
            <a:fillRect/>
          </a:stretch>
        </p:blipFill>
        <p:spPr>
          <a:xfrm>
            <a:off x="3095273" y="2165927"/>
            <a:ext cx="1440000" cy="1080000"/>
          </a:xfrm>
          <a:prstGeom prst="rect">
            <a:avLst/>
          </a:prstGeom>
        </p:spPr>
      </p:pic>
      <p:pic>
        <p:nvPicPr>
          <p:cNvPr id="56" name="Imagem 55" descr="Uma imagem com texto, diagrama, Gráfico, file&#10;&#10;Descrição gerada automaticamente">
            <a:extLst>
              <a:ext uri="{FF2B5EF4-FFF2-40B4-BE49-F238E27FC236}">
                <a16:creationId xmlns:a16="http://schemas.microsoft.com/office/drawing/2014/main" id="{6646F834-24BF-AB89-3D23-9C9D7C557D10}"/>
              </a:ext>
            </a:extLst>
          </p:cNvPr>
          <p:cNvPicPr>
            <a:picLocks noChangeAspect="1"/>
          </p:cNvPicPr>
          <p:nvPr/>
        </p:nvPicPr>
        <p:blipFill>
          <a:blip r:embed="rId6"/>
          <a:stretch>
            <a:fillRect/>
          </a:stretch>
        </p:blipFill>
        <p:spPr>
          <a:xfrm>
            <a:off x="4583090" y="2165927"/>
            <a:ext cx="1440000" cy="1080000"/>
          </a:xfrm>
          <a:prstGeom prst="rect">
            <a:avLst/>
          </a:prstGeom>
        </p:spPr>
      </p:pic>
      <p:pic>
        <p:nvPicPr>
          <p:cNvPr id="58" name="Imagem 57" descr="Uma imagem com texto, diagrama, Gráfico, file&#10;&#10;Descrição gerada automaticamente">
            <a:extLst>
              <a:ext uri="{FF2B5EF4-FFF2-40B4-BE49-F238E27FC236}">
                <a16:creationId xmlns:a16="http://schemas.microsoft.com/office/drawing/2014/main" id="{EA384CEE-6F61-984E-06DF-DD4BDABAF56B}"/>
              </a:ext>
            </a:extLst>
          </p:cNvPr>
          <p:cNvPicPr>
            <a:picLocks noChangeAspect="1"/>
          </p:cNvPicPr>
          <p:nvPr/>
        </p:nvPicPr>
        <p:blipFill>
          <a:blip r:embed="rId7"/>
          <a:stretch>
            <a:fillRect/>
          </a:stretch>
        </p:blipFill>
        <p:spPr>
          <a:xfrm>
            <a:off x="6070907" y="2165927"/>
            <a:ext cx="1440000" cy="1080000"/>
          </a:xfrm>
          <a:prstGeom prst="rect">
            <a:avLst/>
          </a:prstGeom>
        </p:spPr>
      </p:pic>
      <p:pic>
        <p:nvPicPr>
          <p:cNvPr id="60" name="Imagem 59" descr="Uma imagem com texto, diagrama, file, Gráfico&#10;&#10;Descrição gerada automaticamente">
            <a:extLst>
              <a:ext uri="{FF2B5EF4-FFF2-40B4-BE49-F238E27FC236}">
                <a16:creationId xmlns:a16="http://schemas.microsoft.com/office/drawing/2014/main" id="{514B4FCB-DC65-D580-7D02-96CDB5C4A7FF}"/>
              </a:ext>
            </a:extLst>
          </p:cNvPr>
          <p:cNvPicPr>
            <a:picLocks noChangeAspect="1"/>
          </p:cNvPicPr>
          <p:nvPr/>
        </p:nvPicPr>
        <p:blipFill>
          <a:blip r:embed="rId8"/>
          <a:stretch>
            <a:fillRect/>
          </a:stretch>
        </p:blipFill>
        <p:spPr>
          <a:xfrm>
            <a:off x="7558725" y="2165927"/>
            <a:ext cx="1440000" cy="1080000"/>
          </a:xfrm>
          <a:prstGeom prst="rect">
            <a:avLst/>
          </a:prstGeom>
        </p:spPr>
      </p:pic>
      <p:pic>
        <p:nvPicPr>
          <p:cNvPr id="62" name="Imagem 61" descr="Uma imagem com texto, diagrama, Gráfico, file&#10;&#10;Descrição gerada automaticamente">
            <a:extLst>
              <a:ext uri="{FF2B5EF4-FFF2-40B4-BE49-F238E27FC236}">
                <a16:creationId xmlns:a16="http://schemas.microsoft.com/office/drawing/2014/main" id="{BC519DE1-7451-D0A1-B92B-0504530B7224}"/>
              </a:ext>
            </a:extLst>
          </p:cNvPr>
          <p:cNvPicPr>
            <a:picLocks noChangeAspect="1"/>
          </p:cNvPicPr>
          <p:nvPr/>
        </p:nvPicPr>
        <p:blipFill>
          <a:blip r:embed="rId9"/>
          <a:stretch>
            <a:fillRect/>
          </a:stretch>
        </p:blipFill>
        <p:spPr>
          <a:xfrm>
            <a:off x="111093" y="3940546"/>
            <a:ext cx="1440000" cy="1080000"/>
          </a:xfrm>
          <a:prstGeom prst="rect">
            <a:avLst/>
          </a:prstGeom>
        </p:spPr>
      </p:pic>
      <p:pic>
        <p:nvPicPr>
          <p:cNvPr id="64" name="Imagem 63" descr="Uma imagem com texto, diagrama, Gráfico, file&#10;&#10;Descrição gerada automaticamente">
            <a:extLst>
              <a:ext uri="{FF2B5EF4-FFF2-40B4-BE49-F238E27FC236}">
                <a16:creationId xmlns:a16="http://schemas.microsoft.com/office/drawing/2014/main" id="{BC985DF4-9E75-7388-56CF-91079911F239}"/>
              </a:ext>
            </a:extLst>
          </p:cNvPr>
          <p:cNvPicPr>
            <a:picLocks noChangeAspect="1"/>
          </p:cNvPicPr>
          <p:nvPr/>
        </p:nvPicPr>
        <p:blipFill>
          <a:blip r:embed="rId10"/>
          <a:stretch>
            <a:fillRect/>
          </a:stretch>
        </p:blipFill>
        <p:spPr>
          <a:xfrm>
            <a:off x="1603413" y="3940546"/>
            <a:ext cx="1440000" cy="1080000"/>
          </a:xfrm>
          <a:prstGeom prst="rect">
            <a:avLst/>
          </a:prstGeom>
        </p:spPr>
      </p:pic>
      <p:pic>
        <p:nvPicPr>
          <p:cNvPr id="66" name="Imagem 65" descr="Uma imagem com texto, diagrama, captura de ecrã, Gráfico&#10;&#10;Descrição gerada automaticamente">
            <a:extLst>
              <a:ext uri="{FF2B5EF4-FFF2-40B4-BE49-F238E27FC236}">
                <a16:creationId xmlns:a16="http://schemas.microsoft.com/office/drawing/2014/main" id="{150D8275-7DF9-BD55-84B2-476359D96C4C}"/>
              </a:ext>
            </a:extLst>
          </p:cNvPr>
          <p:cNvPicPr>
            <a:picLocks noChangeAspect="1"/>
          </p:cNvPicPr>
          <p:nvPr/>
        </p:nvPicPr>
        <p:blipFill>
          <a:blip r:embed="rId11"/>
          <a:stretch>
            <a:fillRect/>
          </a:stretch>
        </p:blipFill>
        <p:spPr>
          <a:xfrm>
            <a:off x="3095733" y="3940546"/>
            <a:ext cx="1440000" cy="1080000"/>
          </a:xfrm>
          <a:prstGeom prst="rect">
            <a:avLst/>
          </a:prstGeom>
        </p:spPr>
      </p:pic>
      <p:pic>
        <p:nvPicPr>
          <p:cNvPr id="68" name="Imagem 67" descr="Uma imagem com texto, diagrama, Gráfico, captura de ecrã&#10;&#10;Descrição gerada automaticamente">
            <a:extLst>
              <a:ext uri="{FF2B5EF4-FFF2-40B4-BE49-F238E27FC236}">
                <a16:creationId xmlns:a16="http://schemas.microsoft.com/office/drawing/2014/main" id="{3DB7913A-6761-33EE-20C3-CC2EFAB8E765}"/>
              </a:ext>
            </a:extLst>
          </p:cNvPr>
          <p:cNvPicPr>
            <a:picLocks noChangeAspect="1"/>
          </p:cNvPicPr>
          <p:nvPr/>
        </p:nvPicPr>
        <p:blipFill>
          <a:blip r:embed="rId12"/>
          <a:stretch>
            <a:fillRect/>
          </a:stretch>
        </p:blipFill>
        <p:spPr>
          <a:xfrm>
            <a:off x="4588053" y="3940546"/>
            <a:ext cx="1440000" cy="1080000"/>
          </a:xfrm>
          <a:prstGeom prst="rect">
            <a:avLst/>
          </a:prstGeom>
        </p:spPr>
      </p:pic>
      <p:pic>
        <p:nvPicPr>
          <p:cNvPr id="70" name="Imagem 69" descr="Uma imagem com diagrama, file, Gráfico&#10;&#10;Descrição gerada automaticamente">
            <a:extLst>
              <a:ext uri="{FF2B5EF4-FFF2-40B4-BE49-F238E27FC236}">
                <a16:creationId xmlns:a16="http://schemas.microsoft.com/office/drawing/2014/main" id="{F07966AE-C61F-EA37-57AE-521E42B0D3F0}"/>
              </a:ext>
            </a:extLst>
          </p:cNvPr>
          <p:cNvPicPr>
            <a:picLocks noChangeAspect="1"/>
          </p:cNvPicPr>
          <p:nvPr/>
        </p:nvPicPr>
        <p:blipFill>
          <a:blip r:embed="rId13"/>
          <a:stretch>
            <a:fillRect/>
          </a:stretch>
        </p:blipFill>
        <p:spPr>
          <a:xfrm>
            <a:off x="6080372" y="3940546"/>
            <a:ext cx="1440000" cy="1080000"/>
          </a:xfrm>
          <a:prstGeom prst="rect">
            <a:avLst/>
          </a:prstGeom>
        </p:spPr>
      </p:pic>
    </p:spTree>
    <p:extLst>
      <p:ext uri="{BB962C8B-B14F-4D97-AF65-F5344CB8AC3E}">
        <p14:creationId xmlns:p14="http://schemas.microsoft.com/office/powerpoint/2010/main" val="14382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Transfer</a:t>
            </a:r>
            <a:r>
              <a:rPr lang="pt-PT" dirty="0"/>
              <a:t> </a:t>
            </a:r>
            <a:r>
              <a:rPr lang="pt-PT" dirty="0" err="1"/>
              <a:t>Learning</a:t>
            </a:r>
            <a:endParaRPr dirty="0"/>
          </a:p>
        </p:txBody>
      </p:sp>
      <p:sp>
        <p:nvSpPr>
          <p:cNvPr id="4" name="Marcador de Posição da Data 3">
            <a:extLst>
              <a:ext uri="{FF2B5EF4-FFF2-40B4-BE49-F238E27FC236}">
                <a16:creationId xmlns:a16="http://schemas.microsoft.com/office/drawing/2014/main" id="{3A7E0CD3-5202-63DB-2F2F-DF68C10E82AB}"/>
              </a:ext>
            </a:extLst>
          </p:cNvPr>
          <p:cNvSpPr>
            <a:spLocks noGrp="1"/>
          </p:cNvSpPr>
          <p:nvPr>
            <p:ph type="dt" sz="half" idx="10"/>
          </p:nvPr>
        </p:nvSpPr>
        <p:spPr/>
        <p:txBody>
          <a:bodyPr/>
          <a:lstStyle/>
          <a:p>
            <a:fld id="{86611A09-D1E2-4E2E-93D9-5050D3B2C0F6}" type="datetime1">
              <a:rPr lang="en-US" smtClean="0"/>
              <a:t>9/27/2024</a:t>
            </a:fld>
            <a:endParaRPr lang="en-US"/>
          </a:p>
        </p:txBody>
      </p:sp>
      <p:sp>
        <p:nvSpPr>
          <p:cNvPr id="5" name="Marcador de Posição do Rodapé 4">
            <a:extLst>
              <a:ext uri="{FF2B5EF4-FFF2-40B4-BE49-F238E27FC236}">
                <a16:creationId xmlns:a16="http://schemas.microsoft.com/office/drawing/2014/main" id="{70D1494A-3DF4-CC5F-7D8E-D81A6639376A}"/>
              </a:ext>
            </a:extLst>
          </p:cNvPr>
          <p:cNvSpPr>
            <a:spLocks noGrp="1"/>
          </p:cNvSpPr>
          <p:nvPr>
            <p:ph type="ftr" sz="quarter" idx="11"/>
          </p:nvPr>
        </p:nvSpPr>
        <p:spPr/>
        <p:txBody>
          <a:bodyPr/>
          <a:lstStyle/>
          <a:p>
            <a:r>
              <a:rPr lang="en-US"/>
              <a:t>Fabulous G4</a:t>
            </a:r>
          </a:p>
        </p:txBody>
      </p:sp>
      <p:sp>
        <p:nvSpPr>
          <p:cNvPr id="6" name="Marcador de Posição do Número do Diapositivo 5">
            <a:extLst>
              <a:ext uri="{FF2B5EF4-FFF2-40B4-BE49-F238E27FC236}">
                <a16:creationId xmlns:a16="http://schemas.microsoft.com/office/drawing/2014/main" id="{B83CF921-8A97-E939-6DE9-08F01FBE3AB9}"/>
              </a:ext>
            </a:extLst>
          </p:cNvPr>
          <p:cNvSpPr>
            <a:spLocks noGrp="1"/>
          </p:cNvSpPr>
          <p:nvPr>
            <p:ph type="sldNum" sz="quarter" idx="12"/>
          </p:nvPr>
        </p:nvSpPr>
        <p:spPr/>
        <p:txBody>
          <a:bodyPr/>
          <a:lstStyle/>
          <a:p>
            <a:fld id="{C1FF6DA9-008F-8B48-92A6-B652298478BF}" type="slidenum">
              <a:rPr lang="en-US" smtClean="0"/>
              <a:t>8</a:t>
            </a:fld>
            <a:endParaRPr lang="en-US"/>
          </a:p>
        </p:txBody>
      </p:sp>
      <p:graphicFrame>
        <p:nvGraphicFramePr>
          <p:cNvPr id="12" name="Tabela 11">
            <a:extLst>
              <a:ext uri="{FF2B5EF4-FFF2-40B4-BE49-F238E27FC236}">
                <a16:creationId xmlns:a16="http://schemas.microsoft.com/office/drawing/2014/main" id="{4A6E54E1-97BD-FF5A-4D2A-3A0E4324CB8A}"/>
              </a:ext>
            </a:extLst>
          </p:cNvPr>
          <p:cNvGraphicFramePr>
            <a:graphicFrameLocks noGrp="1"/>
          </p:cNvGraphicFramePr>
          <p:nvPr>
            <p:extLst>
              <p:ext uri="{D42A27DB-BD31-4B8C-83A1-F6EECF244321}">
                <p14:modId xmlns:p14="http://schemas.microsoft.com/office/powerpoint/2010/main" val="2621205388"/>
              </p:ext>
            </p:extLst>
          </p:nvPr>
        </p:nvGraphicFramePr>
        <p:xfrm>
          <a:off x="457200" y="1413666"/>
          <a:ext cx="8229600" cy="326454"/>
        </p:xfrm>
        <a:graphic>
          <a:graphicData uri="http://schemas.openxmlformats.org/drawingml/2006/table">
            <a:tbl>
              <a:tblPr firstRow="1" firstCol="1" bandRow="1">
                <a:tableStyleId>{5C22544A-7EE6-4342-B048-85BDC9FD1C3A}</a:tableStyleId>
              </a:tblPr>
              <a:tblGrid>
                <a:gridCol w="979322">
                  <a:extLst>
                    <a:ext uri="{9D8B030D-6E8A-4147-A177-3AD203B41FA5}">
                      <a16:colId xmlns:a16="http://schemas.microsoft.com/office/drawing/2014/main" val="2205678349"/>
                    </a:ext>
                  </a:extLst>
                </a:gridCol>
                <a:gridCol w="2350374">
                  <a:extLst>
                    <a:ext uri="{9D8B030D-6E8A-4147-A177-3AD203B41FA5}">
                      <a16:colId xmlns:a16="http://schemas.microsoft.com/office/drawing/2014/main" val="1725372954"/>
                    </a:ext>
                  </a:extLst>
                </a:gridCol>
                <a:gridCol w="1237732">
                  <a:extLst>
                    <a:ext uri="{9D8B030D-6E8A-4147-A177-3AD203B41FA5}">
                      <a16:colId xmlns:a16="http://schemas.microsoft.com/office/drawing/2014/main" val="4166189137"/>
                    </a:ext>
                  </a:extLst>
                </a:gridCol>
                <a:gridCol w="1851660">
                  <a:extLst>
                    <a:ext uri="{9D8B030D-6E8A-4147-A177-3AD203B41FA5}">
                      <a16:colId xmlns:a16="http://schemas.microsoft.com/office/drawing/2014/main" val="1143724285"/>
                    </a:ext>
                  </a:extLst>
                </a:gridCol>
                <a:gridCol w="1810512">
                  <a:extLst>
                    <a:ext uri="{9D8B030D-6E8A-4147-A177-3AD203B41FA5}">
                      <a16:colId xmlns:a16="http://schemas.microsoft.com/office/drawing/2014/main" val="2721301514"/>
                    </a:ext>
                  </a:extLst>
                </a:gridCol>
              </a:tblGrid>
              <a:tr h="0">
                <a:tc>
                  <a:txBody>
                    <a:bodyPr/>
                    <a:lstStyle/>
                    <a:p>
                      <a:pPr>
                        <a:lnSpc>
                          <a:spcPct val="115000"/>
                        </a:lnSpc>
                        <a:spcAft>
                          <a:spcPts val="800"/>
                        </a:spcAft>
                      </a:pPr>
                      <a:r>
                        <a:rPr lang="pt-PT" sz="1200" kern="100">
                          <a:effectLst/>
                        </a:rPr>
                        <a:t>Model#</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Key Changes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Optimizer</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a:effectLst/>
                        </a:rPr>
                        <a:t>Key Improvements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tc>
                  <a:txBody>
                    <a:bodyPr/>
                    <a:lstStyle/>
                    <a:p>
                      <a:pPr>
                        <a:lnSpc>
                          <a:spcPct val="115000"/>
                        </a:lnSpc>
                        <a:spcAft>
                          <a:spcPts val="800"/>
                        </a:spcAft>
                      </a:pPr>
                      <a:r>
                        <a:rPr lang="pt-PT" sz="1200" kern="100" dirty="0" err="1">
                          <a:effectLst/>
                        </a:rPr>
                        <a:t>Implications</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848651132"/>
                  </a:ext>
                </a:extLst>
              </a:tr>
            </a:tbl>
          </a:graphicData>
        </a:graphic>
      </p:graphicFrame>
      <p:graphicFrame>
        <p:nvGraphicFramePr>
          <p:cNvPr id="13" name="Tabela 12">
            <a:extLst>
              <a:ext uri="{FF2B5EF4-FFF2-40B4-BE49-F238E27FC236}">
                <a16:creationId xmlns:a16="http://schemas.microsoft.com/office/drawing/2014/main" id="{94FBB40E-5B64-B832-2D61-BE7A5E724ED1}"/>
              </a:ext>
            </a:extLst>
          </p:cNvPr>
          <p:cNvGraphicFramePr>
            <a:graphicFrameLocks noGrp="1"/>
          </p:cNvGraphicFramePr>
          <p:nvPr/>
        </p:nvGraphicFramePr>
        <p:xfrm>
          <a:off x="457200" y="2258409"/>
          <a:ext cx="8229600" cy="3206880"/>
        </p:xfrm>
        <a:graphic>
          <a:graphicData uri="http://schemas.openxmlformats.org/drawingml/2006/table">
            <a:tbl>
              <a:tblPr firstRow="1" firstCol="1" bandRow="1">
                <a:tableStyleId>{5C22544A-7EE6-4342-B048-85BDC9FD1C3A}</a:tableStyleId>
              </a:tblPr>
              <a:tblGrid>
                <a:gridCol w="979322">
                  <a:extLst>
                    <a:ext uri="{9D8B030D-6E8A-4147-A177-3AD203B41FA5}">
                      <a16:colId xmlns:a16="http://schemas.microsoft.com/office/drawing/2014/main" val="591265059"/>
                    </a:ext>
                  </a:extLst>
                </a:gridCol>
                <a:gridCol w="2350374">
                  <a:extLst>
                    <a:ext uri="{9D8B030D-6E8A-4147-A177-3AD203B41FA5}">
                      <a16:colId xmlns:a16="http://schemas.microsoft.com/office/drawing/2014/main" val="496884233"/>
                    </a:ext>
                  </a:extLst>
                </a:gridCol>
                <a:gridCol w="1237732">
                  <a:extLst>
                    <a:ext uri="{9D8B030D-6E8A-4147-A177-3AD203B41FA5}">
                      <a16:colId xmlns:a16="http://schemas.microsoft.com/office/drawing/2014/main" val="3466612496"/>
                    </a:ext>
                  </a:extLst>
                </a:gridCol>
                <a:gridCol w="1851660">
                  <a:extLst>
                    <a:ext uri="{9D8B030D-6E8A-4147-A177-3AD203B41FA5}">
                      <a16:colId xmlns:a16="http://schemas.microsoft.com/office/drawing/2014/main" val="3395903812"/>
                    </a:ext>
                  </a:extLst>
                </a:gridCol>
                <a:gridCol w="1810512">
                  <a:extLst>
                    <a:ext uri="{9D8B030D-6E8A-4147-A177-3AD203B41FA5}">
                      <a16:colId xmlns:a16="http://schemas.microsoft.com/office/drawing/2014/main" val="3864543238"/>
                    </a:ext>
                  </a:extLst>
                </a:gridCol>
              </a:tblGrid>
              <a:tr h="181610">
                <a:tc gridSpan="5">
                  <a:txBody>
                    <a:bodyPr/>
                    <a:lstStyle/>
                    <a:p>
                      <a:pPr algn="ctr">
                        <a:lnSpc>
                          <a:spcPct val="115000"/>
                        </a:lnSpc>
                        <a:spcAft>
                          <a:spcPts val="800"/>
                        </a:spcAft>
                      </a:pPr>
                      <a:r>
                        <a:rPr lang="en-US" sz="1200" kern="100">
                          <a:effectLst/>
                        </a:rPr>
                        <a:t>Used in transfer learning</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978737180"/>
                  </a:ext>
                </a:extLst>
              </a:tr>
              <a:tr h="0">
                <a:tc>
                  <a:txBody>
                    <a:bodyPr/>
                    <a:lstStyle/>
                    <a:p>
                      <a:pPr>
                        <a:lnSpc>
                          <a:spcPct val="115000"/>
                        </a:lnSpc>
                        <a:spcAft>
                          <a:spcPts val="800"/>
                        </a:spcAft>
                      </a:pPr>
                      <a:r>
                        <a:rPr lang="pt-PT" sz="1200" kern="100">
                          <a:effectLst/>
                        </a:rPr>
                        <a:t>12</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VGG16 pre-trained (frozen layers)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Adam</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Transfer learning improved accuracy</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Efficient training due to pre-trained layers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50948153"/>
                  </a:ext>
                </a:extLst>
              </a:tr>
              <a:tr h="0">
                <a:tc>
                  <a:txBody>
                    <a:bodyPr/>
                    <a:lstStyle/>
                    <a:p>
                      <a:pPr>
                        <a:lnSpc>
                          <a:spcPct val="115000"/>
                        </a:lnSpc>
                        <a:spcAft>
                          <a:spcPts val="800"/>
                        </a:spcAft>
                      </a:pPr>
                      <a:r>
                        <a:rPr lang="pt-PT" sz="1200" kern="100">
                          <a:effectLst/>
                        </a:rPr>
                        <a:t>13</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Fine-tuned VGG16</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Adam</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Fine-tuning boosted performance</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Fine-tuning enabled better adaptation to CIFAR-10 dataset</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4178477890"/>
                  </a:ext>
                </a:extLst>
              </a:tr>
              <a:tr h="276225">
                <a:tc>
                  <a:txBody>
                    <a:bodyPr/>
                    <a:lstStyle/>
                    <a:p>
                      <a:pPr>
                        <a:lnSpc>
                          <a:spcPct val="115000"/>
                        </a:lnSpc>
                        <a:spcAft>
                          <a:spcPts val="800"/>
                        </a:spcAft>
                      </a:pPr>
                      <a:r>
                        <a:rPr lang="pt-PT" sz="1200" kern="100">
                          <a:effectLst/>
                        </a:rPr>
                        <a:t>14</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ResNet50 (transfer learning, frozen layers)</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Adam</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Strong feature extraction via ResNet</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Skip connections helped deeper training, great performance</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1114125061"/>
                  </a:ext>
                </a:extLst>
              </a:tr>
              <a:tr h="0">
                <a:tc>
                  <a:txBody>
                    <a:bodyPr/>
                    <a:lstStyle/>
                    <a:p>
                      <a:pPr>
                        <a:lnSpc>
                          <a:spcPct val="115000"/>
                        </a:lnSpc>
                        <a:spcAft>
                          <a:spcPts val="800"/>
                        </a:spcAft>
                      </a:pPr>
                      <a:r>
                        <a:rPr lang="pt-PT" sz="1200" kern="100">
                          <a:effectLst/>
                        </a:rPr>
                        <a:t>15</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InceptionV3 (input resized to 75x75)</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Adam</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Mixed convolutions, strong generalization</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InceptionV3 balances complexity and accuracy</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1821213768"/>
                  </a:ext>
                </a:extLst>
              </a:tr>
              <a:tr h="0">
                <a:tc>
                  <a:txBody>
                    <a:bodyPr/>
                    <a:lstStyle/>
                    <a:p>
                      <a:pPr>
                        <a:lnSpc>
                          <a:spcPct val="115000"/>
                        </a:lnSpc>
                        <a:spcAft>
                          <a:spcPts val="800"/>
                        </a:spcAft>
                      </a:pPr>
                      <a:r>
                        <a:rPr lang="pt-PT" sz="1200" kern="100">
                          <a:effectLst/>
                        </a:rPr>
                        <a:t>16</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Fine-tuned VGG16, lower learning rate</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pt-PT" sz="1200" kern="100">
                          <a:effectLst/>
                        </a:rPr>
                        <a:t>Adam</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a:effectLst/>
                        </a:rPr>
                        <a:t>Best performance due to fine-tuning</a:t>
                      </a:r>
                      <a:endParaRPr lang="pt-PT" sz="1200" kern="10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tc>
                  <a:txBody>
                    <a:bodyPr/>
                    <a:lstStyle/>
                    <a:p>
                      <a:pPr>
                        <a:lnSpc>
                          <a:spcPct val="115000"/>
                        </a:lnSpc>
                        <a:spcAft>
                          <a:spcPts val="800"/>
                        </a:spcAft>
                      </a:pPr>
                      <a:r>
                        <a:rPr lang="en-US" sz="1200" kern="100" dirty="0">
                          <a:effectLst/>
                        </a:rPr>
                        <a:t>Fine-tuning with a low learning rate resulted in high accuracy</a:t>
                      </a:r>
                      <a:endParaRPr lang="pt-PT"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305" marR="27305" marT="27305" marB="27305"/>
                </a:tc>
                <a:extLst>
                  <a:ext uri="{0D108BD9-81ED-4DB2-BD59-A6C34878D82A}">
                    <a16:rowId xmlns:a16="http://schemas.microsoft.com/office/drawing/2014/main" val="3039380625"/>
                  </a:ext>
                </a:extLst>
              </a:tr>
            </a:tbl>
          </a:graphicData>
        </a:graphic>
      </p:graphicFrame>
    </p:spTree>
    <p:extLst>
      <p:ext uri="{BB962C8B-B14F-4D97-AF65-F5344CB8AC3E}">
        <p14:creationId xmlns:p14="http://schemas.microsoft.com/office/powerpoint/2010/main" val="383951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C69ED-43C2-F9FF-43FD-E87619B1EAE0}"/>
              </a:ext>
            </a:extLst>
          </p:cNvPr>
          <p:cNvSpPr>
            <a:spLocks noGrp="1"/>
          </p:cNvSpPr>
          <p:nvPr>
            <p:ph type="title"/>
          </p:nvPr>
        </p:nvSpPr>
        <p:spPr>
          <a:xfrm>
            <a:off x="457200" y="241435"/>
            <a:ext cx="8229600" cy="1143000"/>
          </a:xfrm>
        </p:spPr>
        <p:txBody>
          <a:bodyPr>
            <a:normAutofit fontScale="90000"/>
          </a:bodyPr>
          <a:lstStyle/>
          <a:p>
            <a:r>
              <a:rPr lang="pt-PT" dirty="0"/>
              <a:t>G4 </a:t>
            </a:r>
            <a:r>
              <a:rPr lang="pt-PT" dirty="0" err="1"/>
              <a:t>Transfer</a:t>
            </a:r>
            <a:r>
              <a:rPr lang="pt-PT" dirty="0"/>
              <a:t> </a:t>
            </a:r>
            <a:r>
              <a:rPr lang="pt-PT" dirty="0" err="1"/>
              <a:t>Learning</a:t>
            </a:r>
            <a:r>
              <a:rPr lang="pt-PT" dirty="0"/>
              <a:t> </a:t>
            </a:r>
            <a:br>
              <a:rPr lang="pt-PT" dirty="0"/>
            </a:br>
            <a:r>
              <a:rPr lang="pt-PT" dirty="0"/>
              <a:t>EVAL : VGG16 </a:t>
            </a:r>
            <a:r>
              <a:rPr lang="pt-PT" dirty="0" err="1"/>
              <a:t>Wins</a:t>
            </a:r>
            <a:r>
              <a:rPr lang="pt-PT" dirty="0"/>
              <a:t>!!!</a:t>
            </a:r>
          </a:p>
        </p:txBody>
      </p:sp>
      <p:sp>
        <p:nvSpPr>
          <p:cNvPr id="5" name="Marcador de Posição do Rodapé 4">
            <a:extLst>
              <a:ext uri="{FF2B5EF4-FFF2-40B4-BE49-F238E27FC236}">
                <a16:creationId xmlns:a16="http://schemas.microsoft.com/office/drawing/2014/main" id="{C3055635-DF00-8BA1-04B6-DAA81CC9F31E}"/>
              </a:ext>
            </a:extLst>
          </p:cNvPr>
          <p:cNvSpPr>
            <a:spLocks noGrp="1"/>
          </p:cNvSpPr>
          <p:nvPr>
            <p:ph type="ftr" sz="quarter" idx="11"/>
          </p:nvPr>
        </p:nvSpPr>
        <p:spPr/>
        <p:txBody>
          <a:bodyPr/>
          <a:lstStyle/>
          <a:p>
            <a:r>
              <a:rPr lang="en-US"/>
              <a:t>Fabulous G4</a:t>
            </a:r>
            <a:endParaRPr lang="en-US" dirty="0"/>
          </a:p>
        </p:txBody>
      </p:sp>
      <p:sp>
        <p:nvSpPr>
          <p:cNvPr id="6" name="Marcador de Posição do Número do Diapositivo 5">
            <a:extLst>
              <a:ext uri="{FF2B5EF4-FFF2-40B4-BE49-F238E27FC236}">
                <a16:creationId xmlns:a16="http://schemas.microsoft.com/office/drawing/2014/main" id="{3642C125-EE2F-46C1-C3C1-1BBBA1C48825}"/>
              </a:ext>
            </a:extLst>
          </p:cNvPr>
          <p:cNvSpPr>
            <a:spLocks noGrp="1"/>
          </p:cNvSpPr>
          <p:nvPr>
            <p:ph type="sldNum" sz="quarter" idx="12"/>
          </p:nvPr>
        </p:nvSpPr>
        <p:spPr/>
        <p:txBody>
          <a:bodyPr/>
          <a:lstStyle/>
          <a:p>
            <a:fld id="{C1FF6DA9-008F-8B48-92A6-B652298478BF}" type="slidenum">
              <a:rPr lang="en-US" smtClean="0"/>
              <a:t>9</a:t>
            </a:fld>
            <a:endParaRPr lang="en-US"/>
          </a:p>
        </p:txBody>
      </p:sp>
      <p:pic>
        <p:nvPicPr>
          <p:cNvPr id="4" name="Imagem 3" descr="Uma imagem com texto, diagrama, Gráfico, file&#10;&#10;Descrição gerada automaticamente">
            <a:extLst>
              <a:ext uri="{FF2B5EF4-FFF2-40B4-BE49-F238E27FC236}">
                <a16:creationId xmlns:a16="http://schemas.microsoft.com/office/drawing/2014/main" id="{BDE1C335-E38C-2FD2-434F-BBA14FA78EC4}"/>
              </a:ext>
            </a:extLst>
          </p:cNvPr>
          <p:cNvPicPr>
            <a:picLocks noChangeAspect="1"/>
          </p:cNvPicPr>
          <p:nvPr/>
        </p:nvPicPr>
        <p:blipFill>
          <a:blip r:embed="rId3"/>
          <a:stretch>
            <a:fillRect/>
          </a:stretch>
        </p:blipFill>
        <p:spPr>
          <a:xfrm>
            <a:off x="457200" y="2128330"/>
            <a:ext cx="1440000" cy="1080000"/>
          </a:xfrm>
          <a:prstGeom prst="rect">
            <a:avLst/>
          </a:prstGeom>
        </p:spPr>
      </p:pic>
      <p:pic>
        <p:nvPicPr>
          <p:cNvPr id="8" name="Imagem 7" descr="Uma imagem com texto, captura de ecrã, Gráfico, file&#10;&#10;Descrição gerada automaticamente">
            <a:extLst>
              <a:ext uri="{FF2B5EF4-FFF2-40B4-BE49-F238E27FC236}">
                <a16:creationId xmlns:a16="http://schemas.microsoft.com/office/drawing/2014/main" id="{001495C7-10E7-3086-A2BF-0051A7399797}"/>
              </a:ext>
            </a:extLst>
          </p:cNvPr>
          <p:cNvPicPr>
            <a:picLocks noChangeAspect="1"/>
          </p:cNvPicPr>
          <p:nvPr/>
        </p:nvPicPr>
        <p:blipFill>
          <a:blip r:embed="rId4"/>
          <a:stretch>
            <a:fillRect/>
          </a:stretch>
        </p:blipFill>
        <p:spPr>
          <a:xfrm>
            <a:off x="2063541" y="2128330"/>
            <a:ext cx="1380414" cy="1080000"/>
          </a:xfrm>
          <a:prstGeom prst="rect">
            <a:avLst/>
          </a:prstGeom>
        </p:spPr>
      </p:pic>
      <p:graphicFrame>
        <p:nvGraphicFramePr>
          <p:cNvPr id="9" name="Marcador de Posição de Conteúdo 6">
            <a:extLst>
              <a:ext uri="{FF2B5EF4-FFF2-40B4-BE49-F238E27FC236}">
                <a16:creationId xmlns:a16="http://schemas.microsoft.com/office/drawing/2014/main" id="{B9CC53AF-1ADB-F861-9985-35EE0BD54037}"/>
              </a:ext>
            </a:extLst>
          </p:cNvPr>
          <p:cNvGraphicFramePr>
            <a:graphicFrameLocks noGrp="1"/>
          </p:cNvGraphicFramePr>
          <p:nvPr>
            <p:ph idx="1"/>
            <p:extLst>
              <p:ext uri="{D42A27DB-BD31-4B8C-83A1-F6EECF244321}">
                <p14:modId xmlns:p14="http://schemas.microsoft.com/office/powerpoint/2010/main" val="3667472687"/>
              </p:ext>
            </p:extLst>
          </p:nvPr>
        </p:nvGraphicFramePr>
        <p:xfrm>
          <a:off x="230736" y="1600200"/>
          <a:ext cx="7862130" cy="1886590"/>
        </p:xfrm>
        <a:graphic>
          <a:graphicData uri="http://schemas.openxmlformats.org/drawingml/2006/table">
            <a:tbl>
              <a:tblPr firstRow="1" bandRow="1">
                <a:tableStyleId>{073A0DAA-6AF3-43AB-8588-CEC1D06C72B9}</a:tableStyleId>
              </a:tblPr>
              <a:tblGrid>
                <a:gridCol w="1572426">
                  <a:extLst>
                    <a:ext uri="{9D8B030D-6E8A-4147-A177-3AD203B41FA5}">
                      <a16:colId xmlns:a16="http://schemas.microsoft.com/office/drawing/2014/main" val="99364529"/>
                    </a:ext>
                  </a:extLst>
                </a:gridCol>
                <a:gridCol w="1572426">
                  <a:extLst>
                    <a:ext uri="{9D8B030D-6E8A-4147-A177-3AD203B41FA5}">
                      <a16:colId xmlns:a16="http://schemas.microsoft.com/office/drawing/2014/main" val="327452396"/>
                    </a:ext>
                  </a:extLst>
                </a:gridCol>
                <a:gridCol w="1572426">
                  <a:extLst>
                    <a:ext uri="{9D8B030D-6E8A-4147-A177-3AD203B41FA5}">
                      <a16:colId xmlns:a16="http://schemas.microsoft.com/office/drawing/2014/main" val="3097436529"/>
                    </a:ext>
                  </a:extLst>
                </a:gridCol>
                <a:gridCol w="1572426">
                  <a:extLst>
                    <a:ext uri="{9D8B030D-6E8A-4147-A177-3AD203B41FA5}">
                      <a16:colId xmlns:a16="http://schemas.microsoft.com/office/drawing/2014/main" val="1407829867"/>
                    </a:ext>
                  </a:extLst>
                </a:gridCol>
                <a:gridCol w="1572426">
                  <a:extLst>
                    <a:ext uri="{9D8B030D-6E8A-4147-A177-3AD203B41FA5}">
                      <a16:colId xmlns:a16="http://schemas.microsoft.com/office/drawing/2014/main" val="2339292485"/>
                    </a:ext>
                  </a:extLst>
                </a:gridCol>
              </a:tblGrid>
              <a:tr h="428224">
                <a:tc>
                  <a:txBody>
                    <a:bodyPr/>
                    <a:lstStyle/>
                    <a:p>
                      <a:pPr algn="ctr"/>
                      <a:r>
                        <a:rPr lang="pt-PT" sz="1200" dirty="0" err="1">
                          <a:solidFill>
                            <a:srgbClr val="32C3FF"/>
                          </a:solidFill>
                        </a:rPr>
                        <a:t>Model</a:t>
                      </a:r>
                      <a:r>
                        <a:rPr lang="pt-PT" sz="1200" dirty="0">
                          <a:solidFill>
                            <a:srgbClr val="32C3FF"/>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dirty="0" err="1">
                          <a:solidFill>
                            <a:srgbClr val="32C3FF"/>
                          </a:solidFill>
                        </a:rPr>
                        <a:t>Model</a:t>
                      </a:r>
                      <a:r>
                        <a:rPr lang="pt-PT" sz="1200" dirty="0">
                          <a:solidFill>
                            <a:srgbClr val="32C3FF"/>
                          </a:solidFill>
                        </a:rPr>
                        <a:t> 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dirty="0" err="1">
                          <a:solidFill>
                            <a:srgbClr val="32C3FF"/>
                          </a:solidFill>
                        </a:rPr>
                        <a:t>Model</a:t>
                      </a:r>
                      <a:r>
                        <a:rPr lang="pt-PT" sz="1200" dirty="0">
                          <a:solidFill>
                            <a:srgbClr val="32C3FF"/>
                          </a:solidFill>
                        </a:rPr>
                        <a:t> 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dirty="0" err="1">
                          <a:solidFill>
                            <a:srgbClr val="32C3FF"/>
                          </a:solidFill>
                        </a:rPr>
                        <a:t>Model</a:t>
                      </a:r>
                      <a:r>
                        <a:rPr lang="pt-PT" sz="1200" dirty="0">
                          <a:solidFill>
                            <a:srgbClr val="32C3FF"/>
                          </a:solidFill>
                        </a:rPr>
                        <a:t> 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sz="1200" dirty="0" err="1">
                          <a:solidFill>
                            <a:srgbClr val="32C3FF"/>
                          </a:solidFill>
                        </a:rPr>
                        <a:t>Model</a:t>
                      </a:r>
                      <a:r>
                        <a:rPr lang="pt-PT" sz="1200" dirty="0">
                          <a:solidFill>
                            <a:srgbClr val="32C3FF"/>
                          </a:solidFill>
                        </a:rPr>
                        <a:t> 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3912024"/>
                  </a:ext>
                </a:extLst>
              </a:tr>
              <a:tr h="1458366">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926707"/>
                  </a:ext>
                </a:extLst>
              </a:tr>
            </a:tbl>
          </a:graphicData>
        </a:graphic>
      </p:graphicFrame>
      <p:pic>
        <p:nvPicPr>
          <p:cNvPr id="11" name="Imagem 10" descr="Uma imagem com texto, captura de ecrã, Gráfico, diagrama&#10;&#10;Descrição gerada automaticamente">
            <a:extLst>
              <a:ext uri="{FF2B5EF4-FFF2-40B4-BE49-F238E27FC236}">
                <a16:creationId xmlns:a16="http://schemas.microsoft.com/office/drawing/2014/main" id="{C46C013A-C2B6-BCE5-4388-F1B37C964D10}"/>
              </a:ext>
            </a:extLst>
          </p:cNvPr>
          <p:cNvPicPr>
            <a:picLocks noChangeAspect="1"/>
          </p:cNvPicPr>
          <p:nvPr/>
        </p:nvPicPr>
        <p:blipFill>
          <a:blip r:embed="rId5"/>
          <a:stretch>
            <a:fillRect/>
          </a:stretch>
        </p:blipFill>
        <p:spPr>
          <a:xfrm>
            <a:off x="3511560" y="2128330"/>
            <a:ext cx="1440000" cy="1080000"/>
          </a:xfrm>
          <a:prstGeom prst="rect">
            <a:avLst/>
          </a:prstGeom>
        </p:spPr>
      </p:pic>
      <p:pic>
        <p:nvPicPr>
          <p:cNvPr id="13" name="Imagem 12" descr="Uma imagem com diagrama, Gráfico, file, texto&#10;&#10;Descrição gerada automaticamente">
            <a:extLst>
              <a:ext uri="{FF2B5EF4-FFF2-40B4-BE49-F238E27FC236}">
                <a16:creationId xmlns:a16="http://schemas.microsoft.com/office/drawing/2014/main" id="{E085CFF6-5B08-7B13-9360-3EB69DEE5E10}"/>
              </a:ext>
            </a:extLst>
          </p:cNvPr>
          <p:cNvPicPr>
            <a:picLocks noChangeAspect="1"/>
          </p:cNvPicPr>
          <p:nvPr/>
        </p:nvPicPr>
        <p:blipFill>
          <a:blip r:embed="rId6"/>
          <a:stretch>
            <a:fillRect/>
          </a:stretch>
        </p:blipFill>
        <p:spPr>
          <a:xfrm>
            <a:off x="5019165" y="2128330"/>
            <a:ext cx="1440000" cy="1080000"/>
          </a:xfrm>
          <a:prstGeom prst="rect">
            <a:avLst/>
          </a:prstGeom>
        </p:spPr>
      </p:pic>
      <p:pic>
        <p:nvPicPr>
          <p:cNvPr id="17" name="Imagem 16" descr="Uma imagem com diagrama, Gráfico, file, texto&#10;&#10;Descrição gerada automaticamente">
            <a:extLst>
              <a:ext uri="{FF2B5EF4-FFF2-40B4-BE49-F238E27FC236}">
                <a16:creationId xmlns:a16="http://schemas.microsoft.com/office/drawing/2014/main" id="{B3913AD0-6795-9A63-76EA-23BAA056D487}"/>
              </a:ext>
            </a:extLst>
          </p:cNvPr>
          <p:cNvPicPr>
            <a:picLocks noChangeAspect="1"/>
          </p:cNvPicPr>
          <p:nvPr/>
        </p:nvPicPr>
        <p:blipFill>
          <a:blip r:embed="rId7"/>
          <a:stretch>
            <a:fillRect/>
          </a:stretch>
        </p:blipFill>
        <p:spPr>
          <a:xfrm>
            <a:off x="6553200" y="2128330"/>
            <a:ext cx="1440000" cy="1080000"/>
          </a:xfrm>
          <a:prstGeom prst="rect">
            <a:avLst/>
          </a:prstGeom>
        </p:spPr>
      </p:pic>
    </p:spTree>
    <p:extLst>
      <p:ext uri="{BB962C8B-B14F-4D97-AF65-F5344CB8AC3E}">
        <p14:creationId xmlns:p14="http://schemas.microsoft.com/office/powerpoint/2010/main" val="1231064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437</TotalTime>
  <Words>2302</Words>
  <Application>Microsoft Office PowerPoint</Application>
  <PresentationFormat>Apresentação no Ecrã (4:3)</PresentationFormat>
  <Paragraphs>218</Paragraphs>
  <Slides>10</Slides>
  <Notes>9</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10</vt:i4>
      </vt:variant>
    </vt:vector>
  </HeadingPairs>
  <TitlesOfParts>
    <vt:vector size="14" baseType="lpstr">
      <vt:lpstr>Aptos</vt:lpstr>
      <vt:lpstr>Arial</vt:lpstr>
      <vt:lpstr>Calibri</vt:lpstr>
      <vt:lpstr>Office Theme</vt:lpstr>
      <vt:lpstr>The fabulous G4</vt:lpstr>
      <vt:lpstr>The MFM-24 - a new gold standard in image recognition </vt:lpstr>
      <vt:lpstr>Data Preprocessing </vt:lpstr>
      <vt:lpstr>CNN Architecture (1/2)</vt:lpstr>
      <vt:lpstr>CNN Architecture (1/2)</vt:lpstr>
      <vt:lpstr>CNN Architecture (2/2)</vt:lpstr>
      <vt:lpstr>G4 Never Ending Story –CNN Models Eval : Model 10 Wins!!!</vt:lpstr>
      <vt:lpstr>Transfer Learning</vt:lpstr>
      <vt:lpstr>G4 Transfer Learning  EVAL : VGG16 Wins!!!</vt:lpstr>
      <vt:lpstr>Project Overview / Recap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 G</dc:creator>
  <cp:keywords/>
  <dc:description>generated using python-pptx</dc:description>
  <cp:lastModifiedBy>M G</cp:lastModifiedBy>
  <cp:revision>4</cp:revision>
  <dcterms:created xsi:type="dcterms:W3CDTF">2013-01-27T09:14:16Z</dcterms:created>
  <dcterms:modified xsi:type="dcterms:W3CDTF">2024-09-27T14:25:39Z</dcterms:modified>
  <cp:category/>
</cp:coreProperties>
</file>