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74" r:id="rId11"/>
    <p:sldId id="278" r:id="rId12"/>
  </p:sldIdLst>
  <p:sldSz cx="18288000" cy="10287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Source Serif Pro Light" pitchFamily="18" charset="0"/>
      <p:regular r:id="rId17"/>
      <p:italic r:id="rId18"/>
    </p:embeddedFont>
    <p:embeddedFont>
      <p:font typeface="Bookman Old Style" pitchFamily="18" charset="0"/>
      <p:regular r:id="rId19"/>
      <p:bold r:id="rId20"/>
      <p:italic r:id="rId21"/>
      <p:boldItalic r:id="rId22"/>
    </p:embeddedFont>
    <p:embeddedFont>
      <p:font typeface="Darker Grotesque" charset="0"/>
      <p:regular r:id="rId23"/>
    </p:embeddedFont>
    <p:embeddedFont>
      <p:font typeface="Lalezar" charset="-78"/>
      <p:regular r:id="rId24"/>
    </p:embeddedFont>
    <p:embeddedFont>
      <p:font typeface="Microsoft YaHei Light" pitchFamily="34" charset="-122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-6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H="1">
            <a:off x="-1896844" y="5132135"/>
            <a:ext cx="10561391" cy="1087783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-4331215" y="-22729"/>
            <a:ext cx="11319133" cy="10309729"/>
            <a:chOff x="0" y="0"/>
            <a:chExt cx="2981171" cy="27153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81171" cy="2715320"/>
            </a:xfrm>
            <a:custGeom>
              <a:avLst/>
              <a:gdLst/>
              <a:ahLst/>
              <a:cxnLst/>
              <a:rect l="l" t="t" r="r" b="b"/>
              <a:pathLst>
                <a:path w="2981171" h="2715320">
                  <a:moveTo>
                    <a:pt x="0" y="0"/>
                  </a:moveTo>
                  <a:lnTo>
                    <a:pt x="2981171" y="0"/>
                  </a:lnTo>
                  <a:lnTo>
                    <a:pt x="2981171" y="2715320"/>
                  </a:lnTo>
                  <a:lnTo>
                    <a:pt x="0" y="2715320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487399" y="7200899"/>
            <a:ext cx="4356622" cy="2415747"/>
            <a:chOff x="-224153" y="359009"/>
            <a:chExt cx="1147424" cy="636246"/>
          </a:xfrm>
        </p:grpSpPr>
        <p:sp>
          <p:nvSpPr>
            <p:cNvPr id="9" name="Freeform 9"/>
            <p:cNvSpPr/>
            <p:nvPr/>
          </p:nvSpPr>
          <p:spPr>
            <a:xfrm>
              <a:off x="295535" y="359009"/>
              <a:ext cx="627736" cy="216632"/>
            </a:xfrm>
            <a:custGeom>
              <a:avLst/>
              <a:gdLst/>
              <a:ahLst/>
              <a:cxnLst/>
              <a:rect l="l" t="t" r="r" b="b"/>
              <a:pathLst>
                <a:path w="627736" h="216632">
                  <a:moveTo>
                    <a:pt x="0" y="0"/>
                  </a:moveTo>
                  <a:lnTo>
                    <a:pt x="627736" y="0"/>
                  </a:lnTo>
                  <a:lnTo>
                    <a:pt x="627736" y="216632"/>
                  </a:lnTo>
                  <a:lnTo>
                    <a:pt x="0" y="2166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>
              <a:solidFill>
                <a:srgbClr val="FFFFFF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-224153" y="630344"/>
              <a:ext cx="1145797" cy="364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r>
                <a:rPr lang="ru-RU" dirty="0">
                  <a:solidFill>
                    <a:schemeClr val="bg1"/>
                  </a:solidFill>
                  <a:latin typeface="Bookman Old Style" pitchFamily="18" charset="0"/>
                </a:rPr>
                <a:t>Автор проекта: Федосеева Софья (2 год обучения в Лицее Академии Яндекс)</a:t>
              </a:r>
              <a:endParaRPr lang="en-US" dirty="0">
                <a:solidFill>
                  <a:schemeClr val="bg1"/>
                </a:solidFill>
                <a:latin typeface="Bookman Old Style" pitchFamily="18" charset="0"/>
              </a:endParaRPr>
            </a:p>
            <a:p>
              <a:r>
                <a:rPr lang="ru-RU" dirty="0">
                  <a:solidFill>
                    <a:schemeClr val="bg1"/>
                  </a:solidFill>
                  <a:latin typeface="Bookman Old Style" pitchFamily="18" charset="0"/>
                </a:rPr>
                <a:t>Преподаватель: </a:t>
              </a:r>
              <a:r>
                <a:rPr lang="ru-RU" dirty="0" err="1">
                  <a:solidFill>
                    <a:schemeClr val="bg1"/>
                  </a:solidFill>
                  <a:latin typeface="Bookman Old Style" pitchFamily="18" charset="0"/>
                </a:rPr>
                <a:t>Дегтерёв</a:t>
              </a:r>
              <a:r>
                <a:rPr lang="ru-RU" dirty="0">
                  <a:solidFill>
                    <a:schemeClr val="bg1"/>
                  </a:solidFill>
                  <a:latin typeface="Bookman Old Style" pitchFamily="18" charset="0"/>
                </a:rPr>
                <a:t> Михаил Александрович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5116348" y="1014412"/>
            <a:ext cx="3743139" cy="187802"/>
            <a:chOff x="0" y="0"/>
            <a:chExt cx="985847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alphaModFix amt="26000"/>
          </a:blip>
          <a:srcRect/>
          <a:stretch>
            <a:fillRect/>
          </a:stretch>
        </p:blipFill>
        <p:spPr>
          <a:xfrm rot="-5400000">
            <a:off x="325086" y="5257691"/>
            <a:ext cx="1445201" cy="368526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5116348" y="10156348"/>
            <a:ext cx="9686369" cy="187802"/>
            <a:chOff x="0" y="0"/>
            <a:chExt cx="2551142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738208" y="2869735"/>
            <a:ext cx="9174759" cy="3756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en-US" sz="14400" dirty="0">
                <a:solidFill>
                  <a:srgbClr val="FFFFFF"/>
                </a:solidFill>
                <a:latin typeface="Lalezar"/>
              </a:rPr>
              <a:t>Web</a:t>
            </a:r>
          </a:p>
          <a:p>
            <a:pPr>
              <a:lnSpc>
                <a:spcPts val="14400"/>
              </a:lnSpc>
            </a:pPr>
            <a:r>
              <a:rPr lang="en-US" sz="14400" dirty="0" smtClean="0">
                <a:solidFill>
                  <a:srgbClr val="FFFFFF"/>
                </a:solidFill>
                <a:latin typeface="Lalezar"/>
              </a:rPr>
              <a:t>Project</a:t>
            </a:r>
            <a:endParaRPr lang="en-US" sz="14400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2023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22" name="Freeform 9"/>
          <p:cNvSpPr/>
          <p:nvPr/>
        </p:nvSpPr>
        <p:spPr>
          <a:xfrm>
            <a:off x="14097000" y="6815378"/>
            <a:ext cx="2383433" cy="822525"/>
          </a:xfrm>
          <a:custGeom>
            <a:avLst/>
            <a:gdLst/>
            <a:ahLst/>
            <a:cxnLst/>
            <a:rect l="l" t="t" r="r" b="b"/>
            <a:pathLst>
              <a:path w="627736" h="216632">
                <a:moveTo>
                  <a:pt x="0" y="0"/>
                </a:moveTo>
                <a:lnTo>
                  <a:pt x="627736" y="0"/>
                </a:lnTo>
                <a:lnTo>
                  <a:pt x="627736" y="216632"/>
                </a:lnTo>
                <a:lnTo>
                  <a:pt x="0" y="21663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FFFFF"/>
            </a:solidFill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2711822" y="5308162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9198602" y="1099519"/>
            <a:ext cx="11574364" cy="11921161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834205" y="4041584"/>
            <a:ext cx="15425094" cy="3018515"/>
            <a:chOff x="0" y="152400"/>
            <a:chExt cx="20566793" cy="402468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2400"/>
              <a:ext cx="20566793" cy="1464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8000" b="1" dirty="0" smtClean="0">
                  <a:solidFill>
                    <a:srgbClr val="FFFFFF"/>
                  </a:solidFill>
                  <a:latin typeface="Lalezar"/>
                </a:rPr>
                <a:t>Вывод:</a:t>
              </a:r>
              <a:endParaRPr lang="en-US" sz="8000" b="1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714875"/>
              <a:ext cx="20346424" cy="246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ru-RU" sz="4000" dirty="0">
                  <a:solidFill>
                    <a:schemeClr val="bg1"/>
                  </a:solidFill>
                  <a:latin typeface="Source Serif Pro Light" pitchFamily="18" charset="0"/>
                  <a:ea typeface="Source Serif Pro Light" pitchFamily="18" charset="0"/>
                </a:rPr>
                <a:t>Цели и задачи проекта для </a:t>
              </a:r>
              <a:r>
                <a:rPr lang="en-US" sz="4000" dirty="0">
                  <a:solidFill>
                    <a:schemeClr val="bg1"/>
                  </a:solidFill>
                  <a:latin typeface="Source Serif Pro Light" pitchFamily="18" charset="0"/>
                  <a:ea typeface="Source Serif Pro Light" pitchFamily="18" charset="0"/>
                </a:rPr>
                <a:t>MVP</a:t>
              </a:r>
              <a:r>
                <a:rPr lang="ru-RU" sz="4000" dirty="0">
                  <a:solidFill>
                    <a:schemeClr val="bg1"/>
                  </a:solidFill>
                  <a:latin typeface="Source Serif Pro Light" pitchFamily="18" charset="0"/>
                  <a:ea typeface="Source Serif Pro Light" pitchFamily="18" charset="0"/>
                </a:rPr>
                <a:t> </a:t>
              </a:r>
              <a:r>
                <a:rPr lang="en-US" sz="4000" dirty="0">
                  <a:solidFill>
                    <a:schemeClr val="bg1"/>
                  </a:solidFill>
                  <a:latin typeface="Source Serif Pro Light" pitchFamily="18" charset="0"/>
                  <a:ea typeface="Source Serif Pro Light" pitchFamily="18" charset="0"/>
                </a:rPr>
                <a:t>(</a:t>
              </a:r>
              <a:r>
                <a:rPr lang="ru-RU" sz="4000" dirty="0">
                  <a:solidFill>
                    <a:schemeClr val="bg1"/>
                  </a:solidFill>
                  <a:latin typeface="Source Serif Pro Light" pitchFamily="18" charset="0"/>
                  <a:ea typeface="Source Serif Pro Light" pitchFamily="18" charset="0"/>
                </a:rPr>
                <a:t>минимальный действующий продукт) выполнены. В дальнейшем, все найденные ошибки будут устранены, а проект доработан.</a:t>
              </a:r>
              <a:endParaRPr lang="ru-RU" sz="4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99482" y="1004888"/>
            <a:ext cx="5171889" cy="187802"/>
            <a:chOff x="0" y="0"/>
            <a:chExt cx="1362144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62144" cy="49462"/>
            </a:xfrm>
            <a:custGeom>
              <a:avLst/>
              <a:gdLst/>
              <a:ahLst/>
              <a:cxnLst/>
              <a:rect l="l" t="t" r="r" b="b"/>
              <a:pathLst>
                <a:path w="1362144" h="49462">
                  <a:moveTo>
                    <a:pt x="0" y="0"/>
                  </a:moveTo>
                  <a:lnTo>
                    <a:pt x="1362144" y="0"/>
                  </a:lnTo>
                  <a:lnTo>
                    <a:pt x="136214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99482" y="10157745"/>
            <a:ext cx="5171889" cy="187802"/>
            <a:chOff x="0" y="0"/>
            <a:chExt cx="1362144" cy="494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62144" cy="49462"/>
            </a:xfrm>
            <a:custGeom>
              <a:avLst/>
              <a:gdLst/>
              <a:ahLst/>
              <a:cxnLst/>
              <a:rect l="l" t="t" r="r" b="b"/>
              <a:pathLst>
                <a:path w="1362144" h="49462">
                  <a:moveTo>
                    <a:pt x="0" y="0"/>
                  </a:moveTo>
                  <a:lnTo>
                    <a:pt x="1362144" y="0"/>
                  </a:lnTo>
                  <a:lnTo>
                    <a:pt x="1362144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5998512" y="-3192802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6232491" y="-1400002"/>
            <a:ext cx="14880484" cy="15326341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23637" y="1004888"/>
            <a:ext cx="5013291" cy="187802"/>
            <a:chOff x="0" y="0"/>
            <a:chExt cx="1320373" cy="494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20373" cy="49462"/>
            </a:xfrm>
            <a:custGeom>
              <a:avLst/>
              <a:gdLst/>
              <a:ahLst/>
              <a:cxnLst/>
              <a:rect l="l" t="t" r="r" b="b"/>
              <a:pathLst>
                <a:path w="1320373" h="49462">
                  <a:moveTo>
                    <a:pt x="0" y="0"/>
                  </a:moveTo>
                  <a:lnTo>
                    <a:pt x="1320373" y="0"/>
                  </a:lnTo>
                  <a:lnTo>
                    <a:pt x="132037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123637" y="10156348"/>
            <a:ext cx="5794341" cy="187802"/>
            <a:chOff x="0" y="0"/>
            <a:chExt cx="1526082" cy="494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26082" cy="49462"/>
            </a:xfrm>
            <a:custGeom>
              <a:avLst/>
              <a:gdLst/>
              <a:ahLst/>
              <a:cxnLst/>
              <a:rect l="l" t="t" r="r" b="b"/>
              <a:pathLst>
                <a:path w="1526082" h="49462">
                  <a:moveTo>
                    <a:pt x="0" y="0"/>
                  </a:moveTo>
                  <a:lnTo>
                    <a:pt x="1526082" y="0"/>
                  </a:lnTo>
                  <a:lnTo>
                    <a:pt x="1526082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038600" y="4662985"/>
            <a:ext cx="11237460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latin typeface="Lalezar"/>
              </a:rPr>
              <a:t>Спасибо за внимание!</a:t>
            </a:r>
            <a:endParaRPr lang="en-US" sz="8000" b="1" dirty="0">
              <a:latin typeface="Lalezar"/>
            </a:endParaRPr>
          </a:p>
          <a:p>
            <a:pPr>
              <a:lnSpc>
                <a:spcPts val="8000"/>
              </a:lnSpc>
            </a:pPr>
            <a:endParaRPr lang="en-US" sz="8000" dirty="0">
              <a:solidFill>
                <a:srgbClr val="FFFFFF"/>
              </a:solidFill>
              <a:latin typeface="Lalez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-33357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H="1">
            <a:off x="7391399" y="-7015941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H="1">
            <a:off x="16338514" y="-2103114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1676638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Идея проекта</a:t>
            </a:r>
            <a:r>
              <a:rPr lang="en-US" sz="8000" b="1" dirty="0">
                <a:solidFill>
                  <a:srgbClr val="FFFFFF"/>
                </a:solidFill>
                <a:latin typeface="Lalezar"/>
              </a:rPr>
              <a:t>:</a:t>
            </a:r>
            <a:endParaRPr lang="en-US" sz="8000" b="1" dirty="0">
              <a:solidFill>
                <a:srgbClr val="FFFFFF"/>
              </a:solidFill>
              <a:latin typeface="Lalezar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575745" y="3656820"/>
            <a:ext cx="3988011" cy="2258322"/>
            <a:chOff x="0" y="-57151"/>
            <a:chExt cx="5317347" cy="3011095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1"/>
              <a:ext cx="3360571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 smtClean="0">
                  <a:solidFill>
                    <a:srgbClr val="FFFFFF"/>
                  </a:solidFill>
                  <a:latin typeface="Lalezar"/>
                </a:rPr>
                <a:t>Цель</a:t>
              </a:r>
              <a:r>
                <a:rPr lang="en-US" sz="2799" dirty="0" smtClean="0">
                  <a:solidFill>
                    <a:srgbClr val="FFFFFF"/>
                  </a:solidFill>
                  <a:latin typeface="Lalezar"/>
                </a:rPr>
                <a:t>:</a:t>
              </a: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09878"/>
              <a:ext cx="5317347" cy="1744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ru-RU" sz="2799" dirty="0" smtClean="0">
                  <a:solidFill>
                    <a:srgbClr val="FFFFFF"/>
                  </a:solidFill>
                  <a:latin typeface="Darker Grotesque"/>
                </a:rPr>
                <a:t>Создание сайта с </a:t>
              </a:r>
              <a:r>
                <a:rPr lang="en-US" sz="2799" dirty="0" smtClean="0">
                  <a:solidFill>
                    <a:srgbClr val="FFFFFF"/>
                  </a:solidFill>
                  <a:latin typeface="Darker Grotesque"/>
                </a:rPr>
                <a:t>API </a:t>
              </a:r>
              <a:r>
                <a:rPr lang="ru-RU" sz="2799" dirty="0" smtClean="0">
                  <a:solidFill>
                    <a:srgbClr val="FFFFFF"/>
                  </a:solidFill>
                  <a:latin typeface="Darker Grotesque"/>
                </a:rPr>
                <a:t>– запросами, для работы с интернет - магазинами</a:t>
              </a:r>
              <a:endParaRPr lang="en-US" sz="2799" dirty="0">
                <a:solidFill>
                  <a:srgbClr val="FFFFFF"/>
                </a:solidFill>
                <a:latin typeface="Darker Grotesque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2072" y="3656820"/>
            <a:ext cx="4007181" cy="3566373"/>
            <a:chOff x="0" y="-57151"/>
            <a:chExt cx="5342908" cy="47551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1"/>
              <a:ext cx="3376727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 smtClean="0">
                  <a:solidFill>
                    <a:srgbClr val="FFFFFF"/>
                  </a:solidFill>
                  <a:latin typeface="Lalezar"/>
                </a:rPr>
                <a:t>Задачи</a:t>
              </a:r>
              <a:r>
                <a:rPr lang="en-US" sz="2799" dirty="0" smtClean="0">
                  <a:solidFill>
                    <a:srgbClr val="FFFFFF"/>
                  </a:solidFill>
                  <a:latin typeface="Lalezar"/>
                </a:rPr>
                <a:t>:</a:t>
              </a: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09878"/>
              <a:ext cx="5342908" cy="3488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359"/>
                </a:lnSpc>
                <a:buFont typeface="Arial" pitchFamily="34" charset="0"/>
                <a:buChar char="•"/>
              </a:pPr>
              <a:r>
                <a:rPr lang="ru-RU" sz="2799" dirty="0" smtClean="0">
                  <a:solidFill>
                    <a:srgbClr val="FFFFFF"/>
                  </a:solidFill>
                  <a:latin typeface="Darker Grotesque"/>
                </a:rPr>
                <a:t>Продумать структуру базы данных и создать ее</a:t>
              </a:r>
              <a:endParaRPr lang="ru-RU" sz="2799" dirty="0">
                <a:solidFill>
                  <a:srgbClr val="FFFFFF"/>
                </a:solidFill>
                <a:latin typeface="Darker Grotesque"/>
              </a:endParaRPr>
            </a:p>
            <a:p>
              <a:pPr marL="457200" indent="-457200">
                <a:lnSpc>
                  <a:spcPts val="3359"/>
                </a:lnSpc>
                <a:buFont typeface="Arial" pitchFamily="34" charset="0"/>
                <a:buChar char="•"/>
              </a:pPr>
              <a:r>
                <a:rPr lang="ru-RU" sz="2799" dirty="0" smtClean="0">
                  <a:solidFill>
                    <a:srgbClr val="FFFFFF"/>
                  </a:solidFill>
                  <a:latin typeface="Darker Grotesque"/>
                </a:rPr>
                <a:t>Придумать запросы и реализовать их работу</a:t>
              </a:r>
            </a:p>
            <a:p>
              <a:pPr marL="457200" indent="-457200">
                <a:lnSpc>
                  <a:spcPts val="3359"/>
                </a:lnSpc>
                <a:buFont typeface="Arial" pitchFamily="34" charset="0"/>
                <a:buChar char="•"/>
              </a:pPr>
              <a:r>
                <a:rPr lang="ru-RU" sz="2799" dirty="0" smtClean="0">
                  <a:solidFill>
                    <a:srgbClr val="FFFFFF"/>
                  </a:solidFill>
                  <a:latin typeface="Darker Grotesque"/>
                </a:rPr>
                <a:t>Создать макет сайта</a:t>
              </a:r>
              <a:endParaRPr lang="en-US" sz="2799" dirty="0">
                <a:solidFill>
                  <a:srgbClr val="FFFFFF"/>
                </a:solidFill>
                <a:latin typeface="Darker Grotesque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WEB-project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99482" y="10156348"/>
            <a:ext cx="15259818" cy="187802"/>
            <a:chOff x="0" y="0"/>
            <a:chExt cx="4019047" cy="4946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9047" cy="49462"/>
            </a:xfrm>
            <a:custGeom>
              <a:avLst/>
              <a:gdLst/>
              <a:ahLst/>
              <a:cxnLst/>
              <a:rect l="l" t="t" r="r" b="b"/>
              <a:pathLst>
                <a:path w="4019047" h="49462">
                  <a:moveTo>
                    <a:pt x="0" y="0"/>
                  </a:moveTo>
                  <a:lnTo>
                    <a:pt x="4019047" y="0"/>
                  </a:lnTo>
                  <a:lnTo>
                    <a:pt x="40190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197621" y="1136231"/>
            <a:ext cx="428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Darker Grotesque" charset="0"/>
              </a:rPr>
              <a:t>REST-API</a:t>
            </a:r>
            <a:endParaRPr lang="ru-RU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H="1">
            <a:off x="6394334" y="5441954"/>
            <a:ext cx="14071607" cy="144932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flipH="1">
            <a:off x="-8674135" y="-9349728"/>
            <a:ext cx="14071607" cy="14493228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Интерфейс сайта:</a:t>
            </a:r>
            <a:endParaRPr lang="en-US" sz="8000" b="1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56348"/>
            <a:ext cx="4172718" cy="187802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80102" y="10156348"/>
            <a:ext cx="4172718" cy="187802"/>
            <a:chOff x="0" y="0"/>
            <a:chExt cx="1098988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436566" y="10156348"/>
            <a:ext cx="4172718" cy="187802"/>
            <a:chOff x="0" y="0"/>
            <a:chExt cx="1098988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952695" y="3079540"/>
            <a:ext cx="70617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alezar"/>
              </a:rPr>
              <a:t>1.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23" y="3086100"/>
            <a:ext cx="11970611" cy="648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5515342" y="6805753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6197635" y="-609570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99482" y="1852818"/>
            <a:ext cx="1542509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8000" b="1" dirty="0">
                <a:solidFill>
                  <a:srgbClr val="FFFFFF"/>
                </a:solidFill>
                <a:latin typeface="Lalezar"/>
              </a:rPr>
              <a:t>Интерфейс сайта:</a:t>
            </a:r>
            <a:endParaRPr lang="en-US" sz="8000" b="1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999482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999482" y="10156348"/>
            <a:ext cx="4172718" cy="187802"/>
            <a:chOff x="0" y="0"/>
            <a:chExt cx="1098988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80102" y="10156348"/>
            <a:ext cx="4172718" cy="187802"/>
            <a:chOff x="0" y="0"/>
            <a:chExt cx="1098988" cy="494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436566" y="10156348"/>
            <a:ext cx="4172718" cy="187802"/>
            <a:chOff x="0" y="0"/>
            <a:chExt cx="1098988" cy="494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157546" y="2991187"/>
            <a:ext cx="56040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Lalezar"/>
              </a:rPr>
              <a:t>2.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51" y="2991187"/>
            <a:ext cx="11768013" cy="6414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874062" y="4564092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15976564" y="-1847555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4300814" y="1866900"/>
            <a:ext cx="9686369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ru-RU" sz="8000" b="1" dirty="0">
                <a:solidFill>
                  <a:srgbClr val="FFFFFF"/>
                </a:solidFill>
                <a:latin typeface="Lalezar"/>
              </a:rPr>
              <a:t>Интерфейс сайта:</a:t>
            </a:r>
            <a:endParaRPr lang="en-US" sz="8000" b="1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738208" y="1004888"/>
            <a:ext cx="3743139" cy="187802"/>
            <a:chOff x="0" y="0"/>
            <a:chExt cx="985847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738208" y="10156348"/>
            <a:ext cx="9686369" cy="187802"/>
            <a:chOff x="0" y="0"/>
            <a:chExt cx="2551142" cy="494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51143" cy="49462"/>
            </a:xfrm>
            <a:custGeom>
              <a:avLst/>
              <a:gdLst/>
              <a:ahLst/>
              <a:cxnLst/>
              <a:rect l="l" t="t" r="r" b="b"/>
              <a:pathLst>
                <a:path w="2551143" h="49462">
                  <a:moveTo>
                    <a:pt x="0" y="0"/>
                  </a:moveTo>
                  <a:lnTo>
                    <a:pt x="2551143" y="0"/>
                  </a:lnTo>
                  <a:lnTo>
                    <a:pt x="2551143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7" name="TextBox 24"/>
          <p:cNvSpPr txBox="1"/>
          <p:nvPr/>
        </p:nvSpPr>
        <p:spPr>
          <a:xfrm>
            <a:off x="2787527" y="3067007"/>
            <a:ext cx="58307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ru-RU" sz="2799" dirty="0">
                <a:solidFill>
                  <a:srgbClr val="FFFFFF"/>
                </a:solidFill>
                <a:latin typeface="Lalezar"/>
              </a:rPr>
              <a:t>3</a:t>
            </a: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.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33" y="3140765"/>
            <a:ext cx="12315268" cy="6654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2788192" y="-430840"/>
            <a:ext cx="8515827" cy="877098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349285" y="2112177"/>
            <a:ext cx="8515827" cy="8770983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774855" y="1004888"/>
            <a:ext cx="7314211" cy="187802"/>
            <a:chOff x="0" y="0"/>
            <a:chExt cx="1926376" cy="49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4855" y="10156348"/>
            <a:ext cx="7314211" cy="187802"/>
            <a:chOff x="0" y="0"/>
            <a:chExt cx="1926376" cy="494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6376" cy="49462"/>
            </a:xfrm>
            <a:custGeom>
              <a:avLst/>
              <a:gdLst/>
              <a:ahLst/>
              <a:cxnLst/>
              <a:rect l="l" t="t" r="r" b="b"/>
              <a:pathLst>
                <a:path w="1926376" h="49462">
                  <a:moveTo>
                    <a:pt x="0" y="0"/>
                  </a:moveTo>
                  <a:lnTo>
                    <a:pt x="1926376" y="0"/>
                  </a:lnTo>
                  <a:lnTo>
                    <a:pt x="1926376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0439400" y="2620277"/>
            <a:ext cx="6422991" cy="4381953"/>
            <a:chOff x="0" y="152400"/>
            <a:chExt cx="8563988" cy="459971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52400"/>
              <a:ext cx="8563988" cy="2207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000"/>
                </a:lnSpc>
              </a:pPr>
              <a:r>
                <a:rPr lang="ru-RU" sz="8000" b="1" dirty="0" smtClean="0">
                  <a:solidFill>
                    <a:srgbClr val="FFFFFF"/>
                  </a:solidFill>
                  <a:latin typeface="Lalezar"/>
                </a:rPr>
                <a:t>Структура базы данных</a:t>
              </a:r>
              <a:endParaRPr lang="en-US" sz="8000" b="1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652152"/>
              <a:ext cx="8563988" cy="2099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 smtClean="0">
                  <a:solidFill>
                    <a:srgbClr val="FFFFFF"/>
                  </a:solidFill>
                  <a:latin typeface="Lalezar"/>
                </a:rPr>
                <a:t>Она включает в себя 3 таблицы, в которых хранится основная информация о пользователях, продуктах и созданных пользователем категорий.</a:t>
              </a:r>
              <a:endParaRPr lang="en-US" sz="2799" u="none" dirty="0">
                <a:solidFill>
                  <a:srgbClr val="FFFFFF"/>
                </a:solidFill>
                <a:latin typeface="Lalezar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33" y="3954651"/>
            <a:ext cx="7029967" cy="2375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Скругленная соединительная линия 20"/>
          <p:cNvCxnSpPr/>
          <p:nvPr/>
        </p:nvCxnSpPr>
        <p:spPr>
          <a:xfrm rot="10800000">
            <a:off x="9525000" y="5753101"/>
            <a:ext cx="2971800" cy="167640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-5998512" y="-3192802"/>
            <a:ext cx="8515827" cy="877098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123637" y="1004888"/>
            <a:ext cx="3743139" cy="187802"/>
            <a:chOff x="0" y="0"/>
            <a:chExt cx="985847" cy="49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23637" y="10156348"/>
            <a:ext cx="6680166" cy="187802"/>
            <a:chOff x="0" y="0"/>
            <a:chExt cx="1759385" cy="494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59385" cy="49462"/>
            </a:xfrm>
            <a:custGeom>
              <a:avLst/>
              <a:gdLst/>
              <a:ahLst/>
              <a:cxnLst/>
              <a:rect l="l" t="t" r="r" b="b"/>
              <a:pathLst>
                <a:path w="1759385" h="49462">
                  <a:moveTo>
                    <a:pt x="0" y="0"/>
                  </a:moveTo>
                  <a:lnTo>
                    <a:pt x="1759385" y="0"/>
                  </a:lnTo>
                  <a:lnTo>
                    <a:pt x="175938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209800" y="4229100"/>
            <a:ext cx="6680166" cy="2230439"/>
            <a:chOff x="0" y="152400"/>
            <a:chExt cx="8906888" cy="297391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52400"/>
              <a:ext cx="8906888" cy="1464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8000" dirty="0" smtClean="0">
                  <a:solidFill>
                    <a:srgbClr val="FFFFFF"/>
                  </a:solidFill>
                  <a:latin typeface="Lalezar"/>
                </a:rPr>
                <a:t>Структура кода </a:t>
              </a:r>
              <a:endParaRPr lang="en-US" sz="8000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92620"/>
              <a:ext cx="6684388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  <a:spcBef>
                  <a:spcPct val="0"/>
                </a:spcBef>
              </a:pPr>
              <a:r>
                <a:rPr lang="ru-RU" sz="2799" dirty="0" smtClean="0">
                  <a:solidFill>
                    <a:srgbClr val="FFFFFF"/>
                  </a:solidFill>
                  <a:latin typeface="Lalezar"/>
                </a:rPr>
                <a:t>Логика приложения, файлы представления, модели</a:t>
              </a: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186520" flipH="1">
            <a:off x="9187169" y="3554442"/>
            <a:ext cx="8515827" cy="877098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27" y="1485900"/>
            <a:ext cx="2638425" cy="8249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arker Grotesque"/>
              </a:rPr>
              <a:t>Name Lastname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7546833" y="-11370303"/>
            <a:ext cx="15952185" cy="1643015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186520" flipH="1">
            <a:off x="8525383" y="8236784"/>
            <a:ext cx="8515827" cy="8770983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999482" y="1004888"/>
            <a:ext cx="6142535" cy="187802"/>
            <a:chOff x="0" y="0"/>
            <a:chExt cx="1617787" cy="494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17787" cy="49462"/>
            </a:xfrm>
            <a:custGeom>
              <a:avLst/>
              <a:gdLst/>
              <a:ahLst/>
              <a:cxnLst/>
              <a:rect l="l" t="t" r="r" b="b"/>
              <a:pathLst>
                <a:path w="1617787" h="49462">
                  <a:moveTo>
                    <a:pt x="0" y="0"/>
                  </a:moveTo>
                  <a:lnTo>
                    <a:pt x="1617787" y="0"/>
                  </a:lnTo>
                  <a:lnTo>
                    <a:pt x="161778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692336" y="10157745"/>
            <a:ext cx="4172718" cy="187802"/>
            <a:chOff x="0" y="0"/>
            <a:chExt cx="1098988" cy="494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98988" cy="49462"/>
            </a:xfrm>
            <a:custGeom>
              <a:avLst/>
              <a:gdLst/>
              <a:ahLst/>
              <a:cxnLst/>
              <a:rect l="l" t="t" r="r" b="b"/>
              <a:pathLst>
                <a:path w="1098988" h="49462">
                  <a:moveTo>
                    <a:pt x="0" y="0"/>
                  </a:moveTo>
                  <a:lnTo>
                    <a:pt x="1098988" y="0"/>
                  </a:lnTo>
                  <a:lnTo>
                    <a:pt x="1098988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16047" y="4302399"/>
            <a:ext cx="6142535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ru-RU" sz="8000" b="1" dirty="0" smtClean="0">
                <a:solidFill>
                  <a:srgbClr val="FFFFFF"/>
                </a:solidFill>
                <a:latin typeface="Lalezar"/>
              </a:rPr>
              <a:t>Рабочее окружение</a:t>
            </a:r>
            <a:endParaRPr lang="en-US" sz="8000" b="1" dirty="0">
              <a:solidFill>
                <a:srgbClr val="FFFFFF"/>
              </a:solidFill>
              <a:latin typeface="Lalezar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9905691" y="4444962"/>
            <a:ext cx="1297829" cy="1336715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1689023" y="4464405"/>
            <a:ext cx="2520428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OS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672458" y="4756724"/>
            <a:ext cx="3988011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ru-RU" sz="2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с</a:t>
            </a:r>
            <a:r>
              <a:rPr lang="ru-RU" sz="2000" dirty="0" smtClean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истемная библиотека</a:t>
            </a:r>
            <a:endParaRPr lang="en-US" sz="2000" dirty="0">
              <a:solidFill>
                <a:srgbClr val="FFFFFF"/>
              </a:solidFill>
              <a:latin typeface="Source Serif Pro Light" pitchFamily="18" charset="0"/>
              <a:ea typeface="Source Serif Pro Light" pitchFamily="18" charset="0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9905691" y="2056654"/>
            <a:ext cx="1297829" cy="1336715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1692336" y="1959972"/>
            <a:ext cx="2520428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FLASK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636013" y="2342322"/>
            <a:ext cx="398801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платформа </a:t>
            </a:r>
            <a:r>
              <a:rPr lang="ru-RU" sz="2000" dirty="0" err="1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Python</a:t>
            </a:r>
            <a:r>
              <a:rPr lang="ru-RU" sz="2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 для веб-приложений, которая обеспечивает основные возможности маршрутизации URL-адресов и визуализации страниц</a:t>
            </a:r>
            <a:r>
              <a:rPr lang="ru-RU" sz="2000" dirty="0" smtClean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Source Serif Pro Light" pitchFamily="18" charset="0"/>
              <a:ea typeface="Source Serif Pro Light" pitchFamily="18" charset="0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9904938" y="8324034"/>
            <a:ext cx="1297829" cy="1336715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1672456" y="6886387"/>
            <a:ext cx="2520428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Lalezar" charset="-78"/>
                <a:ea typeface="Microsoft YaHei Light" pitchFamily="34" charset="-122"/>
                <a:cs typeface="Lalezar" charset="-78"/>
              </a:rPr>
              <a:t>RANDOM</a:t>
            </a:r>
            <a:endParaRPr lang="ru-RU" sz="2800" dirty="0">
              <a:solidFill>
                <a:schemeClr val="bg1"/>
              </a:solidFill>
              <a:latin typeface="Microsoft YaHei Light" pitchFamily="34" charset="-122"/>
              <a:ea typeface="Microsoft YaHei Light" pitchFamily="34" charset="-122"/>
              <a:cs typeface="Lalezar" charset="-78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636012" y="7386524"/>
            <a:ext cx="398801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библиотека </a:t>
            </a:r>
            <a:r>
              <a:rPr lang="ru-RU" sz="2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для работы с </a:t>
            </a:r>
            <a:r>
              <a:rPr lang="ru-RU" sz="2000" dirty="0" err="1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рандомом</a:t>
            </a:r>
            <a:endParaRPr lang="en-US" sz="2000" dirty="0">
              <a:solidFill>
                <a:srgbClr val="FFFFFF"/>
              </a:solidFill>
              <a:latin typeface="Source Serif Pro Light" pitchFamily="18" charset="0"/>
              <a:ea typeface="Source Serif Pro Light" pitchFamily="18" charset="0"/>
            </a:endParaRPr>
          </a:p>
        </p:txBody>
      </p:sp>
      <p:pic>
        <p:nvPicPr>
          <p:cNvPr id="29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9904937" y="6468099"/>
            <a:ext cx="1297829" cy="1336715"/>
          </a:xfrm>
          <a:prstGeom prst="rect">
            <a:avLst/>
          </a:prstGeom>
        </p:spPr>
      </p:pic>
      <p:sp>
        <p:nvSpPr>
          <p:cNvPr id="30" name="TextBox 21"/>
          <p:cNvSpPr txBox="1"/>
          <p:nvPr/>
        </p:nvSpPr>
        <p:spPr>
          <a:xfrm>
            <a:off x="11692336" y="5218506"/>
            <a:ext cx="2520428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dirty="0" smtClean="0">
                <a:solidFill>
                  <a:srgbClr val="FFFFFF"/>
                </a:solidFill>
                <a:latin typeface="Lalezar"/>
              </a:rPr>
              <a:t>SYS</a:t>
            </a:r>
            <a:endParaRPr lang="en-US" sz="2799" dirty="0">
              <a:solidFill>
                <a:srgbClr val="FFFFFF"/>
              </a:solidFill>
              <a:latin typeface="Lalezar"/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11672456" y="5623264"/>
            <a:ext cx="398801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получение </a:t>
            </a:r>
            <a:r>
              <a:rPr lang="ru-RU" sz="2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информацию об интерпретаторе </a:t>
            </a:r>
            <a:r>
              <a:rPr lang="ru-RU" sz="2000" dirty="0" err="1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Python</a:t>
            </a:r>
            <a:r>
              <a:rPr lang="ru-RU" sz="2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 и операционной системе</a:t>
            </a:r>
            <a:endParaRPr lang="en-US" sz="2000" dirty="0">
              <a:solidFill>
                <a:schemeClr val="bg1"/>
              </a:solidFill>
              <a:latin typeface="Source Serif Pro Light" pitchFamily="18" charset="0"/>
              <a:ea typeface="Source Serif Pro Light" pitchFamily="18" charset="0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11692336" y="8343477"/>
            <a:ext cx="2520428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Lalezar" charset="-78"/>
                <a:ea typeface="Microsoft YaHei Light" pitchFamily="34" charset="-122"/>
                <a:cs typeface="Lalezar" charset="-78"/>
              </a:rPr>
              <a:t>JSON</a:t>
            </a:r>
            <a:endParaRPr lang="ru-RU" sz="2800" dirty="0">
              <a:solidFill>
                <a:schemeClr val="bg1"/>
              </a:solidFill>
              <a:latin typeface="Microsoft YaHei Light" pitchFamily="34" charset="-122"/>
              <a:ea typeface="Microsoft YaHei Light" pitchFamily="34" charset="-122"/>
              <a:cs typeface="Lalezar" charset="-78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1689023" y="8842051"/>
            <a:ext cx="398801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ource Serif Pro Light" pitchFamily="18" charset="0"/>
                <a:ea typeface="Source Serif Pro Light" pitchFamily="18" charset="0"/>
              </a:rPr>
              <a:t>формат для организации передачи данных между клиентом и сервером</a:t>
            </a:r>
            <a:endParaRPr lang="en-US" sz="2000" dirty="0">
              <a:solidFill>
                <a:schemeClr val="bg1"/>
              </a:solidFill>
              <a:latin typeface="Source Serif Pro Light" pitchFamily="18" charset="0"/>
              <a:ea typeface="Source Serif Pro Ligh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 t="1557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-5186520" flipH="1">
            <a:off x="-5998512" y="-3192802"/>
            <a:ext cx="8515827" cy="877098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63423" y="1004888"/>
            <a:ext cx="165611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4904148" y="429690"/>
            <a:ext cx="2520428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Darker Grotesque"/>
              </a:rPr>
              <a:t>REST - API</a:t>
            </a:r>
            <a:endParaRPr lang="en-US" sz="2799" dirty="0">
              <a:solidFill>
                <a:srgbClr val="FFFFFF"/>
              </a:solidFill>
              <a:latin typeface="Darker Grotesque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123637" y="1004888"/>
            <a:ext cx="3743139" cy="187802"/>
            <a:chOff x="0" y="0"/>
            <a:chExt cx="985847" cy="49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5847" cy="49462"/>
            </a:xfrm>
            <a:custGeom>
              <a:avLst/>
              <a:gdLst/>
              <a:ahLst/>
              <a:cxnLst/>
              <a:rect l="l" t="t" r="r" b="b"/>
              <a:pathLst>
                <a:path w="985847" h="49462">
                  <a:moveTo>
                    <a:pt x="0" y="0"/>
                  </a:moveTo>
                  <a:lnTo>
                    <a:pt x="985847" y="0"/>
                  </a:lnTo>
                  <a:lnTo>
                    <a:pt x="985847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23637" y="10156348"/>
            <a:ext cx="6680166" cy="187802"/>
            <a:chOff x="0" y="0"/>
            <a:chExt cx="1759385" cy="494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59385" cy="49462"/>
            </a:xfrm>
            <a:custGeom>
              <a:avLst/>
              <a:gdLst/>
              <a:ahLst/>
              <a:cxnLst/>
              <a:rect l="l" t="t" r="r" b="b"/>
              <a:pathLst>
                <a:path w="1759385" h="49462">
                  <a:moveTo>
                    <a:pt x="0" y="0"/>
                  </a:moveTo>
                  <a:lnTo>
                    <a:pt x="1759385" y="0"/>
                  </a:lnTo>
                  <a:lnTo>
                    <a:pt x="1759385" y="49462"/>
                  </a:lnTo>
                  <a:lnTo>
                    <a:pt x="0" y="49462"/>
                  </a:lnTo>
                  <a:close/>
                </a:path>
              </a:pathLst>
            </a:custGeom>
            <a:solidFill>
              <a:srgbClr val="9FFF2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38100"/>
              <a:ext cx="8128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029200" y="1485900"/>
            <a:ext cx="8549820" cy="1273232"/>
            <a:chOff x="-453528" y="994757"/>
            <a:chExt cx="8906888" cy="2804187"/>
          </a:xfrm>
        </p:grpSpPr>
        <p:sp>
          <p:nvSpPr>
            <p:cNvPr id="15" name="TextBox 15"/>
            <p:cNvSpPr txBox="1"/>
            <p:nvPr/>
          </p:nvSpPr>
          <p:spPr>
            <a:xfrm>
              <a:off x="-453528" y="994757"/>
              <a:ext cx="8906888" cy="2804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ru-RU" sz="8000" dirty="0" smtClean="0">
                  <a:solidFill>
                    <a:srgbClr val="FFFFFF"/>
                  </a:solidFill>
                  <a:latin typeface="Lalezar"/>
                </a:rPr>
                <a:t>Функционал сайта:</a:t>
              </a:r>
              <a:endParaRPr lang="en-US" sz="8000" dirty="0">
                <a:solidFill>
                  <a:srgbClr val="FFFFFF"/>
                </a:solidFill>
                <a:latin typeface="Lalezar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92620"/>
              <a:ext cx="6684388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  <a:spcBef>
                  <a:spcPct val="0"/>
                </a:spcBef>
              </a:pPr>
              <a:endParaRPr lang="en-US" sz="2799" dirty="0">
                <a:solidFill>
                  <a:srgbClr val="FFFFFF"/>
                </a:solidFill>
                <a:latin typeface="Lalezar"/>
              </a:endParaRP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-5186520" flipH="1">
            <a:off x="9187169" y="3554442"/>
            <a:ext cx="8515827" cy="8770983"/>
          </a:xfrm>
          <a:prstGeom prst="rect">
            <a:avLst/>
          </a:prstGeom>
        </p:spPr>
      </p:pic>
      <p:pic>
        <p:nvPicPr>
          <p:cNvPr id="5" name="Video_2023-04-24_133839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31653" y="2476500"/>
            <a:ext cx="12944913" cy="70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218</Words>
  <Application>Microsoft Office PowerPoint</Application>
  <PresentationFormat>Произвольный</PresentationFormat>
  <Paragraphs>49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Source Serif Pro Light</vt:lpstr>
      <vt:lpstr>Bookman Old Style</vt:lpstr>
      <vt:lpstr>Darker Grotesque</vt:lpstr>
      <vt:lpstr>Lalezar</vt:lpstr>
      <vt:lpstr>Microsoft YaHei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Black and Green Modern Web Designer Portfolio</dc:title>
  <dc:creator>User</dc:creator>
  <cp:lastModifiedBy>User</cp:lastModifiedBy>
  <cp:revision>10</cp:revision>
  <dcterms:created xsi:type="dcterms:W3CDTF">2006-08-16T00:00:00Z</dcterms:created>
  <dcterms:modified xsi:type="dcterms:W3CDTF">2023-04-24T10:43:50Z</dcterms:modified>
  <dc:identifier>DAFQ5LR2zy0</dc:identifier>
</cp:coreProperties>
</file>