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embeddedFontLst>
    <p:embeddedFont>
      <p:font typeface="Economica" panose="020B060402020202020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8873D3-9467-4C3A-AEFB-F75E6C0F9705}">
  <a:tblStyle styleId="{5C8873D3-9467-4C3A-AEFB-F75E6C0F970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udit-desai-73541818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se.iitkgp.ac.in/~sudeshn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iams.nih.gov/health-topics/all-diseas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file/d/1thYUZgsjIiJ0jlhw8qkZvyRk-D_HOfbV/view?usp=sha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fKbRaW46l1MknRrOTnC-_Mo2HLfzknZA/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hyperlink" Target="https://drive.google.com/file/d/1thYUZgsjIiJ0jlhw8qkZvyRk-D_HOfbV/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eartbeat.comet.ml/building-a-conversational-chatbot-with-nltk-and-tensorflow-part-1-f452ce1756e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towardsdatascience.com/how-to-build-a-chatbot-a-lesson-in-nlp-d0df588afa4b" TargetMode="External"/><Relationship Id="rId4" Type="http://schemas.openxmlformats.org/officeDocument/2006/relationships/hyperlink" Target="https://landbot.io/blog/natural-language-processing-chatb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126630"/>
            <a:ext cx="3054600" cy="1537200"/>
          </a:xfrm>
          <a:prstGeom prst="rect">
            <a:avLst/>
          </a:prstGeom>
          <a:noFill/>
          <a:ln>
            <a:noFill/>
          </a:ln>
        </p:spPr>
        <p:txBody>
          <a:bodyPr spcFirstLastPara="1" wrap="square" lIns="91425" tIns="91425" rIns="91425" bIns="91425" anchor="b" anchorCtr="0">
            <a:normAutofit/>
          </a:bodyPr>
          <a:lstStyle/>
          <a:p>
            <a:pPr marL="0" lvl="0" indent="0" algn="l" rtl="0">
              <a:lnSpc>
                <a:spcPct val="115000"/>
              </a:lnSpc>
              <a:spcBef>
                <a:spcPts val="0"/>
              </a:spcBef>
              <a:spcAft>
                <a:spcPts val="0"/>
              </a:spcAft>
              <a:buSzPts val="4200"/>
              <a:buNone/>
            </a:pPr>
            <a:r>
              <a:rPr lang="en-GB"/>
              <a:t>P10: Chat-Bot</a:t>
            </a:r>
            <a:endParaRPr/>
          </a:p>
        </p:txBody>
      </p:sp>
      <p:sp>
        <p:nvSpPr>
          <p:cNvPr id="64" name="Google Shape;64;p13"/>
          <p:cNvSpPr txBox="1"/>
          <p:nvPr/>
        </p:nvSpPr>
        <p:spPr>
          <a:xfrm>
            <a:off x="553400" y="4549900"/>
            <a:ext cx="3278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Open Sans"/>
                <a:ea typeface="Open Sans"/>
                <a:cs typeface="Open Sans"/>
                <a:sym typeface="Open Sans"/>
              </a:rPr>
              <a:t>Mentored By: </a:t>
            </a:r>
            <a:r>
              <a:rPr lang="en-GB" sz="1600" b="0" i="0" u="none" strike="noStrike" cap="none">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Udit Dharmin Desai</a:t>
            </a:r>
            <a:r>
              <a:rPr lang="en-GB" sz="1600" b="0" i="0" u="none" strike="noStrike" cap="none">
                <a:solidFill>
                  <a:schemeClr val="dk1"/>
                </a:solidFill>
                <a:latin typeface="Open Sans"/>
                <a:ea typeface="Open Sans"/>
                <a:cs typeface="Open Sans"/>
                <a:sym typeface="Open Sans"/>
              </a:rPr>
              <a:t> </a:t>
            </a:r>
            <a:endParaRPr sz="1200" b="0" i="0" u="none" strike="noStrike" cap="none">
              <a:solidFill>
                <a:schemeClr val="dk1"/>
              </a:solidFill>
              <a:latin typeface="Open Sans"/>
              <a:ea typeface="Open Sans"/>
              <a:cs typeface="Open Sans"/>
              <a:sym typeface="Open Sans"/>
            </a:endParaRPr>
          </a:p>
        </p:txBody>
      </p:sp>
      <p:sp>
        <p:nvSpPr>
          <p:cNvPr id="65" name="Google Shape;65;p13"/>
          <p:cNvSpPr txBox="1"/>
          <p:nvPr/>
        </p:nvSpPr>
        <p:spPr>
          <a:xfrm>
            <a:off x="5030925" y="4534450"/>
            <a:ext cx="375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Open Sans"/>
                <a:ea typeface="Open Sans"/>
                <a:cs typeface="Open Sans"/>
                <a:sym typeface="Open Sans"/>
              </a:rPr>
              <a:t>Supervised By: </a:t>
            </a:r>
            <a:r>
              <a:rPr lang="en-GB" sz="1600" b="0" i="0" u="none" strike="noStrike" cap="none">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Prof. Sudeshna Sarkar</a:t>
            </a:r>
            <a:r>
              <a:rPr lang="en-GB" sz="1400" b="0" i="0" u="none" strike="noStrike" cap="none">
                <a:solidFill>
                  <a:schemeClr val="dk1"/>
                </a:solidFill>
                <a:latin typeface="Open Sans"/>
                <a:ea typeface="Open Sans"/>
                <a:cs typeface="Open Sans"/>
                <a:sym typeface="Open Sans"/>
              </a:rPr>
              <a:t> </a:t>
            </a:r>
            <a:endParaRPr sz="1000" b="0" i="0" u="none" strike="noStrike" cap="none">
              <a:solidFill>
                <a:schemeClr val="dk1"/>
              </a:solidFill>
              <a:latin typeface="Open Sans"/>
              <a:ea typeface="Open Sans"/>
              <a:cs typeface="Open Sans"/>
              <a:sym typeface="Open Sans"/>
            </a:endParaRPr>
          </a:p>
        </p:txBody>
      </p:sp>
      <p:sp>
        <p:nvSpPr>
          <p:cNvPr id="66" name="Google Shape;66;p13"/>
          <p:cNvSpPr txBox="1"/>
          <p:nvPr/>
        </p:nvSpPr>
        <p:spPr>
          <a:xfrm>
            <a:off x="362850" y="121525"/>
            <a:ext cx="75897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GB" sz="2200" b="1" i="0" u="none" strike="noStrike" cap="none">
                <a:solidFill>
                  <a:srgbClr val="000000"/>
                </a:solidFill>
                <a:latin typeface="Economica"/>
                <a:ea typeface="Economica"/>
                <a:cs typeface="Economica"/>
                <a:sym typeface="Economica"/>
              </a:rPr>
              <a:t>                                             Natural Language Processing Project</a:t>
            </a:r>
            <a:endParaRPr sz="2200" b="1" i="0" u="none" strike="noStrike" cap="none">
              <a:solidFill>
                <a:srgbClr val="000000"/>
              </a:solidFill>
              <a:latin typeface="Economica"/>
              <a:ea typeface="Economica"/>
              <a:cs typeface="Economica"/>
              <a:sym typeface="Economica"/>
            </a:endParaRPr>
          </a:p>
        </p:txBody>
      </p:sp>
      <p:sp>
        <p:nvSpPr>
          <p:cNvPr id="3" name="Subtitle 2">
            <a:extLst>
              <a:ext uri="{FF2B5EF4-FFF2-40B4-BE49-F238E27FC236}">
                <a16:creationId xmlns:a16="http://schemas.microsoft.com/office/drawing/2014/main" id="{A9921452-2BAA-E853-B9B6-C4EDD5F7DD1E}"/>
              </a:ext>
            </a:extLst>
          </p:cNvPr>
          <p:cNvSpPr>
            <a:spLocks noGrp="1"/>
          </p:cNvSpPr>
          <p:nvPr>
            <p:ph type="subTitle" idx="1"/>
          </p:nvPr>
        </p:nvSpPr>
        <p:spPr/>
        <p:txBody>
          <a:bodyPr/>
          <a:lstStyle/>
          <a:p>
            <a:r>
              <a:rPr lang="en-IN" dirty="0" err="1"/>
              <a:t>Mamidi</a:t>
            </a:r>
            <a:r>
              <a:rPr lang="en-IN" dirty="0"/>
              <a:t> Baby Soumya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Table of Contents:</a:t>
            </a:r>
            <a:endParaRPr/>
          </a:p>
        </p:txBody>
      </p:sp>
      <p:sp>
        <p:nvSpPr>
          <p:cNvPr id="78" name="Google Shape;78;p15"/>
          <p:cNvSpPr txBox="1">
            <a:spLocks noGrp="1"/>
          </p:cNvSpPr>
          <p:nvPr>
            <p:ph type="body" idx="1"/>
          </p:nvPr>
        </p:nvSpPr>
        <p:spPr>
          <a:xfrm>
            <a:off x="311700" y="1360875"/>
            <a:ext cx="8520600" cy="3354000"/>
          </a:xfrm>
          <a:prstGeom prst="rect">
            <a:avLst/>
          </a:prstGeom>
          <a:noFill/>
          <a:ln>
            <a:noFill/>
          </a:ln>
        </p:spPr>
        <p:txBody>
          <a:bodyPr spcFirstLastPara="1" wrap="square" lIns="91425" tIns="91425" rIns="91425" bIns="91425" anchor="t" anchorCtr="0">
            <a:normAutofit/>
          </a:bodyPr>
          <a:lstStyle/>
          <a:p>
            <a:pPr marL="457200" lvl="0" indent="-381000" algn="l" rtl="0">
              <a:lnSpc>
                <a:spcPct val="115000"/>
              </a:lnSpc>
              <a:spcBef>
                <a:spcPts val="0"/>
              </a:spcBef>
              <a:spcAft>
                <a:spcPts val="0"/>
              </a:spcAft>
              <a:buSzPts val="2400"/>
              <a:buFont typeface="Economica"/>
              <a:buChar char="●"/>
            </a:pPr>
            <a:r>
              <a:rPr lang="en-GB" sz="2400" b="1">
                <a:latin typeface="Economica"/>
                <a:ea typeface="Economica"/>
                <a:cs typeface="Economica"/>
                <a:sym typeface="Economica"/>
              </a:rPr>
              <a:t>Introduction</a:t>
            </a:r>
            <a:endParaRPr sz="2400" b="1">
              <a:latin typeface="Economica"/>
              <a:ea typeface="Economica"/>
              <a:cs typeface="Economica"/>
              <a:sym typeface="Economica"/>
            </a:endParaRPr>
          </a:p>
          <a:p>
            <a:pPr marL="457200" lvl="0" indent="-381000" algn="l" rtl="0">
              <a:lnSpc>
                <a:spcPct val="115000"/>
              </a:lnSpc>
              <a:spcBef>
                <a:spcPts val="0"/>
              </a:spcBef>
              <a:spcAft>
                <a:spcPts val="0"/>
              </a:spcAft>
              <a:buSzPts val="2400"/>
              <a:buFont typeface="Economica"/>
              <a:buChar char="●"/>
            </a:pPr>
            <a:r>
              <a:rPr lang="en-GB" sz="2400" b="1">
                <a:latin typeface="Economica"/>
                <a:ea typeface="Economica"/>
                <a:cs typeface="Economica"/>
                <a:sym typeface="Economica"/>
              </a:rPr>
              <a:t>Corpus</a:t>
            </a:r>
            <a:endParaRPr sz="2400" b="1">
              <a:latin typeface="Economica"/>
              <a:ea typeface="Economica"/>
              <a:cs typeface="Economica"/>
              <a:sym typeface="Economica"/>
            </a:endParaRPr>
          </a:p>
          <a:p>
            <a:pPr marL="457200" lvl="0" indent="-381000" algn="l" rtl="0">
              <a:lnSpc>
                <a:spcPct val="115000"/>
              </a:lnSpc>
              <a:spcBef>
                <a:spcPts val="0"/>
              </a:spcBef>
              <a:spcAft>
                <a:spcPts val="0"/>
              </a:spcAft>
              <a:buSzPts val="2400"/>
              <a:buFont typeface="Economica"/>
              <a:buChar char="●"/>
            </a:pPr>
            <a:r>
              <a:rPr lang="en-GB" sz="2400" b="1">
                <a:latin typeface="Economica"/>
                <a:ea typeface="Economica"/>
                <a:cs typeface="Economica"/>
                <a:sym typeface="Economica"/>
              </a:rPr>
              <a:t>Libraries Used</a:t>
            </a:r>
            <a:endParaRPr sz="2400" b="1">
              <a:latin typeface="Economica"/>
              <a:ea typeface="Economica"/>
              <a:cs typeface="Economica"/>
              <a:sym typeface="Economica"/>
            </a:endParaRPr>
          </a:p>
          <a:p>
            <a:pPr marL="457200" lvl="0" indent="-381000" algn="l" rtl="0">
              <a:lnSpc>
                <a:spcPct val="115000"/>
              </a:lnSpc>
              <a:spcBef>
                <a:spcPts val="0"/>
              </a:spcBef>
              <a:spcAft>
                <a:spcPts val="0"/>
              </a:spcAft>
              <a:buSzPts val="2400"/>
              <a:buFont typeface="Economica"/>
              <a:buChar char="●"/>
            </a:pPr>
            <a:r>
              <a:rPr lang="en-GB" sz="2400" b="1">
                <a:latin typeface="Economica"/>
                <a:ea typeface="Economica"/>
                <a:cs typeface="Economica"/>
                <a:sym typeface="Economica"/>
              </a:rPr>
              <a:t>Approach</a:t>
            </a:r>
            <a:endParaRPr sz="2400" b="1">
              <a:latin typeface="Economica"/>
              <a:ea typeface="Economica"/>
              <a:cs typeface="Economica"/>
              <a:sym typeface="Economica"/>
            </a:endParaRPr>
          </a:p>
          <a:p>
            <a:pPr marL="457200" lvl="0" indent="-381000" algn="l" rtl="0">
              <a:lnSpc>
                <a:spcPct val="115000"/>
              </a:lnSpc>
              <a:spcBef>
                <a:spcPts val="0"/>
              </a:spcBef>
              <a:spcAft>
                <a:spcPts val="0"/>
              </a:spcAft>
              <a:buSzPts val="2400"/>
              <a:buFont typeface="Economica"/>
              <a:buChar char="●"/>
            </a:pPr>
            <a:r>
              <a:rPr lang="en-GB" sz="2400" b="1">
                <a:latin typeface="Economica"/>
                <a:ea typeface="Economica"/>
                <a:cs typeface="Economica"/>
                <a:sym typeface="Economica"/>
              </a:rPr>
              <a:t>How to Run the Code</a:t>
            </a:r>
            <a:endParaRPr sz="2400" b="1">
              <a:latin typeface="Economica"/>
              <a:ea typeface="Economica"/>
              <a:cs typeface="Economica"/>
              <a:sym typeface="Economica"/>
            </a:endParaRPr>
          </a:p>
          <a:p>
            <a:pPr marL="457200" lvl="0" indent="-381000" algn="l" rtl="0">
              <a:lnSpc>
                <a:spcPct val="115000"/>
              </a:lnSpc>
              <a:spcBef>
                <a:spcPts val="0"/>
              </a:spcBef>
              <a:spcAft>
                <a:spcPts val="0"/>
              </a:spcAft>
              <a:buSzPts val="2400"/>
              <a:buFont typeface="Economica"/>
              <a:buChar char="●"/>
            </a:pPr>
            <a:r>
              <a:rPr lang="en-GB" sz="2400" b="1">
                <a:latin typeface="Economica"/>
                <a:ea typeface="Economica"/>
                <a:cs typeface="Economica"/>
                <a:sym typeface="Economica"/>
              </a:rPr>
              <a:t>References</a:t>
            </a:r>
            <a:endParaRPr sz="2400" b="1">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6100" y="1797250"/>
            <a:ext cx="8520600" cy="572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15000"/>
              </a:lnSpc>
              <a:spcBef>
                <a:spcPts val="0"/>
              </a:spcBef>
              <a:spcAft>
                <a:spcPts val="0"/>
              </a:spcAft>
              <a:buClr>
                <a:schemeClr val="dk1"/>
              </a:buClr>
              <a:buSzPts val="1100"/>
              <a:buFont typeface="Arial"/>
              <a:buNone/>
            </a:pPr>
            <a:r>
              <a:rPr lang="en-GB" sz="2250" b="1"/>
              <a:t>Corpus:</a:t>
            </a:r>
            <a:endParaRPr sz="2250"/>
          </a:p>
        </p:txBody>
      </p:sp>
      <p:sp>
        <p:nvSpPr>
          <p:cNvPr id="84" name="Google Shape;84;p16"/>
          <p:cNvSpPr txBox="1">
            <a:spLocks noGrp="1"/>
          </p:cNvSpPr>
          <p:nvPr>
            <p:ph type="body" idx="1"/>
          </p:nvPr>
        </p:nvSpPr>
        <p:spPr>
          <a:xfrm>
            <a:off x="311700" y="2138675"/>
            <a:ext cx="8520600" cy="12663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Clr>
                <a:schemeClr val="dk1"/>
              </a:buClr>
              <a:buSzPct val="68750"/>
              <a:buFont typeface="Arial"/>
              <a:buNone/>
            </a:pPr>
            <a:endParaRPr sz="1600" b="1">
              <a:solidFill>
                <a:schemeClr val="dk1"/>
              </a:solidFill>
            </a:endParaRPr>
          </a:p>
          <a:p>
            <a:pPr marL="0" lvl="0" indent="0" algn="l" rtl="0">
              <a:lnSpc>
                <a:spcPct val="115000"/>
              </a:lnSpc>
              <a:spcBef>
                <a:spcPts val="0"/>
              </a:spcBef>
              <a:spcAft>
                <a:spcPts val="0"/>
              </a:spcAft>
              <a:buClr>
                <a:schemeClr val="dk1"/>
              </a:buClr>
              <a:buSzPct val="68750"/>
              <a:buFont typeface="Arial"/>
              <a:buNone/>
            </a:pPr>
            <a:r>
              <a:rPr lang="en-GB" sz="1600">
                <a:solidFill>
                  <a:schemeClr val="dk1"/>
                </a:solidFill>
              </a:rPr>
              <a:t>   The corpus is made with the informations parsed from this website:   </a:t>
            </a:r>
            <a:endParaRPr sz="1600">
              <a:solidFill>
                <a:schemeClr val="dk1"/>
              </a:solidFill>
            </a:endParaRPr>
          </a:p>
          <a:p>
            <a:pPr marL="0" lvl="0" indent="0" algn="l" rtl="0">
              <a:lnSpc>
                <a:spcPct val="115000"/>
              </a:lnSpc>
              <a:spcBef>
                <a:spcPts val="0"/>
              </a:spcBef>
              <a:spcAft>
                <a:spcPts val="0"/>
              </a:spcAft>
              <a:buClr>
                <a:schemeClr val="dk1"/>
              </a:buClr>
              <a:buSzPct val="68750"/>
              <a:buFont typeface="Arial"/>
              <a:buNone/>
            </a:pPr>
            <a:r>
              <a:rPr lang="en-GB" sz="1600">
                <a:solidFill>
                  <a:schemeClr val="dk1"/>
                </a:solidFill>
              </a:rPr>
              <a:t>   </a:t>
            </a:r>
            <a:r>
              <a:rPr lang="en-GB" sz="1600" u="sng">
                <a:solidFill>
                  <a:schemeClr val="hlink"/>
                </a:solidFill>
                <a:hlinkClick r:id="rId3"/>
              </a:rPr>
              <a:t>https://www.niams.nih.gov/health-topics/all-diseases</a:t>
            </a:r>
            <a:endParaRPr sz="1600">
              <a:solidFill>
                <a:schemeClr val="dk1"/>
              </a:solidFill>
            </a:endParaRPr>
          </a:p>
          <a:p>
            <a:pPr marL="0" lvl="0" indent="0" algn="l" rtl="0">
              <a:lnSpc>
                <a:spcPct val="115000"/>
              </a:lnSpc>
              <a:spcBef>
                <a:spcPts val="0"/>
              </a:spcBef>
              <a:spcAft>
                <a:spcPts val="0"/>
              </a:spcAft>
              <a:buClr>
                <a:schemeClr val="dk1"/>
              </a:buClr>
              <a:buSzPct val="68750"/>
              <a:buFont typeface="Arial"/>
              <a:buNone/>
            </a:pPr>
            <a:r>
              <a:rPr lang="en-GB" sz="1600"/>
              <a:t>   Corpus link: </a:t>
            </a:r>
            <a:r>
              <a:rPr lang="en-GB" sz="1600" u="sng">
                <a:solidFill>
                  <a:schemeClr val="hlink"/>
                </a:solidFill>
                <a:hlinkClick r:id="rId4"/>
              </a:rPr>
              <a:t>data</a:t>
            </a:r>
            <a:endParaRPr sz="1600"/>
          </a:p>
          <a:p>
            <a:pPr marL="0" lvl="0" indent="0" algn="l" rtl="0">
              <a:lnSpc>
                <a:spcPct val="115000"/>
              </a:lnSpc>
              <a:spcBef>
                <a:spcPts val="0"/>
              </a:spcBef>
              <a:spcAft>
                <a:spcPts val="0"/>
              </a:spcAft>
              <a:buClr>
                <a:schemeClr val="dk1"/>
              </a:buClr>
              <a:buSzPct val="68750"/>
              <a:buFont typeface="Arial"/>
              <a:buNone/>
            </a:pPr>
            <a:r>
              <a:rPr lang="en-GB" sz="1600"/>
              <a:t>    </a:t>
            </a:r>
            <a:endParaRPr sz="1600"/>
          </a:p>
        </p:txBody>
      </p:sp>
      <p:sp>
        <p:nvSpPr>
          <p:cNvPr id="85" name="Google Shape;85;p16"/>
          <p:cNvSpPr txBox="1"/>
          <p:nvPr/>
        </p:nvSpPr>
        <p:spPr>
          <a:xfrm>
            <a:off x="386100" y="3660900"/>
            <a:ext cx="7134000" cy="1112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250"/>
              <a:buFont typeface="Arial"/>
              <a:buNone/>
            </a:pPr>
            <a:r>
              <a:rPr lang="en-GB" sz="2250" b="1" i="0" u="none" strike="noStrike" cap="none">
                <a:solidFill>
                  <a:schemeClr val="dk1"/>
                </a:solidFill>
                <a:latin typeface="Economica"/>
                <a:ea typeface="Economica"/>
                <a:cs typeface="Economica"/>
                <a:sym typeface="Economica"/>
              </a:rPr>
              <a:t>Libraries Used:</a:t>
            </a:r>
            <a:endParaRPr sz="2250" b="1" i="0" u="none" strike="noStrike" cap="none">
              <a:solidFill>
                <a:schemeClr val="dk1"/>
              </a:solidFill>
              <a:latin typeface="Economica"/>
              <a:ea typeface="Economica"/>
              <a:cs typeface="Economica"/>
              <a:sym typeface="Economica"/>
            </a:endParaRPr>
          </a:p>
          <a:p>
            <a:pPr marL="0" marR="0" lvl="0" indent="0" algn="l" rtl="0">
              <a:lnSpc>
                <a:spcPct val="115000"/>
              </a:lnSpc>
              <a:spcBef>
                <a:spcPts val="0"/>
              </a:spcBef>
              <a:spcAft>
                <a:spcPts val="0"/>
              </a:spcAft>
              <a:buClr>
                <a:srgbClr val="000000"/>
              </a:buClr>
              <a:buSzPts val="1200"/>
              <a:buFont typeface="Arial"/>
              <a:buNone/>
            </a:pPr>
            <a:r>
              <a:rPr lang="en-GB" sz="1200" b="1" i="0" u="none" strike="noStrike" cap="none">
                <a:solidFill>
                  <a:schemeClr val="dk1"/>
                </a:solidFill>
                <a:latin typeface="Arial"/>
                <a:ea typeface="Arial"/>
                <a:cs typeface="Arial"/>
                <a:sym typeface="Arial"/>
              </a:rPr>
              <a:t>  </a:t>
            </a:r>
            <a:r>
              <a:rPr lang="en-GB" sz="1200" b="0" i="0" u="none" strike="noStrike" cap="none">
                <a:solidFill>
                  <a:schemeClr val="dk1"/>
                </a:solidFill>
                <a:latin typeface="Arial"/>
                <a:ea typeface="Arial"/>
                <a:cs typeface="Arial"/>
                <a:sym typeface="Arial"/>
              </a:rPr>
              <a:t> </a:t>
            </a:r>
            <a:r>
              <a:rPr lang="en-GB" sz="1600" b="0" i="0" u="none" strike="noStrike" cap="none">
                <a:solidFill>
                  <a:schemeClr val="dk1"/>
                </a:solidFill>
                <a:latin typeface="Open Sans"/>
                <a:ea typeface="Open Sans"/>
                <a:cs typeface="Open Sans"/>
                <a:sym typeface="Open Sans"/>
              </a:rPr>
              <a:t>We have used NLTK, SKLearn,Random,String etc to implement this  </a:t>
            </a:r>
            <a:endParaRPr sz="16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r>
              <a:rPr lang="en-GB" sz="1600" b="0" i="0" u="none" strike="noStrike" cap="none">
                <a:solidFill>
                  <a:schemeClr val="dk1"/>
                </a:solidFill>
                <a:latin typeface="Open Sans"/>
                <a:ea typeface="Open Sans"/>
                <a:cs typeface="Open Sans"/>
                <a:sym typeface="Open Sans"/>
              </a:rPr>
              <a:t>   Project.</a:t>
            </a:r>
            <a:endParaRPr sz="1600" b="0" i="0" u="none" strike="noStrike" cap="none">
              <a:solidFill>
                <a:srgbClr val="000000"/>
              </a:solidFill>
              <a:latin typeface="Open Sans"/>
              <a:ea typeface="Open Sans"/>
              <a:cs typeface="Open Sans"/>
              <a:sym typeface="Open Sans"/>
            </a:endParaRPr>
          </a:p>
        </p:txBody>
      </p:sp>
      <p:sp>
        <p:nvSpPr>
          <p:cNvPr id="86" name="Google Shape;86;p16"/>
          <p:cNvSpPr txBox="1"/>
          <p:nvPr/>
        </p:nvSpPr>
        <p:spPr>
          <a:xfrm>
            <a:off x="386100" y="515775"/>
            <a:ext cx="8008200" cy="191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endParaRPr sz="1300" b="1"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a:t>
            </a:r>
            <a:r>
              <a:rPr lang="en-GB" sz="2200" b="0" i="0" u="none" strike="noStrike" cap="none">
                <a:solidFill>
                  <a:srgbClr val="000000"/>
                </a:solidFill>
                <a:latin typeface="Economica"/>
                <a:ea typeface="Economica"/>
                <a:cs typeface="Economica"/>
                <a:sym typeface="Economica"/>
              </a:rPr>
              <a:t>In this project we have implemented </a:t>
            </a:r>
            <a:r>
              <a:rPr lang="en-GB" sz="2200" b="1" i="0" u="none" strike="noStrike" cap="none">
                <a:solidFill>
                  <a:srgbClr val="000000"/>
                </a:solidFill>
                <a:latin typeface="Economica"/>
                <a:ea typeface="Economica"/>
                <a:cs typeface="Economica"/>
                <a:sym typeface="Economica"/>
              </a:rPr>
              <a:t>Medibot!</a:t>
            </a:r>
            <a:r>
              <a:rPr lang="en-GB" sz="2200" b="0" i="0" u="none" strike="noStrike" cap="none">
                <a:solidFill>
                  <a:srgbClr val="000000"/>
                </a:solidFill>
                <a:latin typeface="Economica"/>
                <a:ea typeface="Economica"/>
                <a:cs typeface="Economica"/>
                <a:sym typeface="Economica"/>
              </a:rPr>
              <a:t> which is a chatbot that can converse on    </a:t>
            </a:r>
            <a:endParaRPr sz="2200" b="0" i="0" u="none" strike="noStrike" cap="none">
              <a:solidFill>
                <a:srgbClr val="000000"/>
              </a:solidFill>
              <a:latin typeface="Economica"/>
              <a:ea typeface="Economica"/>
              <a:cs typeface="Economica"/>
              <a:sym typeface="Economica"/>
            </a:endParaRPr>
          </a:p>
          <a:p>
            <a:pPr marL="0" marR="0" lvl="0" indent="0" algn="l" rtl="0">
              <a:lnSpc>
                <a:spcPct val="115000"/>
              </a:lnSpc>
              <a:spcBef>
                <a:spcPts val="0"/>
              </a:spcBef>
              <a:spcAft>
                <a:spcPts val="0"/>
              </a:spcAft>
              <a:buClr>
                <a:srgbClr val="000000"/>
              </a:buClr>
              <a:buSzPts val="2200"/>
              <a:buFont typeface="Arial"/>
              <a:buNone/>
            </a:pPr>
            <a:r>
              <a:rPr lang="en-GB" sz="2200" b="0" i="0" u="none" strike="noStrike" cap="none">
                <a:solidFill>
                  <a:srgbClr val="000000"/>
                </a:solidFill>
                <a:latin typeface="Economica"/>
                <a:ea typeface="Economica"/>
                <a:cs typeface="Economica"/>
                <a:sym typeface="Economica"/>
              </a:rPr>
              <a:t>   health topics such as what are various diseases and how to cure those diseases.</a:t>
            </a:r>
            <a:endParaRPr sz="5800" b="0" i="0" u="none" strike="noStrike" cap="none">
              <a:solidFill>
                <a:schemeClr val="lt1"/>
              </a:solidFill>
              <a:latin typeface="Economica"/>
              <a:ea typeface="Economica"/>
              <a:cs typeface="Economica"/>
              <a:sym typeface="Economica"/>
            </a:endParaRPr>
          </a:p>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chemeClr val="lt2"/>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500"/>
              <a:buFont typeface="Arial"/>
              <a:buNone/>
            </a:pPr>
            <a:endParaRPr sz="1500" b="0" i="0" u="none" strike="noStrike" cap="none">
              <a:solidFill>
                <a:srgbClr val="000000"/>
              </a:solidFill>
              <a:latin typeface="Roboto"/>
              <a:ea typeface="Roboto"/>
              <a:cs typeface="Roboto"/>
              <a:sym typeface="Roboto"/>
            </a:endParaRPr>
          </a:p>
        </p:txBody>
      </p:sp>
      <p:sp>
        <p:nvSpPr>
          <p:cNvPr id="87" name="Google Shape;87;p16"/>
          <p:cNvSpPr txBox="1">
            <a:spLocks noGrp="1"/>
          </p:cNvSpPr>
          <p:nvPr>
            <p:ph type="title"/>
          </p:nvPr>
        </p:nvSpPr>
        <p:spPr>
          <a:xfrm>
            <a:off x="269550" y="105175"/>
            <a:ext cx="8753700" cy="707100"/>
          </a:xfrm>
          <a:prstGeom prst="rect">
            <a:avLst/>
          </a:prstGeom>
          <a:noFill/>
          <a:ln>
            <a:noFill/>
          </a:ln>
        </p:spPr>
        <p:txBody>
          <a:bodyPr spcFirstLastPara="1" wrap="square" lIns="91425" tIns="91425" rIns="91425" bIns="91425" anchor="b" anchorCtr="0">
            <a:normAutofit/>
          </a:bodyPr>
          <a:lstStyle/>
          <a:p>
            <a:pPr marL="0" lvl="0" indent="0" algn="l" rtl="0">
              <a:lnSpc>
                <a:spcPct val="115000"/>
              </a:lnSpc>
              <a:spcBef>
                <a:spcPts val="0"/>
              </a:spcBef>
              <a:spcAft>
                <a:spcPts val="0"/>
              </a:spcAft>
              <a:buSzPts val="4200"/>
              <a:buNone/>
            </a:pPr>
            <a:r>
              <a:rPr lang="en-GB" sz="2600" b="1">
                <a:solidFill>
                  <a:srgbClr val="000000"/>
                </a:solidFill>
              </a:rPr>
              <a:t>Introduction:</a:t>
            </a:r>
            <a:endParaRPr sz="4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Approach:</a:t>
            </a:r>
            <a:endParaRPr/>
          </a:p>
        </p:txBody>
      </p:sp>
      <p:sp>
        <p:nvSpPr>
          <p:cNvPr id="93" name="Google Shape;93;p17"/>
          <p:cNvSpPr txBox="1">
            <a:spLocks noGrp="1"/>
          </p:cNvSpPr>
          <p:nvPr>
            <p:ph type="body" idx="1"/>
          </p:nvPr>
        </p:nvSpPr>
        <p:spPr>
          <a:xfrm>
            <a:off x="311700" y="831300"/>
            <a:ext cx="8520600" cy="4062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1400"/>
              <a:t>The corpus contains details about various diseases and cures/treatments of those diseases. The main task of the chatbot is to get the query from the user and get the sentence from the corpus which best matches the query.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r>
              <a:rPr lang="en-GB" sz="1400"/>
              <a:t>For this we first splitted the corpus into sentences using sent_tokenize. Next step was to tokenize those sentences into words. Then we preprocessed those words by removing stopwords and applied stemming and lemmatization.</a:t>
            </a: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SzPts val="1800"/>
              <a:buNone/>
            </a:pPr>
            <a:r>
              <a:rPr lang="en-GB" sz="1400"/>
              <a:t> Next step was to convert those sentences into vectors to calculate similarity. For vector representation we used “Bag of words”,which doesn’t take into consideration the order of occurrence of the words.</a:t>
            </a: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Clr>
                <a:schemeClr val="dk1"/>
              </a:buClr>
              <a:buSzPts val="1100"/>
              <a:buFont typeface="Arial"/>
              <a:buNone/>
            </a:pPr>
            <a:r>
              <a:rPr lang="en-GB" sz="1400"/>
              <a:t>Then we scaled the vectors by using TF-IDF values. Where TF denotes the term frequency of a word. And IDF is Inverse Document Frequency, DF represents in how much documents the word has occurred. This scaling was required mainly because there are Words which occurs many times have less significance than words which occurs less.</a:t>
            </a:r>
            <a:endParaRPr sz="1400"/>
          </a:p>
        </p:txBody>
      </p:sp>
      <p:sp>
        <p:nvSpPr>
          <p:cNvPr id="94" name="Google Shape;94;p17"/>
          <p:cNvSpPr/>
          <p:nvPr/>
        </p:nvSpPr>
        <p:spPr>
          <a:xfrm>
            <a:off x="223350" y="974738"/>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p:cNvSpPr/>
          <p:nvPr/>
        </p:nvSpPr>
        <p:spPr>
          <a:xfrm>
            <a:off x="223350" y="1860675"/>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223350" y="2746588"/>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p:nvPr/>
        </p:nvSpPr>
        <p:spPr>
          <a:xfrm>
            <a:off x="223350" y="3659625"/>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Continued...</a:t>
            </a:r>
            <a:endParaRPr/>
          </a:p>
        </p:txBody>
      </p:sp>
      <p:sp>
        <p:nvSpPr>
          <p:cNvPr id="103" name="Google Shape;103;p1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GB" sz="1400"/>
              <a:t>Now after generating vectors from all the Sentences and also</a:t>
            </a:r>
            <a:endParaRPr sz="1400"/>
          </a:p>
          <a:p>
            <a:pPr marL="0" lvl="0" indent="0" algn="l" rtl="0">
              <a:lnSpc>
                <a:spcPct val="100000"/>
              </a:lnSpc>
              <a:spcBef>
                <a:spcPts val="0"/>
              </a:spcBef>
              <a:spcAft>
                <a:spcPts val="0"/>
              </a:spcAft>
              <a:buSzPts val="1800"/>
              <a:buNone/>
            </a:pPr>
            <a:r>
              <a:rPr lang="en-GB" sz="1400"/>
              <a:t>from the query , our task was to get the sentence vector</a:t>
            </a:r>
            <a:endParaRPr sz="1400"/>
          </a:p>
          <a:p>
            <a:pPr marL="0" lvl="0" indent="0" algn="l" rtl="0">
              <a:lnSpc>
                <a:spcPct val="100000"/>
              </a:lnSpc>
              <a:spcBef>
                <a:spcPts val="0"/>
              </a:spcBef>
              <a:spcAft>
                <a:spcPts val="0"/>
              </a:spcAft>
              <a:buSzPts val="1800"/>
              <a:buNone/>
            </a:pPr>
            <a:r>
              <a:rPr lang="en-GB" sz="1400"/>
              <a:t>which is closest to query vector. For this we used cosine </a:t>
            </a:r>
            <a:endParaRPr sz="1400"/>
          </a:p>
          <a:p>
            <a:pPr marL="0" lvl="0" indent="0" algn="l" rtl="0">
              <a:lnSpc>
                <a:spcPct val="100000"/>
              </a:lnSpc>
              <a:spcBef>
                <a:spcPts val="0"/>
              </a:spcBef>
              <a:spcAft>
                <a:spcPts val="0"/>
              </a:spcAft>
              <a:buSzPts val="1800"/>
              <a:buNone/>
            </a:pPr>
            <a:r>
              <a:rPr lang="en-GB" sz="1400"/>
              <a:t>similarity.</a:t>
            </a:r>
            <a:endParaRPr sz="1400"/>
          </a:p>
          <a:p>
            <a:pPr marL="0" lvl="0" indent="0" algn="l" rtl="0">
              <a:lnSpc>
                <a:spcPct val="100000"/>
              </a:lnSpc>
              <a:spcBef>
                <a:spcPts val="0"/>
              </a:spcBef>
              <a:spcAft>
                <a:spcPts val="0"/>
              </a:spcAft>
              <a:buSzPts val="1800"/>
              <a:buNone/>
            </a:pPr>
            <a:endParaRPr sz="1400"/>
          </a:p>
          <a:p>
            <a:pPr marL="0" lvl="0" indent="0" algn="l" rtl="0">
              <a:lnSpc>
                <a:spcPct val="100000"/>
              </a:lnSpc>
              <a:spcBef>
                <a:spcPts val="0"/>
              </a:spcBef>
              <a:spcAft>
                <a:spcPts val="0"/>
              </a:spcAft>
              <a:buSzPts val="1800"/>
              <a:buNone/>
            </a:pPr>
            <a:r>
              <a:rPr lang="en-GB" sz="1400"/>
              <a:t>If we are Unable to find any similarity between the query and</a:t>
            </a:r>
            <a:endParaRPr sz="1400"/>
          </a:p>
          <a:p>
            <a:pPr marL="0" lvl="0" indent="0" algn="l" rtl="0">
              <a:lnSpc>
                <a:spcPct val="100000"/>
              </a:lnSpc>
              <a:spcBef>
                <a:spcPts val="0"/>
              </a:spcBef>
              <a:spcAft>
                <a:spcPts val="0"/>
              </a:spcAft>
              <a:buSzPts val="1800"/>
              <a:buNone/>
            </a:pPr>
            <a:r>
              <a:rPr lang="en-GB" sz="1400"/>
              <a:t>corpus sentences, then we simply printed out</a:t>
            </a:r>
            <a:endParaRPr sz="1400"/>
          </a:p>
          <a:p>
            <a:pPr marL="0" lvl="0" indent="0" algn="l" rtl="0">
              <a:lnSpc>
                <a:spcPct val="100000"/>
              </a:lnSpc>
              <a:spcBef>
                <a:spcPts val="0"/>
              </a:spcBef>
              <a:spcAft>
                <a:spcPts val="0"/>
              </a:spcAft>
              <a:buSzPts val="1800"/>
              <a:buNone/>
            </a:pPr>
            <a:r>
              <a:rPr lang="en-GB" sz="1400"/>
              <a:t> “I am sorry! I don't know about this disease”.</a:t>
            </a:r>
            <a:endParaRPr sz="1400"/>
          </a:p>
          <a:p>
            <a:pPr marL="0" lvl="0" indent="0" algn="l" rtl="0">
              <a:lnSpc>
                <a:spcPct val="100000"/>
              </a:lnSpc>
              <a:spcBef>
                <a:spcPts val="0"/>
              </a:spcBef>
              <a:spcAft>
                <a:spcPts val="0"/>
              </a:spcAft>
              <a:buSzPts val="1800"/>
              <a:buNone/>
            </a:pPr>
            <a:endParaRPr sz="1400"/>
          </a:p>
          <a:p>
            <a:pPr marL="0" lvl="0" indent="0" algn="l" rtl="0">
              <a:lnSpc>
                <a:spcPct val="100000"/>
              </a:lnSpc>
              <a:spcBef>
                <a:spcPts val="0"/>
              </a:spcBef>
              <a:spcAft>
                <a:spcPts val="0"/>
              </a:spcAft>
              <a:buSzPts val="1800"/>
              <a:buNone/>
            </a:pPr>
            <a:r>
              <a:rPr lang="en-GB" sz="1400"/>
              <a:t>In case if the user uses any greetings then we handled it differently.  </a:t>
            </a:r>
            <a:endParaRPr sz="1400"/>
          </a:p>
        </p:txBody>
      </p:sp>
      <p:sp>
        <p:nvSpPr>
          <p:cNvPr id="104" name="Google Shape;104;p18"/>
          <p:cNvSpPr/>
          <p:nvPr/>
        </p:nvSpPr>
        <p:spPr>
          <a:xfrm>
            <a:off x="83825" y="1349250"/>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5" name="Google Shape;105;p18"/>
          <p:cNvPicPr preferRelativeResize="0"/>
          <p:nvPr/>
        </p:nvPicPr>
        <p:blipFill rotWithShape="1">
          <a:blip r:embed="rId3">
            <a:alphaModFix/>
          </a:blip>
          <a:srcRect/>
          <a:stretch/>
        </p:blipFill>
        <p:spPr>
          <a:xfrm>
            <a:off x="5687350" y="-147463"/>
            <a:ext cx="3456649" cy="2719225"/>
          </a:xfrm>
          <a:prstGeom prst="rect">
            <a:avLst/>
          </a:prstGeom>
          <a:noFill/>
          <a:ln>
            <a:noFill/>
          </a:ln>
        </p:spPr>
      </p:pic>
      <p:sp>
        <p:nvSpPr>
          <p:cNvPr id="106" name="Google Shape;106;p18"/>
          <p:cNvSpPr/>
          <p:nvPr/>
        </p:nvSpPr>
        <p:spPr>
          <a:xfrm>
            <a:off x="83825" y="2432250"/>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8"/>
          <p:cNvSpPr/>
          <p:nvPr/>
        </p:nvSpPr>
        <p:spPr>
          <a:xfrm>
            <a:off x="83825" y="3260875"/>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How to Run The Code:</a:t>
            </a:r>
            <a:endParaRPr/>
          </a:p>
        </p:txBody>
      </p:sp>
      <p:sp>
        <p:nvSpPr>
          <p:cNvPr id="113" name="Google Shape;113;p19"/>
          <p:cNvSpPr txBox="1">
            <a:spLocks noGrp="1"/>
          </p:cNvSpPr>
          <p:nvPr>
            <p:ph type="body" idx="1"/>
          </p:nvPr>
        </p:nvSpPr>
        <p:spPr>
          <a:xfrm>
            <a:off x="311713" y="727125"/>
            <a:ext cx="8520600" cy="17331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44144"/>
              <a:buNone/>
            </a:pPr>
            <a:r>
              <a:rPr lang="en-GB" sz="1350"/>
              <a:t>First Download the Python Notebook file from this link:</a:t>
            </a:r>
            <a:r>
              <a:rPr lang="en-GB" sz="1400"/>
              <a:t> </a:t>
            </a:r>
            <a:r>
              <a:rPr lang="en-GB" sz="1400" u="sng">
                <a:solidFill>
                  <a:schemeClr val="hlink"/>
                </a:solidFill>
                <a:hlinkClick r:id="rId3"/>
              </a:rPr>
              <a:t>ipynb file</a:t>
            </a:r>
            <a:endParaRPr sz="1400"/>
          </a:p>
          <a:p>
            <a:pPr marL="0" lvl="0" indent="0" algn="l" rtl="0">
              <a:lnSpc>
                <a:spcPct val="115000"/>
              </a:lnSpc>
              <a:spcBef>
                <a:spcPts val="1200"/>
              </a:spcBef>
              <a:spcAft>
                <a:spcPts val="0"/>
              </a:spcAft>
              <a:buSzPct val="138996"/>
              <a:buNone/>
            </a:pPr>
            <a:r>
              <a:rPr lang="en-GB" sz="1400"/>
              <a:t>Then Download the corpus from this link: </a:t>
            </a:r>
            <a:r>
              <a:rPr lang="en-GB" sz="1400" u="sng">
                <a:solidFill>
                  <a:schemeClr val="hlink"/>
                </a:solidFill>
                <a:hlinkClick r:id="rId4"/>
              </a:rPr>
              <a:t>data</a:t>
            </a:r>
            <a:endParaRPr sz="1400"/>
          </a:p>
          <a:p>
            <a:pPr marL="0" lvl="0" indent="0" algn="l" rtl="0">
              <a:lnSpc>
                <a:spcPct val="115000"/>
              </a:lnSpc>
              <a:spcBef>
                <a:spcPts val="1200"/>
              </a:spcBef>
              <a:spcAft>
                <a:spcPts val="0"/>
              </a:spcAft>
              <a:buSzPct val="138996"/>
              <a:buNone/>
            </a:pPr>
            <a:r>
              <a:rPr lang="en-GB" sz="1400"/>
              <a:t>Import the code in Google Colab or Jupyter Notebook. Change the data file path accordingly. Run all the cells.</a:t>
            </a:r>
            <a:endParaRPr sz="1400"/>
          </a:p>
          <a:p>
            <a:pPr marL="0" lvl="0" indent="0" algn="l" rtl="0">
              <a:lnSpc>
                <a:spcPct val="115000"/>
              </a:lnSpc>
              <a:spcBef>
                <a:spcPts val="1200"/>
              </a:spcBef>
              <a:spcAft>
                <a:spcPts val="1200"/>
              </a:spcAft>
              <a:buSzPct val="138996"/>
              <a:buNone/>
            </a:pPr>
            <a:r>
              <a:rPr lang="en-GB" sz="1400"/>
              <a:t>Let’s say X is a disease. Then you can ask questions like “What is X disease?” or “How to cure X?” or “How to do Treatment of X?” . If X is in Corpus, then the chatbot will reply with the Information about that Disease.</a:t>
            </a:r>
            <a:endParaRPr sz="1400"/>
          </a:p>
        </p:txBody>
      </p:sp>
      <p:sp>
        <p:nvSpPr>
          <p:cNvPr id="114" name="Google Shape;114;p19"/>
          <p:cNvSpPr/>
          <p:nvPr/>
        </p:nvSpPr>
        <p:spPr>
          <a:xfrm>
            <a:off x="172200" y="831300"/>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9"/>
          <p:cNvSpPr/>
          <p:nvPr/>
        </p:nvSpPr>
        <p:spPr>
          <a:xfrm>
            <a:off x="172200" y="1230525"/>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9"/>
          <p:cNvSpPr/>
          <p:nvPr/>
        </p:nvSpPr>
        <p:spPr>
          <a:xfrm>
            <a:off x="172200" y="1914600"/>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7" name="Google Shape;117;p19"/>
          <p:cNvPicPr preferRelativeResize="0"/>
          <p:nvPr/>
        </p:nvPicPr>
        <p:blipFill rotWithShape="1">
          <a:blip r:embed="rId5">
            <a:alphaModFix/>
          </a:blip>
          <a:srcRect/>
          <a:stretch/>
        </p:blipFill>
        <p:spPr>
          <a:xfrm>
            <a:off x="311713" y="3029425"/>
            <a:ext cx="8394533" cy="1880375"/>
          </a:xfrm>
          <a:prstGeom prst="rect">
            <a:avLst/>
          </a:prstGeom>
          <a:noFill/>
          <a:ln>
            <a:noFill/>
          </a:ln>
        </p:spPr>
      </p:pic>
      <p:sp>
        <p:nvSpPr>
          <p:cNvPr id="118" name="Google Shape;118;p19"/>
          <p:cNvSpPr/>
          <p:nvPr/>
        </p:nvSpPr>
        <p:spPr>
          <a:xfrm>
            <a:off x="172200" y="1552375"/>
            <a:ext cx="139500" cy="13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References</a:t>
            </a:r>
            <a:endParaRPr/>
          </a:p>
        </p:txBody>
      </p:sp>
      <p:sp>
        <p:nvSpPr>
          <p:cNvPr id="124" name="Google Shape;124;p20"/>
          <p:cNvSpPr txBox="1">
            <a:spLocks noGrp="1"/>
          </p:cNvSpPr>
          <p:nvPr>
            <p:ph type="body" idx="1"/>
          </p:nvPr>
        </p:nvSpPr>
        <p:spPr>
          <a:xfrm>
            <a:off x="311700" y="1408200"/>
            <a:ext cx="8520600" cy="335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u="sng">
                <a:solidFill>
                  <a:schemeClr val="hlink"/>
                </a:solidFill>
                <a:hlinkClick r:id="rId3"/>
              </a:rPr>
              <a:t>https://heartbeat.comet.ml/building-a-conversational-chatbot-with-nltk-and-tensorflow-part-1-f452ce1756e5</a:t>
            </a:r>
            <a:endParaRPr/>
          </a:p>
          <a:p>
            <a:pPr marL="0" lvl="0" indent="0" algn="l" rtl="0">
              <a:lnSpc>
                <a:spcPct val="115000"/>
              </a:lnSpc>
              <a:spcBef>
                <a:spcPts val="1200"/>
              </a:spcBef>
              <a:spcAft>
                <a:spcPts val="0"/>
              </a:spcAft>
              <a:buSzPts val="1800"/>
              <a:buNone/>
            </a:pPr>
            <a:r>
              <a:rPr lang="en-GB" u="sng">
                <a:solidFill>
                  <a:schemeClr val="hlink"/>
                </a:solidFill>
                <a:hlinkClick r:id="rId4"/>
              </a:rPr>
              <a:t>https://landbot.io/blog/natural-language-processing-chatbot</a:t>
            </a:r>
            <a:endParaRPr/>
          </a:p>
          <a:p>
            <a:pPr marL="0" lvl="0" indent="0" algn="l" rtl="0">
              <a:lnSpc>
                <a:spcPct val="115000"/>
              </a:lnSpc>
              <a:spcBef>
                <a:spcPts val="1200"/>
              </a:spcBef>
              <a:spcAft>
                <a:spcPts val="0"/>
              </a:spcAft>
              <a:buSzPts val="1800"/>
              <a:buNone/>
            </a:pPr>
            <a:r>
              <a:rPr lang="en-GB" u="sng">
                <a:solidFill>
                  <a:schemeClr val="hlink"/>
                </a:solidFill>
                <a:hlinkClick r:id="rId5"/>
              </a:rPr>
              <a:t>https://towardsdatascience.com/how-to-build-a-chatbot-a-lesson-in-nlp-d0df588afa4b</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On-screen Show (16:9)</PresentationFormat>
  <Paragraphs>53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Open Sans</vt:lpstr>
      <vt:lpstr>Roboto</vt:lpstr>
      <vt:lpstr>Arial</vt:lpstr>
      <vt:lpstr>Economica</vt:lpstr>
      <vt:lpstr>Luxe</vt:lpstr>
      <vt:lpstr>P10: Chat-Bot</vt:lpstr>
      <vt:lpstr>Table of Contents:</vt:lpstr>
      <vt:lpstr>Corpus:</vt:lpstr>
      <vt:lpstr>Approach:</vt:lpstr>
      <vt:lpstr>Continued...</vt:lpstr>
      <vt:lpstr>How to Run The Code: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hp</cp:lastModifiedBy>
  <cp:revision>1</cp:revision>
  <dcterms:modified xsi:type="dcterms:W3CDTF">2024-09-25T08:14:28Z</dcterms:modified>
</cp:coreProperties>
</file>