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64" r:id="rId3"/>
    <p:sldId id="258" r:id="rId4"/>
    <p:sldId id="267" r:id="rId5"/>
    <p:sldId id="257" r:id="rId6"/>
    <p:sldId id="259" r:id="rId7"/>
    <p:sldId id="261" r:id="rId8"/>
    <p:sldId id="262" r:id="rId9"/>
    <p:sldId id="263" r:id="rId10"/>
    <p:sldId id="265" r:id="rId11"/>
    <p:sldId id="268" r:id="rId12"/>
    <p:sldId id="269" r:id="rId13"/>
    <p:sldId id="270" r:id="rId14"/>
    <p:sldId id="284" r:id="rId15"/>
    <p:sldId id="285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Walter Turncoat" panose="020B0604020202020204" charset="0"/>
      <p:regular r:id="rId22"/>
    </p:embeddedFont>
    <p:embeddedFont>
      <p:font typeface="Sniglet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BE0A05-6C62-4D5F-994D-04FDB2DFCB8E}">
  <a:tblStyle styleId="{01BE0A05-6C62-4D5F-994D-04FDB2DFCB8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30740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158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539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180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687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990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836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440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774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235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881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70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746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470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90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420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361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39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SzPct val="100000"/>
              <a:buNone/>
              <a:defRPr sz="3000"/>
            </a:lvl2pPr>
            <a:lvl3pPr lvl="2" algn="ctr" rtl="0">
              <a:spcBef>
                <a:spcPts val="0"/>
              </a:spcBef>
              <a:buSzPct val="100000"/>
              <a:buNone/>
              <a:defRPr sz="3000"/>
            </a:lvl3pPr>
            <a:lvl4pPr lvl="3" algn="ctr" rtl="0">
              <a:spcBef>
                <a:spcPts val="0"/>
              </a:spcBef>
              <a:buSzPct val="100000"/>
              <a:buNone/>
              <a:defRPr sz="3000"/>
            </a:lvl4pPr>
            <a:lvl5pPr lvl="4" algn="ctr" rtl="0">
              <a:spcBef>
                <a:spcPts val="0"/>
              </a:spcBef>
              <a:buSzPct val="100000"/>
              <a:buNone/>
              <a:defRPr sz="3000"/>
            </a:lvl5pPr>
            <a:lvl6pPr lvl="5" algn="ctr" rtl="0">
              <a:spcBef>
                <a:spcPts val="0"/>
              </a:spcBef>
              <a:buSzPct val="100000"/>
              <a:buNone/>
              <a:defRPr sz="3000"/>
            </a:lvl6pPr>
            <a:lvl7pPr lvl="6" algn="ctr" rtl="0">
              <a:spcBef>
                <a:spcPts val="0"/>
              </a:spcBef>
              <a:buSzPct val="100000"/>
              <a:buNone/>
              <a:defRPr sz="3000"/>
            </a:lvl7pPr>
            <a:lvl8pPr lvl="7" algn="ctr" rtl="0">
              <a:spcBef>
                <a:spcPts val="0"/>
              </a:spcBef>
              <a:buSzPct val="100000"/>
              <a:buNone/>
              <a:defRPr sz="3000"/>
            </a:lvl8pPr>
            <a:lvl9pPr lvl="8"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3223963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960867" y="821160"/>
            <a:ext cx="7352881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smtClean="0"/>
              <a:t>B</a:t>
            </a:r>
            <a:r>
              <a:rPr lang="en" sz="4000" smtClean="0"/>
              <a:t>áo cáo thực tập tốt nghiệp</a:t>
            </a:r>
            <a:endParaRPr lang="en" sz="4000" dirty="0"/>
          </a:p>
        </p:txBody>
      </p:sp>
      <p:grpSp>
        <p:nvGrpSpPr>
          <p:cNvPr id="39" name="Shape 39"/>
          <p:cNvGrpSpPr/>
          <p:nvPr/>
        </p:nvGrpSpPr>
        <p:grpSpPr>
          <a:xfrm rot="2700166">
            <a:off x="1531124" y="4342698"/>
            <a:ext cx="1014484" cy="642683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13801276">
            <a:off x="6668498" y="3502031"/>
            <a:ext cx="750219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3745246" y="1834041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774482" y="3465663"/>
            <a:ext cx="3636366" cy="1469037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3940106" y="203829"/>
            <a:ext cx="1052761" cy="92244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102930" y="3454013"/>
            <a:ext cx="34591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GV: Phạm Quang Hiển</a:t>
            </a:r>
          </a:p>
          <a:p>
            <a:r>
              <a:rPr lang="en-US" sz="200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Sinh viên: Trần ngọc Đức</a:t>
            </a:r>
          </a:p>
          <a:p>
            <a:r>
              <a:rPr lang="en-US" sz="200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Mã sv: 1221050140</a:t>
            </a:r>
          </a:p>
          <a:p>
            <a:r>
              <a:rPr lang="en-US" sz="200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Lớp: Tin kinh tế - K57</a:t>
            </a:r>
            <a:endParaRPr lang="en-US" sz="20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268" y="2075432"/>
            <a:ext cx="8148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24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Đề tài: </a:t>
            </a:r>
            <a:endParaRPr lang="en-US" sz="2400" smtClean="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algn="ctr">
              <a:buClr>
                <a:srgbClr val="FFFFFF"/>
              </a:buClr>
              <a:buSzPct val="100000"/>
            </a:pPr>
            <a:r>
              <a:rPr lang="en-US" sz="24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Phân </a:t>
            </a:r>
            <a:r>
              <a:rPr lang="en-US" sz="24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tích thiết kế hệ thống và xây dựng cơ sở dữ liệu </a:t>
            </a:r>
            <a:endParaRPr lang="en-US" sz="2400" smtClean="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algn="ctr">
              <a:buClr>
                <a:srgbClr val="FFFFFF"/>
              </a:buClr>
              <a:buSzPct val="100000"/>
            </a:pPr>
            <a:r>
              <a:rPr lang="en-US" sz="24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cho </a:t>
            </a:r>
            <a:r>
              <a:rPr lang="en-US" sz="24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website thương mại điện tử Shopee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3"/>
          <p:cNvSpPr txBox="1">
            <a:spLocks/>
          </p:cNvSpPr>
          <p:nvPr/>
        </p:nvSpPr>
        <p:spPr>
          <a:xfrm>
            <a:off x="-70338" y="200816"/>
            <a:ext cx="9214338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" sz="4800" smtClean="0"/>
              <a:t>Chương III: </a:t>
            </a:r>
          </a:p>
          <a:p>
            <a:r>
              <a:rPr lang="en" sz="4800" smtClean="0"/>
              <a:t>Phân tích thiết kế hệ thống</a:t>
            </a:r>
            <a:endParaRPr lang="en" sz="4800"/>
          </a:p>
        </p:txBody>
      </p:sp>
      <p:sp>
        <p:nvSpPr>
          <p:cNvPr id="11" name="Shape 65"/>
          <p:cNvSpPr/>
          <p:nvPr/>
        </p:nvSpPr>
        <p:spPr>
          <a:xfrm>
            <a:off x="3613138" y="1791564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73"/>
          <p:cNvSpPr/>
          <p:nvPr/>
        </p:nvSpPr>
        <p:spPr>
          <a:xfrm>
            <a:off x="321214" y="2094150"/>
            <a:ext cx="593526" cy="553707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455913" y="2094150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740" y="2098055"/>
            <a:ext cx="6167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Xác định các tác nhân hệ thống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6" name="Shape 73"/>
          <p:cNvSpPr/>
          <p:nvPr/>
        </p:nvSpPr>
        <p:spPr>
          <a:xfrm>
            <a:off x="321214" y="2859499"/>
            <a:ext cx="593526" cy="553707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411029" y="285949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2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5317" y="2804966"/>
            <a:ext cx="5016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Xác định biểu đồ usecase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9" name="Shape 73"/>
          <p:cNvSpPr/>
          <p:nvPr/>
        </p:nvSpPr>
        <p:spPr>
          <a:xfrm>
            <a:off x="321214" y="3642332"/>
            <a:ext cx="593526" cy="553707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402213" y="364233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5739" y="3642331"/>
            <a:ext cx="3316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Biểu đồ trình tự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2" name="Shape 73"/>
          <p:cNvSpPr/>
          <p:nvPr/>
        </p:nvSpPr>
        <p:spPr>
          <a:xfrm>
            <a:off x="353038" y="4377535"/>
            <a:ext cx="593526" cy="553707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428426" y="4377535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4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6564" y="4377534"/>
            <a:ext cx="4543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Xây dựng cơ sở dữ liệu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3"/>
          <p:cNvSpPr/>
          <p:nvPr/>
        </p:nvSpPr>
        <p:spPr>
          <a:xfrm>
            <a:off x="4121654" y="110427"/>
            <a:ext cx="691507" cy="70597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608572" y="796613"/>
            <a:ext cx="3717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Tác nhân hệ thống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0458" y="171025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1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0" name="Shape 324"/>
          <p:cNvSpPr/>
          <p:nvPr/>
        </p:nvSpPr>
        <p:spPr>
          <a:xfrm>
            <a:off x="529826" y="1485836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83820" y="1557495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24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Admin</a:t>
            </a:r>
            <a:endParaRPr lang="en-US" sz="24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2" name="Shape 325"/>
          <p:cNvSpPr/>
          <p:nvPr/>
        </p:nvSpPr>
        <p:spPr>
          <a:xfrm>
            <a:off x="3477262" y="1485836"/>
            <a:ext cx="161683" cy="455217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326"/>
          <p:cNvSpPr/>
          <p:nvPr/>
        </p:nvSpPr>
        <p:spPr>
          <a:xfrm>
            <a:off x="3638945" y="1592182"/>
            <a:ext cx="147324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742751" y="1547494"/>
            <a:ext cx="1800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24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Người dùng</a:t>
            </a:r>
            <a:endParaRPr lang="en-US" sz="24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7" name="Shape 316"/>
          <p:cNvSpPr/>
          <p:nvPr/>
        </p:nvSpPr>
        <p:spPr>
          <a:xfrm>
            <a:off x="474457" y="1322708"/>
            <a:ext cx="302342" cy="195022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91402" y="2014492"/>
            <a:ext cx="27934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ct val="100000"/>
            </a:pPr>
            <a:r>
              <a:rPr lang="en-US"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Điều hành, quản lí và theo dõi mọi hoạt động của hệ thống, có toàn quyền thêm, sửa, xóa cơ sở dữ liệu</a:t>
            </a:r>
            <a:endParaRPr lang="en-US" sz="2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9" name="Shape 312"/>
          <p:cNvSpPr/>
          <p:nvPr/>
        </p:nvSpPr>
        <p:spPr>
          <a:xfrm>
            <a:off x="2497425" y="3265714"/>
            <a:ext cx="222294" cy="239317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326"/>
          <p:cNvSpPr/>
          <p:nvPr/>
        </p:nvSpPr>
        <p:spPr>
          <a:xfrm>
            <a:off x="3970350" y="2006162"/>
            <a:ext cx="147324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4218665" y="2006162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24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Người bán</a:t>
            </a:r>
            <a:endParaRPr lang="en-US" sz="24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4" name="Shape 326"/>
          <p:cNvSpPr/>
          <p:nvPr/>
        </p:nvSpPr>
        <p:spPr>
          <a:xfrm>
            <a:off x="3970350" y="3499698"/>
            <a:ext cx="147324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4160156" y="3499698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24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Người mua</a:t>
            </a:r>
            <a:endParaRPr lang="en-US" sz="24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6" name="Shape 65"/>
          <p:cNvSpPr/>
          <p:nvPr/>
        </p:nvSpPr>
        <p:spPr>
          <a:xfrm rot="5400000">
            <a:off x="1479447" y="3176712"/>
            <a:ext cx="3457955" cy="76204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326004" y="2355033"/>
            <a:ext cx="5727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ct val="100000"/>
            </a:pPr>
            <a:r>
              <a:rPr lang="en-US" sz="18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	Tạo </a:t>
            </a:r>
            <a:r>
              <a:rPr lang="en-US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shop, điều hành, quản lí và theo dõi hoạt động bán hang trong shop.</a:t>
            </a:r>
          </a:p>
          <a:p>
            <a:pPr>
              <a:buClr>
                <a:srgbClr val="FFFFFF"/>
              </a:buClr>
              <a:buSzPct val="100000"/>
            </a:pPr>
            <a:r>
              <a:rPr lang="en-US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Toàn quyền thêm, sửa, xóa sản phẩm và các thông tin trong shop</a:t>
            </a:r>
            <a:endParaRPr lang="en-US"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6003" y="3979441"/>
            <a:ext cx="5727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ct val="100000"/>
            </a:pPr>
            <a:r>
              <a:rPr lang="en-US" sz="18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Tìm kiếm thông tin, mua sản phẩm</a:t>
            </a:r>
          </a:p>
          <a:p>
            <a:pPr>
              <a:buClr>
                <a:srgbClr val="FFFFFF"/>
              </a:buClr>
              <a:buSzPct val="100000"/>
            </a:pPr>
            <a:r>
              <a:rPr lang="en-US" sz="18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Theo dõi đơn đặt hàng (nếu có) trên hệ thống</a:t>
            </a:r>
            <a:endParaRPr lang="en-US"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53"/>
          <p:cNvSpPr/>
          <p:nvPr/>
        </p:nvSpPr>
        <p:spPr>
          <a:xfrm>
            <a:off x="4121654" y="110427"/>
            <a:ext cx="691507" cy="70597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1738950" y="796613"/>
            <a:ext cx="5456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Biểu đồ usecase người dùng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86066" y="171025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2.1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901" y="1713371"/>
            <a:ext cx="3476729" cy="295944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114007" y="4682169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24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Người bán</a:t>
            </a:r>
            <a:endParaRPr lang="en-US" sz="24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1" y="1713371"/>
            <a:ext cx="4175472" cy="295944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48515" y="4682169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24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Người mua</a:t>
            </a:r>
            <a:endParaRPr lang="en-US" sz="24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5" name="Shape 313"/>
          <p:cNvSpPr/>
          <p:nvPr/>
        </p:nvSpPr>
        <p:spPr>
          <a:xfrm rot="15780310">
            <a:off x="228279" y="1404295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313"/>
          <p:cNvSpPr/>
          <p:nvPr/>
        </p:nvSpPr>
        <p:spPr>
          <a:xfrm rot="15892135">
            <a:off x="4831681" y="1390224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53"/>
          <p:cNvSpPr/>
          <p:nvPr/>
        </p:nvSpPr>
        <p:spPr>
          <a:xfrm>
            <a:off x="4121654" y="110427"/>
            <a:ext cx="691507" cy="70597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19850" y="796613"/>
            <a:ext cx="4495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Biểu đồ usecase Admin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60458" y="171025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2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88" y="1753791"/>
            <a:ext cx="5196837" cy="29630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97553" y="4681835"/>
            <a:ext cx="1539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24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admin</a:t>
            </a:r>
            <a:endParaRPr lang="en-US" sz="24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6" name="Shape 313"/>
          <p:cNvSpPr/>
          <p:nvPr/>
        </p:nvSpPr>
        <p:spPr>
          <a:xfrm rot="15780310">
            <a:off x="1516478" y="1391899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313"/>
          <p:cNvSpPr/>
          <p:nvPr/>
        </p:nvSpPr>
        <p:spPr>
          <a:xfrm>
            <a:off x="7154425" y="1362390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3"/>
          <p:cNvSpPr/>
          <p:nvPr/>
        </p:nvSpPr>
        <p:spPr>
          <a:xfrm>
            <a:off x="2565285" y="140572"/>
            <a:ext cx="691507" cy="70597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04089" y="20117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3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4421" y="183556"/>
            <a:ext cx="3316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Biểu đồ trình tự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58"/>
          <a:stretch/>
        </p:blipFill>
        <p:spPr bwMode="auto">
          <a:xfrm>
            <a:off x="1225899" y="1057863"/>
            <a:ext cx="6631912" cy="37653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30122" y="4823205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8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Admin quản lí danh mục sản phẩm</a:t>
            </a:r>
            <a:endParaRPr lang="en-US"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7" name="Shape 313"/>
          <p:cNvSpPr/>
          <p:nvPr/>
        </p:nvSpPr>
        <p:spPr>
          <a:xfrm rot="15780310">
            <a:off x="833426" y="697330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313"/>
          <p:cNvSpPr/>
          <p:nvPr/>
        </p:nvSpPr>
        <p:spPr>
          <a:xfrm>
            <a:off x="7800379" y="670442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9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3"/>
          <p:cNvSpPr/>
          <p:nvPr/>
        </p:nvSpPr>
        <p:spPr>
          <a:xfrm>
            <a:off x="2565285" y="140572"/>
            <a:ext cx="691507" cy="70597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04089" y="20117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3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4421" y="183556"/>
            <a:ext cx="3316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Biểu đồ trình tự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9453" y="4783012"/>
            <a:ext cx="322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8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Admin quản lí đv vận chuyển</a:t>
            </a:r>
            <a:endParaRPr lang="en-US"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543" y="1071987"/>
            <a:ext cx="7043895" cy="3711025"/>
          </a:xfrm>
          <a:prstGeom prst="rect">
            <a:avLst/>
          </a:prstGeom>
        </p:spPr>
      </p:pic>
      <p:sp>
        <p:nvSpPr>
          <p:cNvPr id="8" name="Shape 313"/>
          <p:cNvSpPr/>
          <p:nvPr/>
        </p:nvSpPr>
        <p:spPr>
          <a:xfrm rot="15780310">
            <a:off x="622409" y="725562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313"/>
          <p:cNvSpPr/>
          <p:nvPr/>
        </p:nvSpPr>
        <p:spPr>
          <a:xfrm>
            <a:off x="7931006" y="702654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94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3"/>
          <p:cNvSpPr/>
          <p:nvPr/>
        </p:nvSpPr>
        <p:spPr>
          <a:xfrm>
            <a:off x="2565285" y="140572"/>
            <a:ext cx="691507" cy="70597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2704089" y="20117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3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312" y="1098057"/>
            <a:ext cx="3574125" cy="357793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74421" y="183556"/>
            <a:ext cx="3316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Biểu đồ trình tự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2669" y="4686347"/>
            <a:ext cx="302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6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Người bán quản lí sản phẩm</a:t>
            </a:r>
            <a:endParaRPr lang="en-US" sz="1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pic>
        <p:nvPicPr>
          <p:cNvPr id="22" name="Picture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8189" y="1098057"/>
            <a:ext cx="3712862" cy="357793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078697" y="4744464"/>
            <a:ext cx="302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6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Người bán quản lí hóa đơn</a:t>
            </a:r>
            <a:endParaRPr lang="en-US" sz="1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4" name="Shape 313"/>
          <p:cNvSpPr/>
          <p:nvPr/>
        </p:nvSpPr>
        <p:spPr>
          <a:xfrm rot="15780310">
            <a:off x="182666" y="811458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313"/>
          <p:cNvSpPr/>
          <p:nvPr/>
        </p:nvSpPr>
        <p:spPr>
          <a:xfrm rot="15780310">
            <a:off x="4514480" y="811458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53"/>
          <p:cNvSpPr/>
          <p:nvPr/>
        </p:nvSpPr>
        <p:spPr>
          <a:xfrm>
            <a:off x="2565285" y="140572"/>
            <a:ext cx="691507" cy="70597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2704089" y="20117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3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4421" y="183556"/>
            <a:ext cx="3316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Biểu đồ trình tự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pic>
        <p:nvPicPr>
          <p:cNvPr id="23" name="Picture 2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35" y="1111389"/>
            <a:ext cx="3892924" cy="337017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712669" y="4545671"/>
            <a:ext cx="302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6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Người mua quản lí giỏ hàng</a:t>
            </a:r>
            <a:endParaRPr lang="en-US" sz="1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pic>
        <p:nvPicPr>
          <p:cNvPr id="25" name="Picture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9196" y="1111389"/>
            <a:ext cx="3844319" cy="337017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078696" y="4545671"/>
            <a:ext cx="302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6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Người mua quản lí đơn hàng</a:t>
            </a:r>
            <a:endParaRPr lang="en-US" sz="1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7" name="Shape 313"/>
          <p:cNvSpPr/>
          <p:nvPr/>
        </p:nvSpPr>
        <p:spPr>
          <a:xfrm rot="15780310">
            <a:off x="21892" y="783266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313"/>
          <p:cNvSpPr/>
          <p:nvPr/>
        </p:nvSpPr>
        <p:spPr>
          <a:xfrm rot="15780310">
            <a:off x="4353706" y="783266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53"/>
          <p:cNvSpPr/>
          <p:nvPr/>
        </p:nvSpPr>
        <p:spPr>
          <a:xfrm>
            <a:off x="2223641" y="170717"/>
            <a:ext cx="691507" cy="70597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2362445" y="231315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4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148" y="203036"/>
            <a:ext cx="4588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Xây dựng Cơ sở dữ liệu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5656" y="1057555"/>
            <a:ext cx="6943411" cy="372545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064366" y="4811601"/>
            <a:ext cx="302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6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Mô hình quan hệ dữ liệu</a:t>
            </a:r>
            <a:endParaRPr lang="en-US" sz="1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1" name="Shape 313"/>
          <p:cNvSpPr/>
          <p:nvPr/>
        </p:nvSpPr>
        <p:spPr>
          <a:xfrm rot="15780310">
            <a:off x="833426" y="727476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313"/>
          <p:cNvSpPr/>
          <p:nvPr/>
        </p:nvSpPr>
        <p:spPr>
          <a:xfrm>
            <a:off x="8068476" y="701015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70"/>
          <p:cNvSpPr/>
          <p:nvPr/>
        </p:nvSpPr>
        <p:spPr>
          <a:xfrm>
            <a:off x="3829546" y="3488489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328"/>
          <p:cNvSpPr/>
          <p:nvPr/>
        </p:nvSpPr>
        <p:spPr>
          <a:xfrm>
            <a:off x="4138236" y="871974"/>
            <a:ext cx="1133790" cy="1047192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267"/>
          <p:cNvSpPr txBox="1">
            <a:spLocks/>
          </p:cNvSpPr>
          <p:nvPr/>
        </p:nvSpPr>
        <p:spPr>
          <a:xfrm>
            <a:off x="1325628" y="1919166"/>
            <a:ext cx="6759006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4800" smtClean="0"/>
              <a:t>T</a:t>
            </a:r>
            <a:r>
              <a:rPr lang="en" sz="4800" smtClean="0"/>
              <a:t>hanks for watching !</a:t>
            </a:r>
            <a:endParaRPr lang="en" sz="4800"/>
          </a:p>
        </p:txBody>
      </p:sp>
      <p:sp>
        <p:nvSpPr>
          <p:cNvPr id="12" name="Shape 312"/>
          <p:cNvSpPr/>
          <p:nvPr/>
        </p:nvSpPr>
        <p:spPr>
          <a:xfrm>
            <a:off x="5272026" y="3159722"/>
            <a:ext cx="376517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8145" y="1068129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smtClean="0"/>
              <a:t>Nội dung báo cáo</a:t>
            </a:r>
            <a:endParaRPr lang="en" sz="3200"/>
          </a:p>
        </p:txBody>
      </p:sp>
      <p:sp>
        <p:nvSpPr>
          <p:cNvPr id="120" name="Shape 120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300"/>
          <p:cNvSpPr/>
          <p:nvPr/>
        </p:nvSpPr>
        <p:spPr>
          <a:xfrm>
            <a:off x="4351827" y="455701"/>
            <a:ext cx="368540" cy="45628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13"/>
          <p:cNvSpPr/>
          <p:nvPr/>
        </p:nvSpPr>
        <p:spPr>
          <a:xfrm rot="156397">
            <a:off x="4661051" y="120065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92"/>
          <p:cNvSpPr/>
          <p:nvPr/>
        </p:nvSpPr>
        <p:spPr>
          <a:xfrm>
            <a:off x="2692958" y="1063958"/>
            <a:ext cx="3618555" cy="58751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393"/>
          <p:cNvSpPr/>
          <p:nvPr/>
        </p:nvSpPr>
        <p:spPr>
          <a:xfrm>
            <a:off x="886930" y="2559810"/>
            <a:ext cx="2307132" cy="2201157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393"/>
          <p:cNvSpPr/>
          <p:nvPr/>
        </p:nvSpPr>
        <p:spPr>
          <a:xfrm>
            <a:off x="3586241" y="2562547"/>
            <a:ext cx="2307132" cy="2201157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393"/>
          <p:cNvSpPr/>
          <p:nvPr/>
        </p:nvSpPr>
        <p:spPr>
          <a:xfrm>
            <a:off x="6285552" y="2471897"/>
            <a:ext cx="2307132" cy="2201157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1114054" y="2848335"/>
            <a:ext cx="1879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24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Chương I</a:t>
            </a:r>
            <a:r>
              <a:rPr lang="en-US" sz="24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:</a:t>
            </a:r>
          </a:p>
          <a:p>
            <a:pPr algn="ctr">
              <a:buClr>
                <a:srgbClr val="FFFFFF"/>
              </a:buClr>
              <a:buSzPct val="100000"/>
            </a:pPr>
            <a:endParaRPr lang="en-US" sz="24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algn="ctr">
              <a:buClr>
                <a:srgbClr val="FFFFFF"/>
              </a:buClr>
              <a:buSzPct val="100000"/>
            </a:pPr>
            <a:r>
              <a:rPr lang="en-US" sz="24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Tổng quan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97882" y="2914986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2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Chương II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79236" y="2787645"/>
            <a:ext cx="195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24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Chương </a:t>
            </a:r>
            <a:r>
              <a:rPr lang="en-US" sz="24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III</a:t>
            </a:r>
            <a:endParaRPr lang="en-US" sz="24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97882" y="3492316"/>
            <a:ext cx="1883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Một số kiến thức cơ bản thực hiện đề tài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497193" y="3546606"/>
            <a:ext cx="1883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6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Phân tích thiết kế hệ thống</a:t>
            </a:r>
            <a:endParaRPr lang="en-US" sz="1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pSp>
        <p:nvGrpSpPr>
          <p:cNvPr id="53" name="Shape 384"/>
          <p:cNvGrpSpPr/>
          <p:nvPr/>
        </p:nvGrpSpPr>
        <p:grpSpPr>
          <a:xfrm rot="21406525" flipV="1">
            <a:off x="6558802" y="1358620"/>
            <a:ext cx="931791" cy="1011163"/>
            <a:chOff x="1113100" y="2199475"/>
            <a:chExt cx="801900" cy="709925"/>
          </a:xfrm>
        </p:grpSpPr>
        <p:sp>
          <p:nvSpPr>
            <p:cNvPr id="54" name="Shape 385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386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" name="Shape 384"/>
          <p:cNvGrpSpPr/>
          <p:nvPr/>
        </p:nvGrpSpPr>
        <p:grpSpPr>
          <a:xfrm rot="10327722">
            <a:off x="1625113" y="1312453"/>
            <a:ext cx="1057805" cy="936478"/>
            <a:chOff x="1113100" y="2199475"/>
            <a:chExt cx="801900" cy="709925"/>
          </a:xfrm>
        </p:grpSpPr>
        <p:sp>
          <p:nvSpPr>
            <p:cNvPr id="57" name="Shape 385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386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" name="Shape 387"/>
          <p:cNvGrpSpPr/>
          <p:nvPr/>
        </p:nvGrpSpPr>
        <p:grpSpPr>
          <a:xfrm rot="5400000">
            <a:off x="4256267" y="1910109"/>
            <a:ext cx="831077" cy="292499"/>
            <a:chOff x="271125" y="812725"/>
            <a:chExt cx="766525" cy="221725"/>
          </a:xfrm>
        </p:grpSpPr>
        <p:sp>
          <p:nvSpPr>
            <p:cNvPr id="60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 idx="4294967295"/>
          </p:nvPr>
        </p:nvSpPr>
        <p:spPr>
          <a:xfrm>
            <a:off x="1393571" y="200816"/>
            <a:ext cx="6356858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smtClean="0"/>
              <a:t>Chương I: Tổng quan</a:t>
            </a:r>
            <a:endParaRPr lang="en" sz="4800"/>
          </a:p>
        </p:txBody>
      </p:sp>
      <p:sp>
        <p:nvSpPr>
          <p:cNvPr id="65" name="Shape 65"/>
          <p:cNvSpPr/>
          <p:nvPr/>
        </p:nvSpPr>
        <p:spPr>
          <a:xfrm>
            <a:off x="3653332" y="1108276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3"/>
          <p:cNvSpPr/>
          <p:nvPr/>
        </p:nvSpPr>
        <p:spPr>
          <a:xfrm>
            <a:off x="361408" y="1360615"/>
            <a:ext cx="593526" cy="553707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96107" y="1360615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4934" y="1374751"/>
            <a:ext cx="2220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Tổng quan</a:t>
            </a:r>
          </a:p>
        </p:txBody>
      </p:sp>
      <p:sp>
        <p:nvSpPr>
          <p:cNvPr id="10" name="Shape 73"/>
          <p:cNvSpPr/>
          <p:nvPr/>
        </p:nvSpPr>
        <p:spPr>
          <a:xfrm>
            <a:off x="361408" y="2125964"/>
            <a:ext cx="593526" cy="553707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451223" y="2125964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2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4934" y="2140100"/>
            <a:ext cx="4140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Khảo sát thực trạng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3" name="Shape 73"/>
          <p:cNvSpPr/>
          <p:nvPr/>
        </p:nvSpPr>
        <p:spPr>
          <a:xfrm>
            <a:off x="361408" y="2908797"/>
            <a:ext cx="593526" cy="553707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442407" y="290879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5511" y="2908796"/>
            <a:ext cx="5655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Đề xuất phương án giải quyết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6" name="Shape 73"/>
          <p:cNvSpPr/>
          <p:nvPr/>
        </p:nvSpPr>
        <p:spPr>
          <a:xfrm>
            <a:off x="361408" y="3632290"/>
            <a:ext cx="593526" cy="553707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436796" y="3632290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4934" y="3600095"/>
            <a:ext cx="4458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Mô tả yêu cầu bài toán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9" name="Shape 73"/>
          <p:cNvSpPr/>
          <p:nvPr/>
        </p:nvSpPr>
        <p:spPr>
          <a:xfrm>
            <a:off x="361408" y="4310579"/>
            <a:ext cx="593526" cy="553707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428781" y="4310579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2342" y="4295044"/>
            <a:ext cx="5396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Xây dựng mô hình bài toán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3" name="Shape 312"/>
          <p:cNvSpPr/>
          <p:nvPr/>
        </p:nvSpPr>
        <p:spPr>
          <a:xfrm>
            <a:off x="5095813" y="928874"/>
            <a:ext cx="229814" cy="232096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3"/>
          <p:cNvSpPr/>
          <p:nvPr/>
        </p:nvSpPr>
        <p:spPr>
          <a:xfrm>
            <a:off x="4121654" y="110427"/>
            <a:ext cx="691507" cy="70597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353937" y="220636"/>
            <a:ext cx="278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7096" y="864814"/>
            <a:ext cx="2220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Tổng quan</a:t>
            </a:r>
          </a:p>
        </p:txBody>
      </p:sp>
      <p:sp>
        <p:nvSpPr>
          <p:cNvPr id="24" name="Shape 342"/>
          <p:cNvSpPr/>
          <p:nvPr/>
        </p:nvSpPr>
        <p:spPr>
          <a:xfrm>
            <a:off x="699209" y="2249017"/>
            <a:ext cx="386614" cy="302079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326"/>
          <p:cNvSpPr/>
          <p:nvPr/>
        </p:nvSpPr>
        <p:spPr>
          <a:xfrm>
            <a:off x="410699" y="2047690"/>
            <a:ext cx="218172" cy="516643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334"/>
          <p:cNvSpPr/>
          <p:nvPr/>
        </p:nvSpPr>
        <p:spPr>
          <a:xfrm>
            <a:off x="1761940" y="2007497"/>
            <a:ext cx="1018339" cy="963140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7" name="Shape 387"/>
          <p:cNvGrpSpPr/>
          <p:nvPr/>
        </p:nvGrpSpPr>
        <p:grpSpPr>
          <a:xfrm>
            <a:off x="1140363" y="2293310"/>
            <a:ext cx="572511" cy="139720"/>
            <a:chOff x="271125" y="812725"/>
            <a:chExt cx="766525" cy="221725"/>
          </a:xfrm>
        </p:grpSpPr>
        <p:sp>
          <p:nvSpPr>
            <p:cNvPr id="28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" name="Shape 351"/>
          <p:cNvSpPr/>
          <p:nvPr/>
        </p:nvSpPr>
        <p:spPr>
          <a:xfrm>
            <a:off x="410699" y="1678358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16969" y="1638165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Lí do chọn đề tài</a:t>
            </a:r>
          </a:p>
        </p:txBody>
      </p:sp>
      <p:grpSp>
        <p:nvGrpSpPr>
          <p:cNvPr id="17" name="Shape 387"/>
          <p:cNvGrpSpPr/>
          <p:nvPr/>
        </p:nvGrpSpPr>
        <p:grpSpPr>
          <a:xfrm>
            <a:off x="2829345" y="2291805"/>
            <a:ext cx="1258510" cy="247693"/>
            <a:chOff x="271125" y="812725"/>
            <a:chExt cx="766525" cy="221725"/>
          </a:xfrm>
        </p:grpSpPr>
        <p:sp>
          <p:nvSpPr>
            <p:cNvPr id="19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56097" y="2063079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EC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31326" y="2081636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05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Lazada</a:t>
            </a:r>
            <a:endParaRPr lang="en-US" sz="105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12784" y="223403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05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sendo</a:t>
            </a:r>
            <a:endParaRPr lang="en-US" sz="105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05647" y="2396484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05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Tiki,…</a:t>
            </a:r>
            <a:endParaRPr lang="en-US" sz="105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0" name="Shape 340"/>
          <p:cNvSpPr/>
          <p:nvPr/>
        </p:nvSpPr>
        <p:spPr>
          <a:xfrm>
            <a:off x="4049408" y="2030197"/>
            <a:ext cx="417998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831748" y="2081636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Xu hướng</a:t>
            </a:r>
            <a:endParaRPr lang="en-US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3" name="Shape 354"/>
          <p:cNvSpPr/>
          <p:nvPr/>
        </p:nvSpPr>
        <p:spPr>
          <a:xfrm>
            <a:off x="316226" y="4126591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565376" y="4126591"/>
            <a:ext cx="3902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Người bán phải có giấy phép </a:t>
            </a:r>
            <a:r>
              <a:rPr lang="en-US" sz="1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kinh </a:t>
            </a:r>
            <a:r>
              <a:rPr lang="en-US" sz="16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doanh</a:t>
            </a:r>
            <a:endParaRPr lang="en-US" sz="1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4" name="Shape 321"/>
          <p:cNvSpPr/>
          <p:nvPr/>
        </p:nvSpPr>
        <p:spPr>
          <a:xfrm>
            <a:off x="1140363" y="3107623"/>
            <a:ext cx="346226" cy="348324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838826" y="3455947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Người mua</a:t>
            </a:r>
          </a:p>
        </p:txBody>
      </p:sp>
      <p:grpSp>
        <p:nvGrpSpPr>
          <p:cNvPr id="35" name="Shape 387"/>
          <p:cNvGrpSpPr/>
          <p:nvPr/>
        </p:nvGrpSpPr>
        <p:grpSpPr>
          <a:xfrm rot="3531894">
            <a:off x="2678829" y="2762457"/>
            <a:ext cx="529794" cy="292499"/>
            <a:chOff x="271125" y="812725"/>
            <a:chExt cx="766525" cy="221725"/>
          </a:xfrm>
        </p:grpSpPr>
        <p:sp>
          <p:nvSpPr>
            <p:cNvPr id="36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46"/>
          <p:cNvSpPr/>
          <p:nvPr/>
        </p:nvSpPr>
        <p:spPr>
          <a:xfrm>
            <a:off x="4087855" y="2492053"/>
            <a:ext cx="396733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TextBox 38"/>
          <p:cNvSpPr txBox="1"/>
          <p:nvPr/>
        </p:nvSpPr>
        <p:spPr>
          <a:xfrm>
            <a:off x="2760615" y="2462615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Kinh doanh</a:t>
            </a:r>
            <a:endParaRPr lang="en-US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40" name="Shape 322"/>
          <p:cNvSpPr/>
          <p:nvPr/>
        </p:nvSpPr>
        <p:spPr>
          <a:xfrm>
            <a:off x="2951189" y="3153325"/>
            <a:ext cx="346205" cy="348324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TextBox 40"/>
          <p:cNvSpPr txBox="1"/>
          <p:nvPr/>
        </p:nvSpPr>
        <p:spPr>
          <a:xfrm>
            <a:off x="2359035" y="3503136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Người </a:t>
            </a:r>
            <a:r>
              <a:rPr lang="en-US" sz="1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bán nhỏ lẻ</a:t>
            </a:r>
            <a:endParaRPr lang="en-US" sz="1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pSp>
        <p:nvGrpSpPr>
          <p:cNvPr id="42" name="Shape 387"/>
          <p:cNvGrpSpPr/>
          <p:nvPr/>
        </p:nvGrpSpPr>
        <p:grpSpPr>
          <a:xfrm rot="7834502">
            <a:off x="1466478" y="2882540"/>
            <a:ext cx="529794" cy="292499"/>
            <a:chOff x="271125" y="812725"/>
            <a:chExt cx="766525" cy="221725"/>
          </a:xfrm>
        </p:grpSpPr>
        <p:sp>
          <p:nvSpPr>
            <p:cNvPr id="43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392"/>
          <p:cNvSpPr/>
          <p:nvPr/>
        </p:nvSpPr>
        <p:spPr>
          <a:xfrm flipH="1">
            <a:off x="77321" y="4020318"/>
            <a:ext cx="4555332" cy="982585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313"/>
          <p:cNvSpPr/>
          <p:nvPr/>
        </p:nvSpPr>
        <p:spPr>
          <a:xfrm rot="16774653">
            <a:off x="75447" y="3639863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354"/>
          <p:cNvSpPr/>
          <p:nvPr/>
        </p:nvSpPr>
        <p:spPr>
          <a:xfrm>
            <a:off x="297393" y="4528329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TextBox 48"/>
          <p:cNvSpPr txBox="1"/>
          <p:nvPr/>
        </p:nvSpPr>
        <p:spPr>
          <a:xfrm>
            <a:off x="791014" y="4528329"/>
            <a:ext cx="341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6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Mất nhiều chi phí, phạt, quảng cáo</a:t>
            </a:r>
            <a:endParaRPr lang="en-US" sz="1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77647" y="1636309"/>
            <a:ext cx="240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8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Mục đích chọn đề tài</a:t>
            </a:r>
            <a:endParaRPr lang="en-US"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52" name="Shape 45"/>
          <p:cNvSpPr/>
          <p:nvPr/>
        </p:nvSpPr>
        <p:spPr>
          <a:xfrm rot="5400000">
            <a:off x="3276794" y="3262952"/>
            <a:ext cx="3381312" cy="98594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312"/>
          <p:cNvSpPr/>
          <p:nvPr/>
        </p:nvSpPr>
        <p:spPr>
          <a:xfrm>
            <a:off x="4956943" y="4620038"/>
            <a:ext cx="376517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326"/>
          <p:cNvSpPr/>
          <p:nvPr/>
        </p:nvSpPr>
        <p:spPr>
          <a:xfrm>
            <a:off x="6548524" y="2219582"/>
            <a:ext cx="218172" cy="516643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326"/>
          <p:cNvSpPr/>
          <p:nvPr/>
        </p:nvSpPr>
        <p:spPr>
          <a:xfrm>
            <a:off x="5267052" y="2194061"/>
            <a:ext cx="218172" cy="516643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" name="Shape 387"/>
          <p:cNvGrpSpPr/>
          <p:nvPr/>
        </p:nvGrpSpPr>
        <p:grpSpPr>
          <a:xfrm>
            <a:off x="5718741" y="2426803"/>
            <a:ext cx="572511" cy="139720"/>
            <a:chOff x="271125" y="812725"/>
            <a:chExt cx="766525" cy="221725"/>
          </a:xfrm>
        </p:grpSpPr>
        <p:sp>
          <p:nvSpPr>
            <p:cNvPr id="58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" name="Shape 387"/>
          <p:cNvGrpSpPr/>
          <p:nvPr/>
        </p:nvGrpSpPr>
        <p:grpSpPr>
          <a:xfrm rot="10800000">
            <a:off x="5724306" y="2619412"/>
            <a:ext cx="572511" cy="139720"/>
            <a:chOff x="271125" y="812725"/>
            <a:chExt cx="766525" cy="221725"/>
          </a:xfrm>
        </p:grpSpPr>
        <p:sp>
          <p:nvSpPr>
            <p:cNvPr id="61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Shape 305"/>
          <p:cNvSpPr/>
          <p:nvPr/>
        </p:nvSpPr>
        <p:spPr>
          <a:xfrm rot="192852">
            <a:off x="7003493" y="2028746"/>
            <a:ext cx="1777844" cy="664494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TextBox 63"/>
          <p:cNvSpPr txBox="1"/>
          <p:nvPr/>
        </p:nvSpPr>
        <p:spPr>
          <a:xfrm>
            <a:off x="7204667" y="2142447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Mô hình C2C</a:t>
            </a:r>
            <a:endParaRPr lang="en-US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67450" y="2733048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Người mua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54726" y="2771788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Người bán</a:t>
            </a:r>
            <a:endParaRPr lang="en-US" sz="1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10384" y="211558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Shopee</a:t>
            </a:r>
            <a:endParaRPr lang="en-US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69" name="Shape 329"/>
          <p:cNvSpPr/>
          <p:nvPr/>
        </p:nvSpPr>
        <p:spPr>
          <a:xfrm>
            <a:off x="5237537" y="1604433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392"/>
          <p:cNvSpPr/>
          <p:nvPr/>
        </p:nvSpPr>
        <p:spPr>
          <a:xfrm>
            <a:off x="5034426" y="3109515"/>
            <a:ext cx="3996915" cy="1549263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313"/>
          <p:cNvSpPr/>
          <p:nvPr/>
        </p:nvSpPr>
        <p:spPr>
          <a:xfrm rot="21436168">
            <a:off x="8629769" y="2786202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TextBox 71"/>
          <p:cNvSpPr txBox="1"/>
          <p:nvPr/>
        </p:nvSpPr>
        <p:spPr>
          <a:xfrm>
            <a:off x="5403969" y="3052318"/>
            <a:ext cx="102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Shopee</a:t>
            </a:r>
            <a:endParaRPr lang="en-US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73" name="Shape 355"/>
          <p:cNvSpPr/>
          <p:nvPr/>
        </p:nvSpPr>
        <p:spPr>
          <a:xfrm>
            <a:off x="5328661" y="3342487"/>
            <a:ext cx="363230" cy="363754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5715024" y="3360801"/>
            <a:ext cx="2722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Dành cho người bán nhỏ lẻ</a:t>
            </a:r>
            <a:endParaRPr lang="en-US" sz="1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74" name="Shape 355"/>
          <p:cNvSpPr/>
          <p:nvPr/>
        </p:nvSpPr>
        <p:spPr>
          <a:xfrm>
            <a:off x="5328661" y="3766969"/>
            <a:ext cx="363230" cy="363754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TextBox 74"/>
          <p:cNvSpPr txBox="1"/>
          <p:nvPr/>
        </p:nvSpPr>
        <p:spPr>
          <a:xfrm>
            <a:off x="5584694" y="4216651"/>
            <a:ext cx="3427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6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Người mua trực tiếp đánh giá sP</a:t>
            </a:r>
            <a:endParaRPr lang="en-US" sz="1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76" name="Shape 355"/>
          <p:cNvSpPr/>
          <p:nvPr/>
        </p:nvSpPr>
        <p:spPr>
          <a:xfrm>
            <a:off x="5346945" y="4191451"/>
            <a:ext cx="363230" cy="363754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TextBox 76"/>
          <p:cNvSpPr txBox="1"/>
          <p:nvPr/>
        </p:nvSpPr>
        <p:spPr>
          <a:xfrm>
            <a:off x="5723200" y="3779569"/>
            <a:ext cx="2343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6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Chỉ thu phí vận chuyển</a:t>
            </a:r>
            <a:endParaRPr lang="en-US" sz="1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3"/>
          <p:cNvSpPr/>
          <p:nvPr/>
        </p:nvSpPr>
        <p:spPr>
          <a:xfrm>
            <a:off x="4121654" y="110427"/>
            <a:ext cx="691507" cy="70597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2396971" y="796613"/>
            <a:ext cx="4140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Khảo sát thực trạng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0458" y="171025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2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5" name="Oval 4"/>
          <p:cNvSpPr/>
          <p:nvPr/>
        </p:nvSpPr>
        <p:spPr>
          <a:xfrm>
            <a:off x="539566" y="1484513"/>
            <a:ext cx="2481986" cy="116560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96" y="1546664"/>
            <a:ext cx="2099726" cy="10413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1741" y="3024554"/>
            <a:ext cx="30747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FFFFF"/>
              </a:buClr>
              <a:buSzPct val="100000"/>
            </a:pPr>
            <a:r>
              <a:rPr lang="en-US" sz="16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- Công </a:t>
            </a:r>
            <a:r>
              <a:rPr lang="en-US" sz="1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ty phát triển phần mềm</a:t>
            </a:r>
          </a:p>
          <a:p>
            <a:pPr algn="just">
              <a:buClr>
                <a:srgbClr val="FFFFFF"/>
              </a:buClr>
              <a:buSzPct val="100000"/>
            </a:pPr>
            <a:r>
              <a:rPr lang="en-US" sz="16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- Sử </a:t>
            </a:r>
            <a:r>
              <a:rPr lang="en-US" sz="1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dụng nền tảng .Net 2012</a:t>
            </a:r>
          </a:p>
          <a:p>
            <a:pPr algn="just">
              <a:buClr>
                <a:srgbClr val="FFFFFF"/>
              </a:buClr>
              <a:buSzPct val="100000"/>
            </a:pPr>
            <a:r>
              <a:rPr lang="en-US" sz="16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- Xây </a:t>
            </a:r>
            <a:r>
              <a:rPr lang="en-US" sz="1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dựng phần mềm thuộc nhóm: giáo dục, phần mềm quản lí, sản </a:t>
            </a:r>
            <a:r>
              <a:rPr lang="en-US" sz="1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phẩm </a:t>
            </a:r>
            <a:r>
              <a:rPr lang="en-US" sz="16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website.</a:t>
            </a:r>
            <a:endParaRPr lang="en-US" sz="1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7" name="Shape 392"/>
          <p:cNvSpPr/>
          <p:nvPr/>
        </p:nvSpPr>
        <p:spPr>
          <a:xfrm>
            <a:off x="232508" y="2833636"/>
            <a:ext cx="3294465" cy="1862386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45"/>
          <p:cNvSpPr/>
          <p:nvPr/>
        </p:nvSpPr>
        <p:spPr>
          <a:xfrm rot="5400000">
            <a:off x="2381701" y="3090090"/>
            <a:ext cx="3381312" cy="98594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312"/>
          <p:cNvSpPr/>
          <p:nvPr/>
        </p:nvSpPr>
        <p:spPr>
          <a:xfrm>
            <a:off x="4061850" y="4447176"/>
            <a:ext cx="376517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67"/>
          <p:cNvSpPr/>
          <p:nvPr/>
        </p:nvSpPr>
        <p:spPr>
          <a:xfrm>
            <a:off x="4314781" y="1441986"/>
            <a:ext cx="485006" cy="464265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4758821" y="1388441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24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Thực tế</a:t>
            </a:r>
            <a:endParaRPr lang="en-US" sz="24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3" name="Shape 392"/>
          <p:cNvSpPr/>
          <p:nvPr/>
        </p:nvSpPr>
        <p:spPr>
          <a:xfrm>
            <a:off x="4121654" y="1715333"/>
            <a:ext cx="4752717" cy="1862386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4438367" y="1906251"/>
            <a:ext cx="4163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FFFFF"/>
              </a:buClr>
              <a:buSzPct val="100000"/>
            </a:pPr>
            <a:r>
              <a:rPr lang="en-US" sz="1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Sàn thương mại điện tử lớn: lazada,  sendo, … quản lý chất lượng sản phẩm gay gắt, dễ đánh phí phạt đối với người bán,…</a:t>
            </a:r>
          </a:p>
          <a:p>
            <a:pPr algn="just">
              <a:buClr>
                <a:srgbClr val="FFFFFF"/>
              </a:buClr>
              <a:buSzPct val="100000"/>
            </a:pPr>
            <a:r>
              <a:rPr lang="en-US" sz="1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Mua bán trên facebook, mạng xã hội không hỗ trợ dịch vụ ship hàng</a:t>
            </a:r>
            <a:endParaRPr lang="en-US" sz="1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5" name="Shape 329"/>
          <p:cNvSpPr/>
          <p:nvPr/>
        </p:nvSpPr>
        <p:spPr>
          <a:xfrm>
            <a:off x="4265204" y="3805033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4674354" y="3764829"/>
            <a:ext cx="4115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FFFFF"/>
              </a:buClr>
              <a:buSzPct val="100000"/>
            </a:pPr>
            <a:r>
              <a:rPr lang="en-US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Xây dựng hệ thống website Shopee – mạng xã hội dành cho những người mua và bán</a:t>
            </a:r>
            <a:r>
              <a:rPr lang="en-US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, </a:t>
            </a:r>
            <a:r>
              <a:rPr lang="en-US" sz="18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có hỗ </a:t>
            </a:r>
            <a:r>
              <a:rPr lang="en-US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trợ đơn vị vận chuyển</a:t>
            </a:r>
            <a:endParaRPr lang="en-US"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3"/>
          <p:cNvSpPr/>
          <p:nvPr/>
        </p:nvSpPr>
        <p:spPr>
          <a:xfrm>
            <a:off x="4121654" y="110427"/>
            <a:ext cx="691507" cy="70597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514793" y="796613"/>
            <a:ext cx="3905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YÊU CẦU BÀI TOÁN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0458" y="171025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4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pSp>
        <p:nvGrpSpPr>
          <p:cNvPr id="10" name="Shape 387"/>
          <p:cNvGrpSpPr/>
          <p:nvPr/>
        </p:nvGrpSpPr>
        <p:grpSpPr>
          <a:xfrm>
            <a:off x="1420806" y="1729277"/>
            <a:ext cx="1011199" cy="292499"/>
            <a:chOff x="271125" y="812725"/>
            <a:chExt cx="766525" cy="221725"/>
          </a:xfrm>
        </p:grpSpPr>
        <p:sp>
          <p:nvSpPr>
            <p:cNvPr id="11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Shape 390"/>
          <p:cNvSpPr/>
          <p:nvPr/>
        </p:nvSpPr>
        <p:spPr>
          <a:xfrm>
            <a:off x="227856" y="1381928"/>
            <a:ext cx="1192950" cy="1217905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39513" y="1544723"/>
            <a:ext cx="1081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ct val="100000"/>
            </a:pPr>
            <a:r>
              <a:rPr lang="en-US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Người mua </a:t>
            </a:r>
            <a:r>
              <a:rPr lang="en-US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đặt </a:t>
            </a:r>
            <a:r>
              <a:rPr lang="en-US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hàng </a:t>
            </a:r>
            <a:r>
              <a:rPr lang="en-US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qua hệ thống</a:t>
            </a:r>
            <a:endParaRPr lang="en-US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5" name="Shape 390"/>
          <p:cNvSpPr/>
          <p:nvPr/>
        </p:nvSpPr>
        <p:spPr>
          <a:xfrm>
            <a:off x="2432005" y="1356790"/>
            <a:ext cx="1192950" cy="1217905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582578" y="1531951"/>
            <a:ext cx="891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ct val="100000"/>
            </a:pPr>
            <a:r>
              <a:rPr lang="en-US" sz="1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Người bán xác nhận </a:t>
            </a:r>
            <a:endParaRPr lang="en-US" sz="1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pSp>
        <p:nvGrpSpPr>
          <p:cNvPr id="17" name="Shape 387"/>
          <p:cNvGrpSpPr/>
          <p:nvPr/>
        </p:nvGrpSpPr>
        <p:grpSpPr>
          <a:xfrm>
            <a:off x="3624955" y="1669347"/>
            <a:ext cx="1011199" cy="292499"/>
            <a:chOff x="271125" y="812725"/>
            <a:chExt cx="766525" cy="221725"/>
          </a:xfrm>
        </p:grpSpPr>
        <p:sp>
          <p:nvSpPr>
            <p:cNvPr id="18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" name="Shape 390"/>
          <p:cNvSpPr/>
          <p:nvPr/>
        </p:nvSpPr>
        <p:spPr>
          <a:xfrm>
            <a:off x="4625609" y="1352893"/>
            <a:ext cx="1192950" cy="1217905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4776182" y="1528054"/>
            <a:ext cx="959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ct val="100000"/>
            </a:pPr>
            <a:r>
              <a:rPr lang="en-US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Shopee gửi đối tác vận chuyển</a:t>
            </a:r>
            <a:endParaRPr lang="en-US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pSp>
        <p:nvGrpSpPr>
          <p:cNvPr id="22" name="Shape 387"/>
          <p:cNvGrpSpPr/>
          <p:nvPr/>
        </p:nvGrpSpPr>
        <p:grpSpPr>
          <a:xfrm rot="5742304">
            <a:off x="4677709" y="2961042"/>
            <a:ext cx="1011199" cy="292499"/>
            <a:chOff x="271125" y="812725"/>
            <a:chExt cx="766525" cy="221725"/>
          </a:xfrm>
        </p:grpSpPr>
        <p:sp>
          <p:nvSpPr>
            <p:cNvPr id="23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" name="Shape 390"/>
          <p:cNvSpPr/>
          <p:nvPr/>
        </p:nvSpPr>
        <p:spPr>
          <a:xfrm>
            <a:off x="4083888" y="3674169"/>
            <a:ext cx="2110237" cy="1217905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481833" y="3862100"/>
            <a:ext cx="1418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ct val="100000"/>
            </a:pPr>
            <a:r>
              <a:rPr lang="en-US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Giao hàng cho người mua và nhân thanh toán</a:t>
            </a:r>
            <a:endParaRPr lang="en-US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pSp>
        <p:nvGrpSpPr>
          <p:cNvPr id="27" name="Shape 387"/>
          <p:cNvGrpSpPr/>
          <p:nvPr/>
        </p:nvGrpSpPr>
        <p:grpSpPr>
          <a:xfrm rot="10800000">
            <a:off x="3078793" y="4329920"/>
            <a:ext cx="1011199" cy="292499"/>
            <a:chOff x="271125" y="812725"/>
            <a:chExt cx="766525" cy="221725"/>
          </a:xfrm>
        </p:grpSpPr>
        <p:sp>
          <p:nvSpPr>
            <p:cNvPr id="28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" name="Shape 390"/>
          <p:cNvSpPr/>
          <p:nvPr/>
        </p:nvSpPr>
        <p:spPr>
          <a:xfrm>
            <a:off x="864158" y="3777000"/>
            <a:ext cx="2202733" cy="1217905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1111721" y="4077543"/>
            <a:ext cx="19167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ct val="100000"/>
            </a:pPr>
            <a:r>
              <a:rPr lang="en-US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Shopee thanh toán tiền hang cho người bán</a:t>
            </a:r>
            <a:endParaRPr lang="en-US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2" name="Shape 45"/>
          <p:cNvSpPr/>
          <p:nvPr/>
        </p:nvSpPr>
        <p:spPr>
          <a:xfrm rot="5400000">
            <a:off x="4680076" y="3186082"/>
            <a:ext cx="3381312" cy="98594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12"/>
          <p:cNvSpPr/>
          <p:nvPr/>
        </p:nvSpPr>
        <p:spPr>
          <a:xfrm>
            <a:off x="6360225" y="4543168"/>
            <a:ext cx="376517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24"/>
          <p:cNvSpPr/>
          <p:nvPr/>
        </p:nvSpPr>
        <p:spPr>
          <a:xfrm>
            <a:off x="6568438" y="1528054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24"/>
          <p:cNvSpPr/>
          <p:nvPr/>
        </p:nvSpPr>
        <p:spPr>
          <a:xfrm>
            <a:off x="6622489" y="2494571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6837951" y="1529222"/>
            <a:ext cx="89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admin</a:t>
            </a:r>
            <a:endParaRPr lang="en-US" sz="2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72347" y="2517321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20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User</a:t>
            </a:r>
            <a:endParaRPr lang="en-US" sz="2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8" name="Shape 326"/>
          <p:cNvSpPr/>
          <p:nvPr/>
        </p:nvSpPr>
        <p:spPr>
          <a:xfrm>
            <a:off x="6849243" y="2606250"/>
            <a:ext cx="147324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03"/>
          <p:cNvSpPr/>
          <p:nvPr/>
        </p:nvSpPr>
        <p:spPr>
          <a:xfrm>
            <a:off x="6849242" y="3155183"/>
            <a:ext cx="246981" cy="250094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TextBox 39"/>
          <p:cNvSpPr txBox="1"/>
          <p:nvPr/>
        </p:nvSpPr>
        <p:spPr>
          <a:xfrm>
            <a:off x="7022229" y="3092612"/>
            <a:ext cx="1361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20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Người bán</a:t>
            </a:r>
            <a:endParaRPr lang="en-US" sz="2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41" name="Shape 303"/>
          <p:cNvSpPr/>
          <p:nvPr/>
        </p:nvSpPr>
        <p:spPr>
          <a:xfrm>
            <a:off x="6849242" y="3657175"/>
            <a:ext cx="246981" cy="250094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TextBox 41"/>
          <p:cNvSpPr txBox="1"/>
          <p:nvPr/>
        </p:nvSpPr>
        <p:spPr>
          <a:xfrm>
            <a:off x="7022777" y="3594604"/>
            <a:ext cx="146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20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Người mua</a:t>
            </a:r>
            <a:endParaRPr lang="en-US" sz="2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3"/>
          <p:cNvSpPr/>
          <p:nvPr/>
        </p:nvSpPr>
        <p:spPr>
          <a:xfrm>
            <a:off x="4121654" y="110427"/>
            <a:ext cx="691507" cy="70597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1871995" y="796613"/>
            <a:ext cx="5190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32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Xây dựng mô hình bài toán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0458" y="17102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5</a:t>
            </a:r>
            <a:endParaRPr lang="en-US" sz="3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540" y="1781544"/>
            <a:ext cx="5079893" cy="292481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7649" y="1781544"/>
            <a:ext cx="2905093" cy="29248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4511" y="4786936"/>
            <a:ext cx="2914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Mô hình đăng nhập hệ thống</a:t>
            </a:r>
            <a:endParaRPr lang="en-US" sz="1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30069" y="4786936"/>
            <a:ext cx="2590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16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Người bán đăng sản phẩm</a:t>
            </a:r>
            <a:endParaRPr lang="en-US" sz="1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5" name="Shape 313"/>
          <p:cNvSpPr/>
          <p:nvPr/>
        </p:nvSpPr>
        <p:spPr>
          <a:xfrm rot="17288169">
            <a:off x="45351" y="1362713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313"/>
          <p:cNvSpPr/>
          <p:nvPr/>
        </p:nvSpPr>
        <p:spPr>
          <a:xfrm rot="21101332">
            <a:off x="8686505" y="1395281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808" y="663039"/>
            <a:ext cx="3393104" cy="4221596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9361" y="620410"/>
            <a:ext cx="2743575" cy="43068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63264" y="1529926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Quá trình mua - bán</a:t>
            </a:r>
            <a:endParaRPr lang="en-US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pSp>
        <p:nvGrpSpPr>
          <p:cNvPr id="20" name="Shape 387"/>
          <p:cNvGrpSpPr/>
          <p:nvPr/>
        </p:nvGrpSpPr>
        <p:grpSpPr>
          <a:xfrm rot="11097552">
            <a:off x="3668301" y="1837703"/>
            <a:ext cx="1011199" cy="292499"/>
            <a:chOff x="271125" y="812725"/>
            <a:chExt cx="766525" cy="221725"/>
          </a:xfrm>
        </p:grpSpPr>
        <p:sp>
          <p:nvSpPr>
            <p:cNvPr id="21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671578" y="2773837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Admin duyệt SP</a:t>
            </a:r>
            <a:endParaRPr lang="en-US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pSp>
        <p:nvGrpSpPr>
          <p:cNvPr id="24" name="Shape 387"/>
          <p:cNvGrpSpPr/>
          <p:nvPr/>
        </p:nvGrpSpPr>
        <p:grpSpPr>
          <a:xfrm>
            <a:off x="5051866" y="3081614"/>
            <a:ext cx="1011199" cy="292499"/>
            <a:chOff x="271125" y="812725"/>
            <a:chExt cx="766525" cy="221725"/>
          </a:xfrm>
        </p:grpSpPr>
        <p:sp>
          <p:nvSpPr>
            <p:cNvPr id="25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" name="Shape 313"/>
          <p:cNvSpPr/>
          <p:nvPr/>
        </p:nvSpPr>
        <p:spPr>
          <a:xfrm>
            <a:off x="2029615" y="1488115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313"/>
          <p:cNvSpPr/>
          <p:nvPr/>
        </p:nvSpPr>
        <p:spPr>
          <a:xfrm rot="513509">
            <a:off x="3584851" y="321786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313"/>
          <p:cNvSpPr/>
          <p:nvPr/>
        </p:nvSpPr>
        <p:spPr>
          <a:xfrm rot="15697950">
            <a:off x="5821346" y="329276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3"/>
          <p:cNvSpPr txBox="1">
            <a:spLocks/>
          </p:cNvSpPr>
          <p:nvPr/>
        </p:nvSpPr>
        <p:spPr>
          <a:xfrm>
            <a:off x="-70338" y="200816"/>
            <a:ext cx="9214338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" sz="4800" smtClean="0"/>
              <a:t>Chương II: kiến thức cơ bản</a:t>
            </a:r>
            <a:endParaRPr lang="en" sz="4800"/>
          </a:p>
        </p:txBody>
      </p:sp>
      <p:sp>
        <p:nvSpPr>
          <p:cNvPr id="11" name="Shape 65"/>
          <p:cNvSpPr/>
          <p:nvPr/>
        </p:nvSpPr>
        <p:spPr>
          <a:xfrm>
            <a:off x="3653332" y="1108276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312"/>
          <p:cNvSpPr/>
          <p:nvPr/>
        </p:nvSpPr>
        <p:spPr>
          <a:xfrm>
            <a:off x="5095813" y="928874"/>
            <a:ext cx="229814" cy="232096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43"/>
          <p:cNvSpPr/>
          <p:nvPr/>
        </p:nvSpPr>
        <p:spPr>
          <a:xfrm>
            <a:off x="1868977" y="2084001"/>
            <a:ext cx="1953845" cy="1188657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CSS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(Bootstrap)</a:t>
            </a:r>
            <a:endParaRPr lang="en"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" name="Shape 144"/>
          <p:cNvSpPr/>
          <p:nvPr/>
        </p:nvSpPr>
        <p:spPr>
          <a:xfrm>
            <a:off x="0" y="2091413"/>
            <a:ext cx="1934869" cy="1188657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HTML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(bootstrap)</a:t>
            </a:r>
            <a:endParaRPr lang="en"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5" name="Shape 145"/>
          <p:cNvSpPr/>
          <p:nvPr/>
        </p:nvSpPr>
        <p:spPr>
          <a:xfrm>
            <a:off x="3644251" y="2091413"/>
            <a:ext cx="1929462" cy="1188657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Javascript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(Jquery)</a:t>
            </a:r>
            <a:endParaRPr lang="en"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" name="Shape 148"/>
          <p:cNvSpPr/>
          <p:nvPr/>
        </p:nvSpPr>
        <p:spPr>
          <a:xfrm>
            <a:off x="2" y="2118713"/>
            <a:ext cx="1934868" cy="1142555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49"/>
          <p:cNvSpPr/>
          <p:nvPr/>
        </p:nvSpPr>
        <p:spPr>
          <a:xfrm>
            <a:off x="1753310" y="2058451"/>
            <a:ext cx="2069512" cy="1202817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50"/>
          <p:cNvSpPr/>
          <p:nvPr/>
        </p:nvSpPr>
        <p:spPr>
          <a:xfrm>
            <a:off x="3641264" y="2118713"/>
            <a:ext cx="1934868" cy="1142555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292"/>
          <p:cNvSpPr/>
          <p:nvPr/>
        </p:nvSpPr>
        <p:spPr>
          <a:xfrm>
            <a:off x="1168891" y="1569090"/>
            <a:ext cx="350197" cy="309334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56030" y="1540017"/>
            <a:ext cx="2406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Thiết kế giao diện</a:t>
            </a:r>
            <a:endParaRPr lang="en-US" sz="2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89994" y="1569090"/>
            <a:ext cx="256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20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Ngôn ngữ lập trình</a:t>
            </a:r>
            <a:endParaRPr lang="en-US" sz="2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4" name="Shape 145"/>
          <p:cNvSpPr/>
          <p:nvPr/>
        </p:nvSpPr>
        <p:spPr>
          <a:xfrm>
            <a:off x="6409221" y="2084001"/>
            <a:ext cx="2182120" cy="1242435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(Codeigniter)</a:t>
            </a:r>
            <a:endParaRPr lang="en"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" name="Shape 150"/>
          <p:cNvSpPr/>
          <p:nvPr/>
        </p:nvSpPr>
        <p:spPr>
          <a:xfrm>
            <a:off x="6406233" y="2111301"/>
            <a:ext cx="2185107" cy="1194247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337"/>
          <p:cNvSpPr/>
          <p:nvPr/>
        </p:nvSpPr>
        <p:spPr>
          <a:xfrm>
            <a:off x="929941" y="3496514"/>
            <a:ext cx="492436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TextBox 26"/>
          <p:cNvSpPr txBox="1"/>
          <p:nvPr/>
        </p:nvSpPr>
        <p:spPr>
          <a:xfrm>
            <a:off x="974583" y="3493059"/>
            <a:ext cx="334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20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Hệ quản trị CSDL:</a:t>
            </a:r>
            <a:endParaRPr lang="en-US" sz="2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8" name="Shape 145"/>
          <p:cNvSpPr/>
          <p:nvPr/>
        </p:nvSpPr>
        <p:spPr>
          <a:xfrm>
            <a:off x="1425365" y="3907346"/>
            <a:ext cx="2182120" cy="1242435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MySQL</a:t>
            </a:r>
            <a:endParaRPr lang="en"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" name="Shape 150"/>
          <p:cNvSpPr/>
          <p:nvPr/>
        </p:nvSpPr>
        <p:spPr>
          <a:xfrm>
            <a:off x="1422377" y="3934646"/>
            <a:ext cx="2185107" cy="1194247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36"/>
          <p:cNvSpPr/>
          <p:nvPr/>
        </p:nvSpPr>
        <p:spPr>
          <a:xfrm>
            <a:off x="5811881" y="3558129"/>
            <a:ext cx="378113" cy="376517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5637575" y="3534536"/>
            <a:ext cx="334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en-US" sz="200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Tool lập trình</a:t>
            </a:r>
            <a:endParaRPr lang="en-US" sz="2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2" name="Shape 145"/>
          <p:cNvSpPr/>
          <p:nvPr/>
        </p:nvSpPr>
        <p:spPr>
          <a:xfrm>
            <a:off x="6192981" y="3906061"/>
            <a:ext cx="2478745" cy="1242435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Visual Code, Sublime – text</a:t>
            </a:r>
            <a:endParaRPr lang="en"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3" name="Shape 150"/>
          <p:cNvSpPr/>
          <p:nvPr/>
        </p:nvSpPr>
        <p:spPr>
          <a:xfrm>
            <a:off x="6189994" y="3903217"/>
            <a:ext cx="2562119" cy="1194247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18"/>
          <p:cNvSpPr/>
          <p:nvPr/>
        </p:nvSpPr>
        <p:spPr>
          <a:xfrm>
            <a:off x="5883627" y="1524729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601</Words>
  <Application>Microsoft Office PowerPoint</Application>
  <PresentationFormat>On-screen Show (16:9)</PresentationFormat>
  <Paragraphs>136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Walter Turncoat</vt:lpstr>
      <vt:lpstr>Sniglet</vt:lpstr>
      <vt:lpstr>Ursula template</vt:lpstr>
      <vt:lpstr>Báo cáo thực tập tốt nghiệp</vt:lpstr>
      <vt:lpstr>Nội dung báo cáo</vt:lpstr>
      <vt:lpstr>Chương I: Tổng quan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dc:creator>DucAnn</dc:creator>
  <cp:lastModifiedBy>Tran Duc</cp:lastModifiedBy>
  <cp:revision>66</cp:revision>
  <dcterms:modified xsi:type="dcterms:W3CDTF">2017-04-11T22:34:34Z</dcterms:modified>
</cp:coreProperties>
</file>