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62" r:id="rId4"/>
    <p:sldId id="264" r:id="rId5"/>
    <p:sldId id="265" r:id="rId6"/>
    <p:sldId id="267" r:id="rId7"/>
    <p:sldId id="268" r:id="rId8"/>
    <p:sldId id="270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62" y="1320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6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09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57E-AB59-48FA-820B-7A1B9B1972B8}" type="datetime1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578-D405-4BDA-BEDC-BF79D869C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88051" y="6414518"/>
            <a:ext cx="11993217" cy="0"/>
          </a:xfrm>
          <a:prstGeom prst="line">
            <a:avLst/>
          </a:prstGeom>
          <a:ln w="762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 userDrawn="1"/>
        </p:nvSpPr>
        <p:spPr>
          <a:xfrm>
            <a:off x="5876896" y="6477651"/>
            <a:ext cx="6162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 dirty="0" smtClean="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1" lang="ja-JP" altLang="en-US" sz="1600" b="1" dirty="0" smtClean="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デジタル技術応用塾　</a:t>
            </a:r>
            <a:r>
              <a:rPr kumimoji="1" lang="en-US" altLang="ja-JP" sz="1600" b="1" dirty="0" smtClean="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kumimoji="1" lang="ja-JP" altLang="en-US" sz="1600" b="1" dirty="0" smtClean="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</a:t>
            </a:r>
            <a:r>
              <a:rPr kumimoji="1" lang="en-US" altLang="ja-JP" sz="1600" b="1" dirty="0" smtClean="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(Team</a:t>
            </a:r>
            <a:r>
              <a:rPr kumimoji="1" lang="ja-JP" altLang="en-US" sz="1600" b="1" dirty="0" smtClean="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1988)</a:t>
            </a:r>
            <a:r>
              <a:rPr kumimoji="1" lang="ja-JP" altLang="en-US" sz="1600" b="1" dirty="0" smtClean="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検討資料</a:t>
            </a:r>
            <a:endParaRPr kumimoji="1" lang="ja-JP" altLang="en-US" sz="1600" b="1" dirty="0">
              <a:solidFill>
                <a:srgbClr val="0000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6" y="513229"/>
            <a:ext cx="11932114" cy="58324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38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43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79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42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53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16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D40C-A86F-4FB8-B9B4-20D007A7D9D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8EE8-97E8-4714-BC68-8429B8D98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9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877131" y="271014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進捗</a:t>
            </a:r>
            <a:r>
              <a:rPr lang="ja-JP" alt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報告</a:t>
            </a:r>
            <a:endParaRPr lang="ja-JP" altLang="en-US" sz="4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5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04" y="2006494"/>
            <a:ext cx="5391946" cy="37339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59579" y="2680683"/>
            <a:ext cx="6032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コメント</a:t>
            </a:r>
            <a:endParaRPr lang="en-US" altLang="ja-JP" sz="2400" dirty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・まずデモをみせてアジャイル的な開発を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</a:t>
            </a:r>
            <a:r>
              <a:rPr lang="en-US" altLang="ja-JP" sz="2400" dirty="0" smtClean="0"/>
              <a:t>wow</a:t>
            </a:r>
            <a:r>
              <a:rPr lang="ja-JP" altLang="en-US" sz="2400" dirty="0" smtClean="0"/>
              <a:t>感がない</a:t>
            </a:r>
            <a:endParaRPr kumimoji="1" lang="en-US" altLang="ja-JP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398502" y="62813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前回の振り返り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440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 descr="kogata.png"/>
          <p:cNvSpPr>
            <a:spLocks noChangeAspect="1" noChangeArrowheads="1"/>
          </p:cNvSpPr>
          <p:nvPr/>
        </p:nvSpPr>
        <p:spPr bwMode="auto">
          <a:xfrm>
            <a:off x="0" y="36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6" name="Picture 8" descr="「ゴミ　いらすとや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266" y="3012703"/>
            <a:ext cx="936491" cy="8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「脱いだ服　いらすとや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587" y="4296243"/>
            <a:ext cx="1789361" cy="174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494" y="1422046"/>
            <a:ext cx="1213572" cy="1075417"/>
          </a:xfrm>
          <a:prstGeom prst="rect">
            <a:avLst/>
          </a:prstGeom>
        </p:spPr>
      </p:pic>
      <p:pic>
        <p:nvPicPr>
          <p:cNvPr id="2062" name="Picture 14" descr="「汚い部屋」の画像検索結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24619"/>
          <a:stretch/>
        </p:blipFill>
        <p:spPr bwMode="auto">
          <a:xfrm>
            <a:off x="1314475" y="1959754"/>
            <a:ext cx="6005430" cy="350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>
            <a:off x="5790697" y="2458976"/>
            <a:ext cx="1525540" cy="2522978"/>
            <a:chOff x="2523453" y="1160105"/>
            <a:chExt cx="1525540" cy="2522978"/>
          </a:xfrm>
          <a:effectLst>
            <a:glow rad="4318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8333" l="0" r="9428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7513" y="1945466"/>
              <a:ext cx="1351480" cy="1737617"/>
            </a:xfrm>
            <a:prstGeom prst="rect">
              <a:avLst/>
            </a:prstGeom>
          </p:spPr>
        </p:pic>
        <p:pic>
          <p:nvPicPr>
            <p:cNvPr id="2060" name="Picture 12" descr="「ロボットアーム　ros」の画像検索結果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23453" y="1160105"/>
              <a:ext cx="1117473" cy="1075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直線矢印コネクタ 18"/>
          <p:cNvCxnSpPr/>
          <p:nvPr/>
        </p:nvCxnSpPr>
        <p:spPr>
          <a:xfrm flipV="1">
            <a:off x="8043203" y="2152031"/>
            <a:ext cx="1448656" cy="8711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8389525" y="4495552"/>
            <a:ext cx="999592" cy="3597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8267034" y="3665468"/>
            <a:ext cx="1224825" cy="18784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2" descr="「ロボットアーム　ros」の画像検索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69" y="2416041"/>
            <a:ext cx="1117473" cy="107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220214" y="2987953"/>
            <a:ext cx="1495318" cy="6883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探索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4" idx="6"/>
            <a:endCxn id="6" idx="2"/>
          </p:cNvCxnSpPr>
          <p:nvPr/>
        </p:nvCxnSpPr>
        <p:spPr>
          <a:xfrm>
            <a:off x="2715532" y="3332138"/>
            <a:ext cx="2823309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5538841" y="2987953"/>
            <a:ext cx="1495318" cy="6883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b="1" dirty="0" smtClean="0"/>
              <a:t>物体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検出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認識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>
            <a:stCxn id="6" idx="6"/>
            <a:endCxn id="24" idx="2"/>
          </p:cNvCxnSpPr>
          <p:nvPr/>
        </p:nvCxnSpPr>
        <p:spPr>
          <a:xfrm>
            <a:off x="7034159" y="3332138"/>
            <a:ext cx="1331895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7028834" y="1106516"/>
            <a:ext cx="1495318" cy="6883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把持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4193" y="3928086"/>
            <a:ext cx="3384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・部屋内を自律移動</a:t>
            </a:r>
            <a:endParaRPr kumimoji="1"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en-US" altLang="ja-JP" sz="1600" dirty="0" smtClean="0"/>
              <a:t>- Lidar</a:t>
            </a:r>
            <a:r>
              <a:rPr lang="ja-JP" altLang="en-US" sz="1600" dirty="0" smtClean="0"/>
              <a:t>で障害物を</a:t>
            </a:r>
            <a:r>
              <a:rPr lang="ja-JP" altLang="en-US" sz="1600" dirty="0"/>
              <a:t>検知</a:t>
            </a:r>
            <a:r>
              <a:rPr lang="ja-JP" altLang="en-US" sz="1600" dirty="0" smtClean="0"/>
              <a:t>して回避</a:t>
            </a:r>
            <a:endParaRPr lang="en-US" altLang="ja-JP" sz="1600" dirty="0" smtClean="0"/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- </a:t>
            </a:r>
            <a:r>
              <a:rPr kumimoji="1" lang="ja-JP" altLang="en-US" sz="1600" dirty="0" smtClean="0"/>
              <a:t>カメラ画像から探索済みを判定</a:t>
            </a:r>
            <a:endParaRPr kumimoji="1"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en-US" altLang="ja-JP" sz="1600" dirty="0" smtClean="0"/>
              <a:t>- </a:t>
            </a:r>
            <a:r>
              <a:rPr kumimoji="1" lang="ja-JP" altLang="en-US" sz="1600" dirty="0" smtClean="0"/>
              <a:t>未探索のエリアに移動</a:t>
            </a:r>
            <a:endParaRPr kumimoji="1" lang="en-US" altLang="ja-JP" sz="16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67382" y="3895809"/>
            <a:ext cx="365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・物体を検出して目的地を設定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 smtClean="0"/>
              <a:t>- </a:t>
            </a:r>
            <a:r>
              <a:rPr kumimoji="1" lang="en-US" altLang="ja-JP" sz="1600" dirty="0" smtClean="0"/>
              <a:t>RGB</a:t>
            </a:r>
            <a:r>
              <a:rPr kumimoji="1" lang="ja-JP" altLang="en-US" sz="1600" dirty="0" smtClean="0"/>
              <a:t>から物体を検出</a:t>
            </a:r>
            <a:r>
              <a:rPr kumimoji="1" lang="en-US" altLang="ja-JP" sz="1600" dirty="0" smtClean="0"/>
              <a:t>/</a:t>
            </a:r>
            <a:r>
              <a:rPr kumimoji="1" lang="ja-JP" altLang="en-US" sz="1600" dirty="0" smtClean="0"/>
              <a:t>認識</a:t>
            </a:r>
            <a:endParaRPr kumimoji="1"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en-US" altLang="ja-JP" sz="1600" dirty="0" smtClean="0"/>
              <a:t>- depth</a:t>
            </a:r>
            <a:r>
              <a:rPr lang="ja-JP" altLang="en-US" sz="1600" dirty="0" smtClean="0"/>
              <a:t>データから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次元座標を算出</a:t>
            </a:r>
            <a:endParaRPr kumimoji="1" lang="en-US" altLang="ja-JP" sz="1600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2715532" y="3494199"/>
            <a:ext cx="2823309" cy="1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582550" y="35264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検出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88453" y="2962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24" name="楕円 23"/>
          <p:cNvSpPr/>
          <p:nvPr/>
        </p:nvSpPr>
        <p:spPr>
          <a:xfrm>
            <a:off x="8366054" y="2987953"/>
            <a:ext cx="1495318" cy="6883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目標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接近</a:t>
            </a:r>
            <a:endParaRPr kumimoji="1" lang="ja-JP" altLang="en-US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36235" y="388192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・部屋内を自律移動</a:t>
            </a:r>
            <a:endParaRPr kumimoji="1"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en-US" altLang="ja-JP" sz="1600" dirty="0" smtClean="0"/>
              <a:t>- Lidar</a:t>
            </a:r>
            <a:r>
              <a:rPr lang="ja-JP" altLang="en-US" sz="1600" dirty="0" smtClean="0"/>
              <a:t>で障害物を</a:t>
            </a:r>
            <a:r>
              <a:rPr lang="ja-JP" altLang="en-US" sz="1600" dirty="0"/>
              <a:t>検知</a:t>
            </a:r>
            <a:r>
              <a:rPr lang="ja-JP" altLang="en-US" sz="1600" dirty="0" smtClean="0"/>
              <a:t>して回避</a:t>
            </a:r>
            <a:endParaRPr lang="en-US" altLang="ja-JP" sz="1600" dirty="0" smtClean="0"/>
          </a:p>
        </p:txBody>
      </p:sp>
      <p:cxnSp>
        <p:nvCxnSpPr>
          <p:cNvPr id="31" name="直線矢印コネクタ 30"/>
          <p:cNvCxnSpPr>
            <a:stCxn id="6" idx="0"/>
            <a:endCxn id="8" idx="3"/>
          </p:cNvCxnSpPr>
          <p:nvPr/>
        </p:nvCxnSpPr>
        <p:spPr>
          <a:xfrm flipV="1">
            <a:off x="6286500" y="1694076"/>
            <a:ext cx="961318" cy="1293877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8578288" y="1158312"/>
            <a:ext cx="279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・対象物を把持</a:t>
            </a:r>
            <a:endParaRPr kumimoji="1"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en-US" altLang="ja-JP" sz="1600" dirty="0" smtClean="0"/>
              <a:t>- </a:t>
            </a:r>
            <a:r>
              <a:rPr lang="ja-JP" altLang="en-US" sz="1600" dirty="0" smtClean="0"/>
              <a:t>認識結果から動作を決定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903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13627" y="2393043"/>
            <a:ext cx="226281" cy="215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747412" y="2119313"/>
            <a:ext cx="1930400" cy="1828800"/>
            <a:chOff x="3182512" y="3162300"/>
            <a:chExt cx="2413000" cy="2286000"/>
          </a:xfrm>
        </p:grpSpPr>
        <p:sp>
          <p:nvSpPr>
            <p:cNvPr id="6" name="正方形/長方形 5"/>
            <p:cNvSpPr/>
            <p:nvPr/>
          </p:nvSpPr>
          <p:spPr>
            <a:xfrm>
              <a:off x="3182512" y="3162300"/>
              <a:ext cx="2413000" cy="2286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70732" y="3435350"/>
              <a:ext cx="1836561" cy="17399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4973212" y="2119313"/>
            <a:ext cx="1930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/>
        </p:nvSpPr>
        <p:spPr>
          <a:xfrm>
            <a:off x="5989212" y="2119313"/>
            <a:ext cx="914400" cy="914400"/>
          </a:xfrm>
          <a:prstGeom prst="teardrop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/>
        </p:nvSpPr>
        <p:spPr>
          <a:xfrm>
            <a:off x="5989212" y="2337753"/>
            <a:ext cx="914400" cy="914400"/>
          </a:xfrm>
          <a:prstGeom prst="teardrop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2875086" y="2784252"/>
            <a:ext cx="226281" cy="215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33271" y="2766225"/>
            <a:ext cx="226281" cy="215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732412" y="2119313"/>
            <a:ext cx="1930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9080500" y="3249367"/>
            <a:ext cx="381000" cy="3444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773087" y="146817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/>
              <a:t>costmap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OccupancyGrid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34408" y="146817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ROI map</a:t>
            </a:r>
          </a:p>
          <a:p>
            <a:pPr algn="ctr"/>
            <a:r>
              <a:rPr lang="en-US" altLang="ja-JP" dirty="0" smtClean="0"/>
              <a:t>[</a:t>
            </a:r>
            <a:r>
              <a:rPr lang="en-US" altLang="ja-JP" dirty="0" err="1" smtClean="0"/>
              <a:t>OccupancyGrid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7571524" y="3033713"/>
            <a:ext cx="49297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477633" y="41761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未探索エリアに移動</a:t>
            </a:r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9382431" y="3141488"/>
            <a:ext cx="226281" cy="215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 24"/>
          <p:cNvSpPr/>
          <p:nvPr/>
        </p:nvSpPr>
        <p:spPr>
          <a:xfrm rot="5400000">
            <a:off x="8948312" y="2815273"/>
            <a:ext cx="914400" cy="914400"/>
          </a:xfrm>
          <a:prstGeom prst="pie">
            <a:avLst>
              <a:gd name="adj1" fmla="val 0"/>
              <a:gd name="adj2" fmla="val 57264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77538" y="417617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Lidar</a:t>
            </a:r>
            <a:r>
              <a:rPr kumimoji="1" lang="ja-JP" altLang="en-US" dirty="0" smtClean="0"/>
              <a:t>の情報から生成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66456" y="417617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移動履歴、</a:t>
            </a:r>
            <a:endParaRPr lang="en-US" altLang="ja-JP" dirty="0" smtClean="0"/>
          </a:p>
          <a:p>
            <a:r>
              <a:rPr lang="ja-JP" altLang="en-US" dirty="0" smtClean="0"/>
              <a:t>デプスカメラの情報</a:t>
            </a:r>
            <a:r>
              <a:rPr kumimoji="1" lang="ja-JP" altLang="en-US" dirty="0" smtClean="0"/>
              <a:t>から</a:t>
            </a:r>
            <a:r>
              <a:rPr kumimoji="1" lang="ja-JP" altLang="en-US" dirty="0"/>
              <a:t>生成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28198" y="151394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目的地設定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[Pose]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97551" y="288003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30" name="楕円 29"/>
          <p:cNvSpPr/>
          <p:nvPr/>
        </p:nvSpPr>
        <p:spPr>
          <a:xfrm>
            <a:off x="482670" y="524153"/>
            <a:ext cx="1495318" cy="6883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探索</a:t>
            </a:r>
            <a:endParaRPr kumimoji="1" lang="ja-JP" altLang="en-US" b="1" dirty="0"/>
          </a:p>
        </p:txBody>
      </p:sp>
      <p:sp>
        <p:nvSpPr>
          <p:cNvPr id="31" name="文本框 42"/>
          <p:cNvSpPr txBox="1"/>
          <p:nvPr/>
        </p:nvSpPr>
        <p:spPr>
          <a:xfrm>
            <a:off x="482670" y="4744036"/>
            <a:ext cx="7785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課題：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①　</a:t>
            </a:r>
            <a:r>
              <a:rPr kumimoji="1" lang="ja-JP" altLang="en-US" dirty="0" smtClean="0"/>
              <a:t>ＲＯＩを正しく反映する座標系の作成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②</a:t>
            </a:r>
            <a:r>
              <a:rPr lang="ja-JP" altLang="en-US" dirty="0" smtClean="0"/>
              <a:t>　</a:t>
            </a:r>
            <a:r>
              <a:rPr lang="ja-JP" altLang="en-US" dirty="0" smtClean="0"/>
              <a:t>探索時</a:t>
            </a:r>
            <a:r>
              <a:rPr lang="ja-JP" altLang="en-US" dirty="0"/>
              <a:t>の</a:t>
            </a:r>
            <a:r>
              <a:rPr lang="ja-JP" altLang="en-US" dirty="0" smtClean="0"/>
              <a:t>目的地設定アルゴリズム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③　障害物回避行動の適正化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632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498685" y="3469460"/>
            <a:ext cx="814647" cy="257695"/>
            <a:chOff x="1795549" y="1936866"/>
            <a:chExt cx="814647" cy="257695"/>
          </a:xfrm>
        </p:grpSpPr>
        <p:sp>
          <p:nvSpPr>
            <p:cNvPr id="4" name="矩形 3"/>
            <p:cNvSpPr/>
            <p:nvPr/>
          </p:nvSpPr>
          <p:spPr>
            <a:xfrm>
              <a:off x="1795549" y="1936866"/>
              <a:ext cx="573578" cy="257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6200000">
              <a:off x="2410691" y="1970117"/>
              <a:ext cx="207818" cy="1911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369127" y="2015837"/>
              <a:ext cx="99752" cy="99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8146472" y="1961803"/>
            <a:ext cx="7398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obj</a:t>
            </a:r>
            <a:endParaRPr kumimoji="1" lang="ja-JP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29155" y="3221183"/>
            <a:ext cx="7398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obj</a:t>
            </a:r>
            <a:endParaRPr kumimoji="1" lang="ja-JP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886305" y="4337859"/>
            <a:ext cx="7398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obj</a:t>
            </a:r>
            <a:endParaRPr kumimoji="1" lang="ja-JP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19207" y="4706390"/>
            <a:ext cx="7398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obj</a:t>
            </a:r>
            <a:endParaRPr kumimoji="1" lang="ja-JP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37063" y="3133899"/>
            <a:ext cx="1695796" cy="83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rulo</a:t>
            </a:r>
            <a:endParaRPr kumimoji="1" lang="ja-JP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23743" y="448377"/>
            <a:ext cx="87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Target:</a:t>
            </a:r>
            <a:r>
              <a:rPr lang="ja-JP" altLang="en-US" dirty="0" smtClean="0"/>
              <a:t>各</a:t>
            </a:r>
            <a:r>
              <a:rPr lang="en-US" altLang="ja-JP" dirty="0" smtClean="0"/>
              <a:t>obj</a:t>
            </a:r>
            <a:r>
              <a:rPr lang="ja-JP" altLang="en-US" dirty="0" smtClean="0"/>
              <a:t>を認識、判別して、</a:t>
            </a:r>
            <a:r>
              <a:rPr lang="en-US" altLang="ja-JP" dirty="0" smtClean="0"/>
              <a:t>obj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と三次元座標を</a:t>
            </a:r>
            <a:r>
              <a:rPr lang="en-US" altLang="ja-JP" dirty="0" smtClean="0"/>
              <a:t>rulo</a:t>
            </a:r>
            <a:r>
              <a:rPr lang="ja-JP" altLang="en-US" dirty="0" smtClean="0"/>
              <a:t>に送信</a:t>
            </a:r>
            <a:endParaRPr kumimoji="1" lang="ja-JP" altLang="en-US" dirty="0"/>
          </a:p>
        </p:txBody>
      </p:sp>
      <p:cxnSp>
        <p:nvCxnSpPr>
          <p:cNvPr id="17" name="直接箭头连接符 16"/>
          <p:cNvCxnSpPr>
            <a:stCxn id="5" idx="3"/>
            <a:endCxn id="8" idx="1"/>
          </p:cNvCxnSpPr>
          <p:nvPr/>
        </p:nvCxnSpPr>
        <p:spPr>
          <a:xfrm flipV="1">
            <a:off x="5313333" y="2190403"/>
            <a:ext cx="2833139" cy="14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9" idx="1"/>
          </p:cNvCxnSpPr>
          <p:nvPr/>
        </p:nvCxnSpPr>
        <p:spPr>
          <a:xfrm flipV="1">
            <a:off x="5313333" y="3449783"/>
            <a:ext cx="4215822" cy="14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10" idx="1"/>
          </p:cNvCxnSpPr>
          <p:nvPr/>
        </p:nvCxnSpPr>
        <p:spPr>
          <a:xfrm>
            <a:off x="5313333" y="3598308"/>
            <a:ext cx="3572972" cy="9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3"/>
            <a:endCxn id="11" idx="1"/>
          </p:cNvCxnSpPr>
          <p:nvPr/>
        </p:nvCxnSpPr>
        <p:spPr>
          <a:xfrm>
            <a:off x="5313333" y="3598308"/>
            <a:ext cx="1505874" cy="133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9968444">
            <a:off x="5824121" y="2396914"/>
            <a:ext cx="226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Obj[bottle][x,y,z]</a:t>
            </a:r>
            <a:endParaRPr kumimoji="1" lang="ja-JP" altLang="en-US" sz="1050" dirty="0"/>
          </a:p>
        </p:txBody>
      </p:sp>
      <p:sp>
        <p:nvSpPr>
          <p:cNvPr id="25" name="文本框 24"/>
          <p:cNvSpPr txBox="1"/>
          <p:nvPr/>
        </p:nvSpPr>
        <p:spPr>
          <a:xfrm rot="21388751">
            <a:off x="6729902" y="3266045"/>
            <a:ext cx="226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Obj[bottle][x,y,z]</a:t>
            </a:r>
            <a:endParaRPr kumimoji="1" lang="ja-JP" altLang="en-US" sz="1050" dirty="0"/>
          </a:p>
        </p:txBody>
      </p:sp>
      <p:sp>
        <p:nvSpPr>
          <p:cNvPr id="26" name="左箭头 25"/>
          <p:cNvSpPr/>
          <p:nvPr/>
        </p:nvSpPr>
        <p:spPr>
          <a:xfrm>
            <a:off x="2867694" y="3438919"/>
            <a:ext cx="1045029" cy="2773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631658" y="3133899"/>
            <a:ext cx="226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カメラ検知結果を送信</a:t>
            </a:r>
            <a:endParaRPr kumimoji="1" lang="ja-JP" altLang="en-US" sz="105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7523" y="3733293"/>
            <a:ext cx="861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smtClean="0">
                <a:solidFill>
                  <a:srgbClr val="FF0000"/>
                </a:solidFill>
              </a:rPr>
              <a:t>realsense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10555341" y="288858"/>
            <a:ext cx="1495318" cy="6883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b="1" dirty="0" smtClean="0"/>
              <a:t>物体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検出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認識</a:t>
            </a:r>
            <a:endParaRPr kumimoji="1" lang="ja-JP" altLang="en-US" b="1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1055692" y="4337859"/>
            <a:ext cx="2420021" cy="2420021"/>
            <a:chOff x="1424448" y="784963"/>
            <a:chExt cx="5448889" cy="5448889"/>
          </a:xfrm>
        </p:grpSpPr>
        <p:sp>
          <p:nvSpPr>
            <p:cNvPr id="51" name="円 50"/>
            <p:cNvSpPr/>
            <p:nvPr/>
          </p:nvSpPr>
          <p:spPr>
            <a:xfrm rot="12600000">
              <a:off x="1424448" y="784963"/>
              <a:ext cx="5448889" cy="5448889"/>
            </a:xfrm>
            <a:prstGeom prst="pi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组合 6"/>
            <p:cNvGrpSpPr/>
            <p:nvPr/>
          </p:nvGrpSpPr>
          <p:grpSpPr>
            <a:xfrm>
              <a:off x="4549485" y="3380560"/>
              <a:ext cx="814647" cy="257695"/>
              <a:chOff x="1795549" y="1936866"/>
              <a:chExt cx="814647" cy="257695"/>
            </a:xfrm>
          </p:grpSpPr>
          <p:sp>
            <p:nvSpPr>
              <p:cNvPr id="61" name="矩形 3"/>
              <p:cNvSpPr/>
              <p:nvPr/>
            </p:nvSpPr>
            <p:spPr>
              <a:xfrm>
                <a:off x="1795549" y="1936866"/>
                <a:ext cx="573578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等腰三角形 4"/>
              <p:cNvSpPr/>
              <p:nvPr/>
            </p:nvSpPr>
            <p:spPr>
              <a:xfrm rot="16200000">
                <a:off x="2410691" y="1970117"/>
                <a:ext cx="207818" cy="19119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椭圆 5"/>
              <p:cNvSpPr/>
              <p:nvPr/>
            </p:nvSpPr>
            <p:spPr>
              <a:xfrm>
                <a:off x="2369127" y="2015837"/>
                <a:ext cx="99752" cy="99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" name="组合 6"/>
            <p:cNvGrpSpPr/>
            <p:nvPr/>
          </p:nvGrpSpPr>
          <p:grpSpPr>
            <a:xfrm rot="16200000">
              <a:off x="3625235" y="2587561"/>
              <a:ext cx="814647" cy="257695"/>
              <a:chOff x="1795549" y="1936866"/>
              <a:chExt cx="814647" cy="257695"/>
            </a:xfrm>
          </p:grpSpPr>
          <p:sp>
            <p:nvSpPr>
              <p:cNvPr id="58" name="矩形 3"/>
              <p:cNvSpPr/>
              <p:nvPr/>
            </p:nvSpPr>
            <p:spPr>
              <a:xfrm>
                <a:off x="1795549" y="1936866"/>
                <a:ext cx="573578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等腰三角形 4"/>
              <p:cNvSpPr/>
              <p:nvPr/>
            </p:nvSpPr>
            <p:spPr>
              <a:xfrm rot="16200000">
                <a:off x="2410691" y="1970117"/>
                <a:ext cx="207818" cy="19119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椭圆 5"/>
              <p:cNvSpPr/>
              <p:nvPr/>
            </p:nvSpPr>
            <p:spPr>
              <a:xfrm>
                <a:off x="2369127" y="2015837"/>
                <a:ext cx="99752" cy="99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" name="组合 6"/>
            <p:cNvGrpSpPr/>
            <p:nvPr/>
          </p:nvGrpSpPr>
          <p:grpSpPr>
            <a:xfrm rot="5400000">
              <a:off x="3637659" y="4241879"/>
              <a:ext cx="814647" cy="257695"/>
              <a:chOff x="1795549" y="1936866"/>
              <a:chExt cx="814647" cy="257695"/>
            </a:xfrm>
          </p:grpSpPr>
          <p:sp>
            <p:nvSpPr>
              <p:cNvPr id="55" name="矩形 3"/>
              <p:cNvSpPr/>
              <p:nvPr/>
            </p:nvSpPr>
            <p:spPr>
              <a:xfrm>
                <a:off x="1795549" y="1936866"/>
                <a:ext cx="573578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等腰三角形 4"/>
              <p:cNvSpPr/>
              <p:nvPr/>
            </p:nvSpPr>
            <p:spPr>
              <a:xfrm rot="16200000">
                <a:off x="2410691" y="1970117"/>
                <a:ext cx="207818" cy="19119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椭圆 5"/>
              <p:cNvSpPr/>
              <p:nvPr/>
            </p:nvSpPr>
            <p:spPr>
              <a:xfrm>
                <a:off x="2369127" y="2015837"/>
                <a:ext cx="99752" cy="99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8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547" y="1390261"/>
            <a:ext cx="2491273" cy="2379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圆角矩形 4"/>
          <p:cNvSpPr/>
          <p:nvPr/>
        </p:nvSpPr>
        <p:spPr>
          <a:xfrm>
            <a:off x="494522" y="1236305"/>
            <a:ext cx="1539551" cy="30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realsense</a:t>
            </a:r>
            <a:endParaRPr kumimoji="1" lang="ja-JP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142" y="1847458"/>
            <a:ext cx="2006081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3142" y="2962463"/>
            <a:ext cx="2006081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Depth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81534" y="1390261"/>
            <a:ext cx="2677886" cy="1287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圆角矩形 8"/>
          <p:cNvSpPr/>
          <p:nvPr/>
        </p:nvSpPr>
        <p:spPr>
          <a:xfrm>
            <a:off x="4061926" y="1254967"/>
            <a:ext cx="1539551" cy="30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yolo</a:t>
            </a:r>
            <a:endParaRPr kumimoji="1" lang="ja-JP" altLang="en-US" dirty="0"/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2659223" y="2169364"/>
            <a:ext cx="151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70784" y="1847458"/>
            <a:ext cx="2006081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Obj</a:t>
            </a:r>
            <a:r>
              <a:rPr lang="ja-JP" altLang="en-US" dirty="0" smtClean="0"/>
              <a:t>認識</a:t>
            </a:r>
            <a:endParaRPr kumimoji="1" lang="ja-JP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423849" y="2425957"/>
            <a:ext cx="924507" cy="30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rulo</a:t>
            </a:r>
            <a:endParaRPr kumimoji="1" lang="ja-JP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578860" y="1748237"/>
            <a:ext cx="276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Obj [name]</a:t>
            </a:r>
          </a:p>
          <a:p>
            <a:endParaRPr kumimoji="1" lang="en-US" altLang="ja-JP" sz="1200" dirty="0" smtClean="0"/>
          </a:p>
          <a:p>
            <a:r>
              <a:rPr lang="en-US" altLang="ja-JP" sz="1200" dirty="0" smtClean="0"/>
              <a:t>Obj [2</a:t>
            </a:r>
            <a:r>
              <a:rPr lang="ja-JP" altLang="en-US" sz="1200" dirty="0"/>
              <a:t>次</a:t>
            </a:r>
            <a:r>
              <a:rPr lang="ja-JP" altLang="en-US" sz="1200" dirty="0" smtClean="0"/>
              <a:t>元座標</a:t>
            </a:r>
            <a:r>
              <a:rPr lang="en-US" altLang="ja-JP" sz="1200" dirty="0" smtClean="0"/>
              <a:t>]</a:t>
            </a:r>
            <a:endParaRPr kumimoji="1" lang="ja-JP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333153" y="3007370"/>
            <a:ext cx="276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各画像素の</a:t>
            </a:r>
            <a:r>
              <a:rPr kumimoji="1" lang="en-US" altLang="ja-JP" sz="1200" dirty="0" smtClean="0"/>
              <a:t>depth</a:t>
            </a:r>
            <a:r>
              <a:rPr kumimoji="1" lang="ja-JP" altLang="en-US" sz="1200" dirty="0" smtClean="0"/>
              <a:t>情報</a:t>
            </a:r>
            <a:endParaRPr kumimoji="1" lang="ja-JP" altLang="en-US" sz="1200" dirty="0"/>
          </a:p>
        </p:txBody>
      </p:sp>
      <p:sp>
        <p:nvSpPr>
          <p:cNvPr id="28" name="流程图: 或者 27"/>
          <p:cNvSpPr/>
          <p:nvPr/>
        </p:nvSpPr>
        <p:spPr>
          <a:xfrm>
            <a:off x="8491634" y="2233903"/>
            <a:ext cx="692021" cy="692021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肘形连接符 29"/>
          <p:cNvCxnSpPr>
            <a:stCxn id="8" idx="3"/>
            <a:endCxn id="28" idx="0"/>
          </p:cNvCxnSpPr>
          <p:nvPr/>
        </p:nvCxnSpPr>
        <p:spPr>
          <a:xfrm>
            <a:off x="6559420" y="2034074"/>
            <a:ext cx="2278225" cy="199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7" idx="3"/>
            <a:endCxn id="28" idx="4"/>
          </p:cNvCxnSpPr>
          <p:nvPr/>
        </p:nvCxnSpPr>
        <p:spPr>
          <a:xfrm flipV="1">
            <a:off x="2659223" y="2925924"/>
            <a:ext cx="6178422" cy="358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6"/>
          </p:cNvCxnSpPr>
          <p:nvPr/>
        </p:nvCxnSpPr>
        <p:spPr>
          <a:xfrm>
            <a:off x="9183655" y="2579914"/>
            <a:ext cx="1240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464352" y="2219128"/>
            <a:ext cx="9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送信</a:t>
            </a:r>
            <a:endParaRPr kumimoji="1" lang="ja-JP" altLang="en-US" dirty="0"/>
          </a:p>
        </p:txBody>
      </p:sp>
      <p:sp>
        <p:nvSpPr>
          <p:cNvPr id="40" name="七角星 39"/>
          <p:cNvSpPr/>
          <p:nvPr/>
        </p:nvSpPr>
        <p:spPr>
          <a:xfrm>
            <a:off x="5713833" y="951721"/>
            <a:ext cx="569167" cy="56916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1" name="七角星 40"/>
          <p:cNvSpPr/>
          <p:nvPr/>
        </p:nvSpPr>
        <p:spPr>
          <a:xfrm>
            <a:off x="6274836" y="954356"/>
            <a:ext cx="569167" cy="56916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2" name="七角星 41"/>
          <p:cNvSpPr/>
          <p:nvPr/>
        </p:nvSpPr>
        <p:spPr>
          <a:xfrm>
            <a:off x="8888574" y="1806496"/>
            <a:ext cx="569167" cy="56916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10547" y="3811354"/>
            <a:ext cx="7785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課題：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①　認識性能を向上するため、</a:t>
            </a:r>
            <a:r>
              <a:rPr kumimoji="1" lang="en-US" altLang="ja-JP" dirty="0" smtClean="0"/>
              <a:t>yolo</a:t>
            </a:r>
            <a:r>
              <a:rPr lang="ja-JP" altLang="en-US" dirty="0" smtClean="0"/>
              <a:t>の</a:t>
            </a:r>
            <a:r>
              <a:rPr lang="ja-JP" altLang="en-US" dirty="0"/>
              <a:t>学</a:t>
            </a:r>
            <a:r>
              <a:rPr lang="ja-JP" altLang="en-US" dirty="0" smtClean="0"/>
              <a:t>習</a:t>
            </a:r>
            <a:r>
              <a:rPr lang="ja-JP" altLang="en-US" dirty="0"/>
              <a:t>環境</a:t>
            </a:r>
            <a:r>
              <a:rPr kumimoji="1" lang="ja-JP" altLang="en-US" dirty="0" smtClean="0"/>
              <a:t>を用いて</a:t>
            </a:r>
            <a:r>
              <a:rPr kumimoji="1" lang="en-US" altLang="ja-JP" dirty="0" smtClean="0"/>
              <a:t>weight</a:t>
            </a:r>
            <a:r>
              <a:rPr kumimoji="1" lang="ja-JP" altLang="en-US" dirty="0" smtClean="0"/>
              <a:t>を作成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②　</a:t>
            </a:r>
            <a:r>
              <a:rPr lang="ja-JP" altLang="en-US" dirty="0"/>
              <a:t>検</a:t>
            </a:r>
            <a:r>
              <a:rPr lang="ja-JP" altLang="en-US" dirty="0" smtClean="0"/>
              <a:t>知</a:t>
            </a:r>
            <a:r>
              <a:rPr lang="en-US" altLang="ja-JP" dirty="0" smtClean="0"/>
              <a:t>fps</a:t>
            </a:r>
            <a:r>
              <a:rPr lang="ja-JP" altLang="en-US" dirty="0" smtClean="0"/>
              <a:t>を向上する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 RGB</a:t>
            </a:r>
            <a:r>
              <a:rPr kumimoji="1" lang="ja-JP" altLang="en-US" dirty="0" smtClean="0"/>
              <a:t>画像を</a:t>
            </a:r>
            <a:r>
              <a:rPr kumimoji="1" lang="en-US" altLang="ja-JP" dirty="0" smtClean="0"/>
              <a:t>resize</a:t>
            </a:r>
            <a:r>
              <a:rPr kumimoji="1" lang="ja-JP" altLang="en-US" dirty="0" smtClean="0"/>
              <a:t>してから</a:t>
            </a:r>
            <a:r>
              <a:rPr kumimoji="1" lang="en-US" altLang="ja-JP" dirty="0" smtClean="0"/>
              <a:t>yolo</a:t>
            </a:r>
            <a:r>
              <a:rPr kumimoji="1" lang="ja-JP" altLang="en-US" dirty="0" smtClean="0"/>
              <a:t>応用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- ROI</a:t>
            </a:r>
            <a:r>
              <a:rPr lang="ja-JP" altLang="en-US" dirty="0" smtClean="0"/>
              <a:t>領域を設定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③　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画像と</a:t>
            </a:r>
            <a:r>
              <a:rPr kumimoji="1" lang="en-US" altLang="ja-JP" dirty="0" smtClean="0"/>
              <a:t>Depth</a:t>
            </a:r>
            <a:r>
              <a:rPr kumimoji="1" lang="ja-JP" altLang="en-US" dirty="0" smtClean="0"/>
              <a:t>画像の同期</a:t>
            </a:r>
            <a:endParaRPr kumimoji="1" lang="ja-JP" altLang="en-US" dirty="0"/>
          </a:p>
        </p:txBody>
      </p:sp>
      <p:sp>
        <p:nvSpPr>
          <p:cNvPr id="2" name="矩形标注 1"/>
          <p:cNvSpPr/>
          <p:nvPr/>
        </p:nvSpPr>
        <p:spPr>
          <a:xfrm>
            <a:off x="4660359" y="5835535"/>
            <a:ext cx="5763490" cy="731518"/>
          </a:xfrm>
          <a:prstGeom prst="wedgeRectCallout">
            <a:avLst>
              <a:gd name="adj1" fmla="val -57870"/>
              <a:gd name="adj2" fmla="val 94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smtClean="0">
                <a:solidFill>
                  <a:schemeClr val="accent2"/>
                </a:solidFill>
              </a:rPr>
              <a:t>RGB</a:t>
            </a:r>
            <a:r>
              <a:rPr kumimoji="1" lang="ja-JP" altLang="en-US" sz="1400" b="1" dirty="0" smtClean="0">
                <a:solidFill>
                  <a:schemeClr val="accent2"/>
                </a:solidFill>
              </a:rPr>
              <a:t>画像と</a:t>
            </a:r>
            <a:r>
              <a:rPr kumimoji="1" lang="en-US" altLang="ja-JP" sz="1400" b="1" dirty="0" smtClean="0">
                <a:solidFill>
                  <a:schemeClr val="accent2"/>
                </a:solidFill>
              </a:rPr>
              <a:t>depth</a:t>
            </a:r>
            <a:r>
              <a:rPr kumimoji="1" lang="ja-JP" altLang="en-US" sz="1400" b="1" dirty="0" smtClean="0">
                <a:solidFill>
                  <a:schemeClr val="accent2"/>
                </a:solidFill>
              </a:rPr>
              <a:t>画像のタイミングのずれがありそう</a:t>
            </a:r>
            <a:endParaRPr kumimoji="1" lang="en-US" altLang="ja-JP" sz="1400" b="1" dirty="0" smtClean="0">
              <a:solidFill>
                <a:schemeClr val="accent2"/>
              </a:solidFill>
            </a:endParaRPr>
          </a:p>
          <a:p>
            <a:r>
              <a:rPr lang="ja-JP" altLang="en-US" sz="1400" b="1" dirty="0" smtClean="0">
                <a:solidFill>
                  <a:schemeClr val="accent2"/>
                </a:solidFill>
              </a:rPr>
              <a:t>リングバッファや</a:t>
            </a:r>
            <a:r>
              <a:rPr lang="en-US" altLang="ja-JP" sz="1400" b="1" dirty="0" smtClean="0">
                <a:solidFill>
                  <a:schemeClr val="accent2"/>
                </a:solidFill>
              </a:rPr>
              <a:t>Timestamp</a:t>
            </a:r>
            <a:r>
              <a:rPr lang="ja-JP" altLang="en-US" sz="1400" b="1" dirty="0" smtClean="0">
                <a:solidFill>
                  <a:schemeClr val="accent2"/>
                </a:solidFill>
              </a:rPr>
              <a:t>などで、同期する必要がある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5477777" y="3434444"/>
            <a:ext cx="3782601" cy="823639"/>
          </a:xfrm>
          <a:prstGeom prst="wedgeRectCallout">
            <a:avLst>
              <a:gd name="adj1" fmla="val -58880"/>
              <a:gd name="adj2" fmla="val 572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smtClean="0">
                <a:solidFill>
                  <a:schemeClr val="accent2"/>
                </a:solidFill>
              </a:rPr>
              <a:t>Target</a:t>
            </a:r>
            <a:r>
              <a:rPr kumimoji="1" lang="ja-JP" altLang="en-US" sz="1400" b="1" dirty="0" smtClean="0">
                <a:solidFill>
                  <a:schemeClr val="accent2"/>
                </a:solidFill>
              </a:rPr>
              <a:t>に必要な認識性能が満たしていません</a:t>
            </a:r>
            <a:endParaRPr kumimoji="1" lang="en-US" altLang="ja-JP" sz="1400" b="1" dirty="0" smtClean="0">
              <a:solidFill>
                <a:schemeClr val="accent2"/>
              </a:solidFill>
            </a:endParaRPr>
          </a:p>
          <a:p>
            <a:r>
              <a:rPr lang="ja-JP" altLang="en-US" sz="1400" b="1" dirty="0">
                <a:solidFill>
                  <a:schemeClr val="accent2"/>
                </a:solidFill>
              </a:rPr>
              <a:t>新</a:t>
            </a:r>
            <a:r>
              <a:rPr lang="ja-JP" altLang="en-US" sz="1400" b="1" dirty="0" smtClean="0">
                <a:solidFill>
                  <a:schemeClr val="accent2"/>
                </a:solidFill>
              </a:rPr>
              <a:t>たな</a:t>
            </a:r>
            <a:r>
              <a:rPr lang="en-US" altLang="ja-JP" sz="1400" b="1" dirty="0" smtClean="0">
                <a:solidFill>
                  <a:schemeClr val="accent2"/>
                </a:solidFill>
              </a:rPr>
              <a:t>weight</a:t>
            </a:r>
            <a:r>
              <a:rPr lang="ja-JP" altLang="en-US" sz="1400" b="1" dirty="0" smtClean="0">
                <a:solidFill>
                  <a:schemeClr val="accent2"/>
                </a:solidFill>
              </a:rPr>
              <a:t>を作成する必要がある</a:t>
            </a:r>
            <a:endParaRPr lang="en-US" altLang="ja-JP" sz="1400" b="1" dirty="0" smtClean="0">
              <a:solidFill>
                <a:schemeClr val="accent2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accent2"/>
                </a:solidFill>
              </a:rPr>
              <a:t>＃ゴミ種類の学習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5502051" y="4745812"/>
            <a:ext cx="6252145" cy="731518"/>
          </a:xfrm>
          <a:prstGeom prst="wedgeRectCallout">
            <a:avLst>
              <a:gd name="adj1" fmla="val -59669"/>
              <a:gd name="adj2" fmla="val -87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 smtClean="0">
                <a:solidFill>
                  <a:schemeClr val="accent2"/>
                </a:solidFill>
              </a:rPr>
              <a:t>他のセンサーや</a:t>
            </a:r>
            <a:r>
              <a:rPr lang="en-US" altLang="ja-JP" sz="1400" b="1" dirty="0" smtClean="0">
                <a:solidFill>
                  <a:schemeClr val="accent2"/>
                </a:solidFill>
              </a:rPr>
              <a:t>rulo</a:t>
            </a:r>
            <a:r>
              <a:rPr lang="ja-JP" altLang="en-US" sz="1400" b="1" dirty="0" smtClean="0">
                <a:solidFill>
                  <a:schemeClr val="accent2"/>
                </a:solidFill>
              </a:rPr>
              <a:t>の制御に合わせて、検知</a:t>
            </a:r>
            <a:r>
              <a:rPr lang="en-US" altLang="ja-JP" sz="1400" b="1" dirty="0" smtClean="0">
                <a:solidFill>
                  <a:schemeClr val="accent2"/>
                </a:solidFill>
              </a:rPr>
              <a:t>fps</a:t>
            </a:r>
            <a:r>
              <a:rPr lang="ja-JP" altLang="en-US" sz="1400" b="1" dirty="0" smtClean="0">
                <a:solidFill>
                  <a:schemeClr val="accent2"/>
                </a:solidFill>
              </a:rPr>
              <a:t>が十分かどうかを確認必要</a:t>
            </a:r>
            <a:endParaRPr lang="en-US" altLang="ja-JP" sz="1400" b="1" dirty="0" smtClean="0">
              <a:solidFill>
                <a:schemeClr val="accent2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accent2"/>
                </a:solidFill>
              </a:rPr>
              <a:t>＃現状は</a:t>
            </a:r>
            <a:r>
              <a:rPr kumimoji="1" lang="en-US" altLang="ja-JP" sz="1400" b="1" dirty="0" smtClean="0">
                <a:solidFill>
                  <a:schemeClr val="accent2"/>
                </a:solidFill>
              </a:rPr>
              <a:t>ZBOX</a:t>
            </a:r>
            <a:r>
              <a:rPr kumimoji="1" lang="ja-JP" altLang="en-US" sz="1400" b="1" dirty="0" smtClean="0">
                <a:solidFill>
                  <a:schemeClr val="accent2"/>
                </a:solidFill>
              </a:rPr>
              <a:t>で</a:t>
            </a:r>
            <a:r>
              <a:rPr kumimoji="1" lang="en-US" altLang="ja-JP" sz="1400" b="1" dirty="0" smtClean="0">
                <a:solidFill>
                  <a:schemeClr val="accent2"/>
                </a:solidFill>
              </a:rPr>
              <a:t>17fps</a:t>
            </a:r>
            <a:r>
              <a:rPr kumimoji="1" lang="ja-JP" altLang="en-US" sz="1400" b="1" dirty="0" smtClean="0">
                <a:solidFill>
                  <a:schemeClr val="accent2"/>
                </a:solidFill>
              </a:rPr>
              <a:t>前後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1077932" y="103398"/>
            <a:ext cx="8799689" cy="731518"/>
          </a:xfrm>
          <a:prstGeom prst="wedgeRectCallout">
            <a:avLst>
              <a:gd name="adj1" fmla="val -38381"/>
              <a:gd name="adj2" fmla="val 84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 smtClean="0">
                <a:solidFill>
                  <a:schemeClr val="accent5"/>
                </a:solidFill>
              </a:rPr>
              <a:t>送信機能以外の部分は、下図のように、</a:t>
            </a:r>
            <a:r>
              <a:rPr lang="en-US" altLang="ja-JP" sz="1400" b="1" smtClean="0">
                <a:solidFill>
                  <a:schemeClr val="accent5"/>
                </a:solidFill>
              </a:rPr>
              <a:t>realsense</a:t>
            </a:r>
            <a:r>
              <a:rPr lang="ja-JP" altLang="en-US" sz="1400" b="1" dirty="0" smtClean="0">
                <a:solidFill>
                  <a:schemeClr val="accent5"/>
                </a:solidFill>
              </a:rPr>
              <a:t>と</a:t>
            </a:r>
            <a:r>
              <a:rPr lang="en-US" altLang="ja-JP" sz="1400" b="1" dirty="0" smtClean="0">
                <a:solidFill>
                  <a:schemeClr val="accent5"/>
                </a:solidFill>
              </a:rPr>
              <a:t>yolo</a:t>
            </a:r>
            <a:r>
              <a:rPr lang="ja-JP" altLang="en-US" sz="1400" b="1" dirty="0" smtClean="0">
                <a:solidFill>
                  <a:schemeClr val="accent5"/>
                </a:solidFill>
              </a:rPr>
              <a:t>を用いてリアルタイムで実現できました</a:t>
            </a:r>
            <a:endParaRPr kumimoji="1" lang="ja-JP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10423849" y="217354"/>
            <a:ext cx="1495318" cy="6883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b="1" dirty="0" smtClean="0"/>
              <a:t>物体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検出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認識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260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35837" y="308079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デモ（ビデオ）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67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 2"/>
          <p:cNvSpPr/>
          <p:nvPr/>
        </p:nvSpPr>
        <p:spPr>
          <a:xfrm>
            <a:off x="5346700" y="2222500"/>
            <a:ext cx="1271064" cy="1425264"/>
          </a:xfrm>
          <a:custGeom>
            <a:avLst/>
            <a:gdLst>
              <a:gd name="connsiteX0" fmla="*/ 0 w 1271064"/>
              <a:gd name="connsiteY0" fmla="*/ 1409700 h 1425264"/>
              <a:gd name="connsiteX1" fmla="*/ 241300 w 1271064"/>
              <a:gd name="connsiteY1" fmla="*/ 1409700 h 1425264"/>
              <a:gd name="connsiteX2" fmla="*/ 304800 w 1271064"/>
              <a:gd name="connsiteY2" fmla="*/ 1397000 h 1425264"/>
              <a:gd name="connsiteX3" fmla="*/ 355600 w 1271064"/>
              <a:gd name="connsiteY3" fmla="*/ 1384300 h 1425264"/>
              <a:gd name="connsiteX4" fmla="*/ 635000 w 1271064"/>
              <a:gd name="connsiteY4" fmla="*/ 1371600 h 1425264"/>
              <a:gd name="connsiteX5" fmla="*/ 698500 w 1271064"/>
              <a:gd name="connsiteY5" fmla="*/ 1257300 h 1425264"/>
              <a:gd name="connsiteX6" fmla="*/ 711200 w 1271064"/>
              <a:gd name="connsiteY6" fmla="*/ 1066800 h 1425264"/>
              <a:gd name="connsiteX7" fmla="*/ 787400 w 1271064"/>
              <a:gd name="connsiteY7" fmla="*/ 1041400 h 1425264"/>
              <a:gd name="connsiteX8" fmla="*/ 901700 w 1271064"/>
              <a:gd name="connsiteY8" fmla="*/ 1028700 h 1425264"/>
              <a:gd name="connsiteX9" fmla="*/ 1003300 w 1271064"/>
              <a:gd name="connsiteY9" fmla="*/ 1003300 h 1425264"/>
              <a:gd name="connsiteX10" fmla="*/ 1079500 w 1271064"/>
              <a:gd name="connsiteY10" fmla="*/ 965200 h 1425264"/>
              <a:gd name="connsiteX11" fmla="*/ 1143000 w 1271064"/>
              <a:gd name="connsiteY11" fmla="*/ 825500 h 1425264"/>
              <a:gd name="connsiteX12" fmla="*/ 1130300 w 1271064"/>
              <a:gd name="connsiteY12" fmla="*/ 673100 h 1425264"/>
              <a:gd name="connsiteX13" fmla="*/ 1104900 w 1271064"/>
              <a:gd name="connsiteY13" fmla="*/ 596900 h 1425264"/>
              <a:gd name="connsiteX14" fmla="*/ 1079500 w 1271064"/>
              <a:gd name="connsiteY14" fmla="*/ 431800 h 1425264"/>
              <a:gd name="connsiteX15" fmla="*/ 1143000 w 1271064"/>
              <a:gd name="connsiteY15" fmla="*/ 254000 h 1425264"/>
              <a:gd name="connsiteX16" fmla="*/ 1181100 w 1271064"/>
              <a:gd name="connsiteY16" fmla="*/ 241300 h 1425264"/>
              <a:gd name="connsiteX17" fmla="*/ 1219200 w 1271064"/>
              <a:gd name="connsiteY17" fmla="*/ 165100 h 1425264"/>
              <a:gd name="connsiteX18" fmla="*/ 1231900 w 1271064"/>
              <a:gd name="connsiteY18" fmla="*/ 127000 h 1425264"/>
              <a:gd name="connsiteX19" fmla="*/ 1270000 w 1271064"/>
              <a:gd name="connsiteY19" fmla="*/ 50800 h 1425264"/>
              <a:gd name="connsiteX20" fmla="*/ 1270000 w 1271064"/>
              <a:gd name="connsiteY20" fmla="*/ 0 h 14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71064" h="1425264">
                <a:moveTo>
                  <a:pt x="0" y="1409700"/>
                </a:moveTo>
                <a:cubicBezTo>
                  <a:pt x="113738" y="1432448"/>
                  <a:pt x="64062" y="1428357"/>
                  <a:pt x="241300" y="1409700"/>
                </a:cubicBezTo>
                <a:cubicBezTo>
                  <a:pt x="262767" y="1407440"/>
                  <a:pt x="283728" y="1401683"/>
                  <a:pt x="304800" y="1397000"/>
                </a:cubicBezTo>
                <a:cubicBezTo>
                  <a:pt x="321839" y="1393214"/>
                  <a:pt x="338197" y="1385639"/>
                  <a:pt x="355600" y="1384300"/>
                </a:cubicBezTo>
                <a:cubicBezTo>
                  <a:pt x="448555" y="1377150"/>
                  <a:pt x="541867" y="1375833"/>
                  <a:pt x="635000" y="1371600"/>
                </a:cubicBezTo>
                <a:cubicBezTo>
                  <a:pt x="693226" y="1284261"/>
                  <a:pt x="676147" y="1324360"/>
                  <a:pt x="698500" y="1257300"/>
                </a:cubicBezTo>
                <a:cubicBezTo>
                  <a:pt x="702733" y="1193800"/>
                  <a:pt x="686969" y="1125647"/>
                  <a:pt x="711200" y="1066800"/>
                </a:cubicBezTo>
                <a:cubicBezTo>
                  <a:pt x="721394" y="1042043"/>
                  <a:pt x="760790" y="1044357"/>
                  <a:pt x="787400" y="1041400"/>
                </a:cubicBezTo>
                <a:lnTo>
                  <a:pt x="901700" y="1028700"/>
                </a:lnTo>
                <a:cubicBezTo>
                  <a:pt x="935567" y="1020233"/>
                  <a:pt x="974254" y="1022664"/>
                  <a:pt x="1003300" y="1003300"/>
                </a:cubicBezTo>
                <a:cubicBezTo>
                  <a:pt x="1052539" y="970474"/>
                  <a:pt x="1026920" y="982727"/>
                  <a:pt x="1079500" y="965200"/>
                </a:cubicBezTo>
                <a:cubicBezTo>
                  <a:pt x="1142274" y="871039"/>
                  <a:pt x="1124313" y="918934"/>
                  <a:pt x="1143000" y="825500"/>
                </a:cubicBezTo>
                <a:cubicBezTo>
                  <a:pt x="1138767" y="774700"/>
                  <a:pt x="1138680" y="723382"/>
                  <a:pt x="1130300" y="673100"/>
                </a:cubicBezTo>
                <a:cubicBezTo>
                  <a:pt x="1125898" y="646690"/>
                  <a:pt x="1110151" y="623154"/>
                  <a:pt x="1104900" y="596900"/>
                </a:cubicBezTo>
                <a:cubicBezTo>
                  <a:pt x="1085507" y="499933"/>
                  <a:pt x="1094877" y="554819"/>
                  <a:pt x="1079500" y="431800"/>
                </a:cubicBezTo>
                <a:cubicBezTo>
                  <a:pt x="1084123" y="394820"/>
                  <a:pt x="1083879" y="273707"/>
                  <a:pt x="1143000" y="254000"/>
                </a:cubicBezTo>
                <a:lnTo>
                  <a:pt x="1181100" y="241300"/>
                </a:lnTo>
                <a:cubicBezTo>
                  <a:pt x="1213022" y="145535"/>
                  <a:pt x="1169961" y="263577"/>
                  <a:pt x="1219200" y="165100"/>
                </a:cubicBezTo>
                <a:cubicBezTo>
                  <a:pt x="1225187" y="153126"/>
                  <a:pt x="1225913" y="138974"/>
                  <a:pt x="1231900" y="127000"/>
                </a:cubicBezTo>
                <a:cubicBezTo>
                  <a:pt x="1252021" y="86757"/>
                  <a:pt x="1263616" y="95491"/>
                  <a:pt x="1270000" y="50800"/>
                </a:cubicBezTo>
                <a:cubicBezTo>
                  <a:pt x="1272395" y="34037"/>
                  <a:pt x="1270000" y="16933"/>
                  <a:pt x="1270000" y="0"/>
                </a:cubicBezTo>
              </a:path>
            </a:pathLst>
          </a:custGeom>
          <a:noFill/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013627" y="2393043"/>
            <a:ext cx="226281" cy="215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747412" y="2119313"/>
            <a:ext cx="1930400" cy="1828800"/>
            <a:chOff x="3182512" y="3162300"/>
            <a:chExt cx="2413000" cy="2286000"/>
          </a:xfrm>
        </p:grpSpPr>
        <p:sp>
          <p:nvSpPr>
            <p:cNvPr id="6" name="正方形/長方形 5"/>
            <p:cNvSpPr/>
            <p:nvPr/>
          </p:nvSpPr>
          <p:spPr>
            <a:xfrm>
              <a:off x="3182512" y="3162300"/>
              <a:ext cx="2413000" cy="228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70732" y="3435350"/>
              <a:ext cx="1836561" cy="17399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4973212" y="2119313"/>
            <a:ext cx="19304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2875086" y="2784252"/>
            <a:ext cx="226281" cy="2157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33271" y="2766225"/>
            <a:ext cx="226281" cy="215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732412" y="2119313"/>
            <a:ext cx="1930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9080500" y="3249367"/>
            <a:ext cx="381000" cy="3444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7571524" y="3033713"/>
            <a:ext cx="49297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477633" y="41761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未探索エリアに移動</a:t>
            </a:r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9382431" y="3141488"/>
            <a:ext cx="226281" cy="2157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 24"/>
          <p:cNvSpPr/>
          <p:nvPr/>
        </p:nvSpPr>
        <p:spPr>
          <a:xfrm rot="5400000">
            <a:off x="8948312" y="2815273"/>
            <a:ext cx="914400" cy="914400"/>
          </a:xfrm>
          <a:prstGeom prst="pie">
            <a:avLst>
              <a:gd name="adj1" fmla="val 0"/>
              <a:gd name="adj2" fmla="val 572642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77538" y="417617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Lidar</a:t>
            </a:r>
            <a:r>
              <a:rPr kumimoji="1" lang="ja-JP" altLang="en-US" dirty="0" smtClean="0"/>
              <a:t>の情報から生成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66456" y="417617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移動履歴、</a:t>
            </a:r>
            <a:endParaRPr lang="en-US" altLang="ja-JP" dirty="0" smtClean="0"/>
          </a:p>
          <a:p>
            <a:r>
              <a:rPr lang="ja-JP" altLang="en-US" dirty="0" smtClean="0"/>
              <a:t>デプスカメラの情報</a:t>
            </a:r>
            <a:r>
              <a:rPr kumimoji="1" lang="ja-JP" altLang="en-US" dirty="0" smtClean="0"/>
              <a:t>から</a:t>
            </a:r>
            <a:r>
              <a:rPr kumimoji="1" lang="ja-JP" altLang="en-US" dirty="0"/>
              <a:t>生成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97551" y="288003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482670" y="524153"/>
            <a:ext cx="1495318" cy="6883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探索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3087" y="146817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/>
              <a:t>costmap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OccupancyGrid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08760" y="1468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軌跡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[</a:t>
            </a:r>
            <a:r>
              <a:rPr lang="en-US" altLang="ja-JP" dirty="0" err="1" smtClean="0">
                <a:solidFill>
                  <a:srgbClr val="FF0000"/>
                </a:solidFill>
              </a:rPr>
              <a:t>OccupancyGrid</a:t>
            </a:r>
            <a:r>
              <a:rPr lang="en-US" altLang="ja-JP" dirty="0">
                <a:solidFill>
                  <a:srgbClr val="FF0000"/>
                </a:solidFill>
              </a:rPr>
              <a:t>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8198" y="151394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目的地設定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[Pose]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65280" y="5341023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デモ（実機）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494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299</Words>
  <Application>Microsoft Office PowerPoint</Application>
  <PresentationFormat>ワイド画面</PresentationFormat>
  <Paragraphs>97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パナソニック株式会社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佳周 長田</dc:creator>
  <cp:lastModifiedBy>佳周 長田</cp:lastModifiedBy>
  <cp:revision>42</cp:revision>
  <dcterms:created xsi:type="dcterms:W3CDTF">2019-11-05T00:30:20Z</dcterms:created>
  <dcterms:modified xsi:type="dcterms:W3CDTF">2019-11-18T00:12:00Z</dcterms:modified>
</cp:coreProperties>
</file>