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3" r:id="rId3"/>
    <p:sldId id="262" r:id="rId4"/>
    <p:sldId id="274" r:id="rId5"/>
    <p:sldId id="275" r:id="rId6"/>
    <p:sldId id="264" r:id="rId7"/>
    <p:sldId id="265" r:id="rId8"/>
    <p:sldId id="267" r:id="rId9"/>
    <p:sldId id="268" r:id="rId10"/>
    <p:sldId id="27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95" d="100"/>
          <a:sy n="95" d="100"/>
        </p:scale>
        <p:origin x="58" y="187"/>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81762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1014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80409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92CB57E-AB59-48FA-820B-7A1B9B1972B8}"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1BC4578-D405-4BDA-BEDC-BF79D869CAFD}" type="slidenum">
              <a:rPr kumimoji="1" lang="ja-JP" altLang="en-US" smtClean="0"/>
              <a:t>‹#›</a:t>
            </a:fld>
            <a:endParaRPr kumimoji="1" lang="ja-JP" altLang="en-US"/>
          </a:p>
        </p:txBody>
      </p:sp>
      <p:cxnSp>
        <p:nvCxnSpPr>
          <p:cNvPr id="11" name="直線コネクタ 10"/>
          <p:cNvCxnSpPr/>
          <p:nvPr userDrawn="1"/>
        </p:nvCxnSpPr>
        <p:spPr>
          <a:xfrm>
            <a:off x="88051" y="6414518"/>
            <a:ext cx="11993217" cy="0"/>
          </a:xfrm>
          <a:prstGeom prst="line">
            <a:avLst/>
          </a:prstGeom>
          <a:ln w="762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userDrawn="1"/>
        </p:nvSpPr>
        <p:spPr>
          <a:xfrm>
            <a:off x="3347677" y="6477651"/>
            <a:ext cx="8691995" cy="338554"/>
          </a:xfrm>
          <a:prstGeom prst="rect">
            <a:avLst/>
          </a:prstGeom>
          <a:noFill/>
        </p:spPr>
        <p:txBody>
          <a:bodyPr wrap="none" rtlCol="0">
            <a:spAutoFit/>
          </a:bodyPr>
          <a:lstStyle/>
          <a:p>
            <a:pPr algn="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年度　デジタル技術応用塾　</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チーム</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(Team</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1988)</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進捗報告資料</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_2019/12/19(Thu)</a:t>
            </a:r>
            <a:endParaRPr kumimoji="1" lang="ja-JP" altLang="en-US" sz="1600" b="1" dirty="0">
              <a:solidFill>
                <a:srgbClr val="000066"/>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2"/>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926" y="513229"/>
            <a:ext cx="11932114" cy="5832487"/>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383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78943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56520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153679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7556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16165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82742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141853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91516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D40C-A86F-4FB8-B9B4-20D007A7D9D7}" type="datetimeFigureOut">
              <a:rPr kumimoji="1" lang="ja-JP" altLang="en-US" smtClean="0"/>
              <a:t>2019/12/18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730971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9.png"/><Relationship Id="rId9"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877131" y="2710142"/>
            <a:ext cx="2441694" cy="769441"/>
          </a:xfrm>
          <a:prstGeom prst="rect">
            <a:avLst/>
          </a:prstGeom>
          <a:noFill/>
        </p:spPr>
        <p:txBody>
          <a:bodyPr wrap="none" rtlCol="0">
            <a:spAutoFit/>
          </a:bodyPr>
          <a:lstStyle/>
          <a:p>
            <a:pPr algn="ctr"/>
            <a:r>
              <a:rPr lang="ja-JP" altLang="en-US" sz="4400" b="1" dirty="0">
                <a:effectLst>
                  <a:glow rad="101600">
                    <a:schemeClr val="bg1">
                      <a:alpha val="60000"/>
                    </a:schemeClr>
                  </a:glow>
                </a:effectLst>
                <a:latin typeface="Meiryo UI" panose="020B0604030504040204" pitchFamily="50" charset="-128"/>
                <a:ea typeface="Meiryo UI" panose="020B0604030504040204" pitchFamily="50" charset="-128"/>
                <a:cs typeface="Meiryo UI" panose="020B0604030504040204" pitchFamily="50" charset="-128"/>
              </a:rPr>
              <a:t>進捗報告</a:t>
            </a:r>
          </a:p>
        </p:txBody>
      </p:sp>
    </p:spTree>
    <p:extLst>
      <p:ext uri="{BB962C8B-B14F-4D97-AF65-F5344CB8AC3E}">
        <p14:creationId xmlns:p14="http://schemas.microsoft.com/office/powerpoint/2010/main" val="657546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extLst>
              <a:ext uri="{BEBA8EAE-BF5A-486C-A8C5-ECC9F3942E4B}">
                <a14:imgProps xmlns:a14="http://schemas.microsoft.com/office/drawing/2010/main">
                  <a14:imgLayer r:embed="rId3">
                    <a14:imgEffect>
                      <a14:backgroundRemoval t="5993" b="93258" l="0" r="96623"/>
                    </a14:imgEffect>
                  </a14:imgLayer>
                </a14:imgProps>
              </a:ext>
            </a:extLst>
          </a:blip>
          <a:stretch>
            <a:fillRect/>
          </a:stretch>
        </p:blipFill>
        <p:spPr>
          <a:xfrm flipH="1">
            <a:off x="7537161" y="2764979"/>
            <a:ext cx="1808172" cy="1253979"/>
          </a:xfrm>
          <a:prstGeom prst="rect">
            <a:avLst/>
          </a:prstGeom>
        </p:spPr>
      </p:pic>
      <p:sp>
        <p:nvSpPr>
          <p:cNvPr id="30" name="楕円 29"/>
          <p:cNvSpPr/>
          <p:nvPr/>
        </p:nvSpPr>
        <p:spPr>
          <a:xfrm>
            <a:off x="10423849" y="217354"/>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t>把持</a:t>
            </a:r>
            <a:endParaRPr kumimoji="1" lang="en-US" altLang="ja-JP" b="1" dirty="0" smtClean="0"/>
          </a:p>
        </p:txBody>
      </p:sp>
      <p:sp>
        <p:nvSpPr>
          <p:cNvPr id="31" name="文本框 42"/>
          <p:cNvSpPr txBox="1"/>
          <p:nvPr/>
        </p:nvSpPr>
        <p:spPr>
          <a:xfrm>
            <a:off x="410547" y="3811354"/>
            <a:ext cx="10013302" cy="2585323"/>
          </a:xfrm>
          <a:prstGeom prst="rect">
            <a:avLst/>
          </a:prstGeom>
          <a:noFill/>
        </p:spPr>
        <p:txBody>
          <a:bodyPr wrap="square" rtlCol="0">
            <a:spAutoFit/>
          </a:bodyPr>
          <a:lstStyle/>
          <a:p>
            <a:pPr>
              <a:lnSpc>
                <a:spcPct val="150000"/>
              </a:lnSpc>
            </a:pPr>
            <a:r>
              <a:rPr kumimoji="1" lang="ja-JP" altLang="en-US" dirty="0" smtClean="0"/>
              <a:t>今後の開発課題</a:t>
            </a:r>
            <a:r>
              <a:rPr kumimoji="1" lang="ja-JP" altLang="en-US" dirty="0" smtClean="0"/>
              <a:t>：</a:t>
            </a:r>
            <a:endParaRPr kumimoji="1" lang="en-US" altLang="ja-JP" dirty="0" smtClean="0"/>
          </a:p>
          <a:p>
            <a:pPr>
              <a:lnSpc>
                <a:spcPct val="150000"/>
              </a:lnSpc>
            </a:pPr>
            <a:r>
              <a:rPr kumimoji="1" lang="ja-JP" altLang="en-US" dirty="0" smtClean="0"/>
              <a:t>①　把持精度の向上</a:t>
            </a:r>
            <a:endParaRPr kumimoji="1" lang="en-US" altLang="ja-JP" dirty="0" smtClean="0"/>
          </a:p>
          <a:p>
            <a:pPr>
              <a:lnSpc>
                <a:spcPct val="150000"/>
              </a:lnSpc>
            </a:pPr>
            <a:r>
              <a:rPr lang="ja-JP" altLang="en-US" dirty="0"/>
              <a:t>　</a:t>
            </a:r>
            <a:r>
              <a:rPr lang="ja-JP" altLang="en-US" dirty="0" smtClean="0"/>
              <a:t>　</a:t>
            </a:r>
            <a:r>
              <a:rPr lang="en-US" altLang="ja-JP" dirty="0" smtClean="0"/>
              <a:t>-</a:t>
            </a:r>
            <a:r>
              <a:rPr lang="ja-JP" altLang="en-US" dirty="0" smtClean="0"/>
              <a:t> 対象物毎の把持パターン追加</a:t>
            </a:r>
            <a:endParaRPr lang="en-US" altLang="ja-JP" dirty="0" smtClean="0"/>
          </a:p>
          <a:p>
            <a:pPr>
              <a:lnSpc>
                <a:spcPct val="150000"/>
              </a:lnSpc>
            </a:pPr>
            <a:r>
              <a:rPr kumimoji="1" lang="ja-JP" altLang="en-US" dirty="0"/>
              <a:t>　</a:t>
            </a:r>
            <a:r>
              <a:rPr kumimoji="1" lang="ja-JP" altLang="en-US" dirty="0" smtClean="0"/>
              <a:t>　</a:t>
            </a:r>
            <a:r>
              <a:rPr kumimoji="1" lang="en-US" altLang="ja-JP" dirty="0" smtClean="0"/>
              <a:t>-</a:t>
            </a:r>
            <a:r>
              <a:rPr kumimoji="1" lang="ja-JP" altLang="en-US" dirty="0" smtClean="0"/>
              <a:t> グリップ形状の工夫</a:t>
            </a:r>
            <a:endParaRPr kumimoji="1" lang="en-US" altLang="ja-JP" dirty="0" smtClean="0"/>
          </a:p>
          <a:p>
            <a:pPr>
              <a:lnSpc>
                <a:spcPct val="150000"/>
              </a:lnSpc>
            </a:pPr>
            <a:r>
              <a:rPr lang="ja-JP" altLang="en-US" dirty="0"/>
              <a:t>②</a:t>
            </a:r>
            <a:r>
              <a:rPr kumimoji="1" lang="ja-JP" altLang="en-US" dirty="0" smtClean="0"/>
              <a:t>　</a:t>
            </a:r>
            <a:r>
              <a:rPr lang="en-US" altLang="ja-JP" dirty="0" smtClean="0"/>
              <a:t>Move</a:t>
            </a:r>
            <a:r>
              <a:rPr lang="ja-JP" altLang="en-US" dirty="0" smtClean="0"/>
              <a:t> </a:t>
            </a:r>
            <a:r>
              <a:rPr lang="en-US" altLang="ja-JP" dirty="0" smtClean="0"/>
              <a:t>it</a:t>
            </a:r>
            <a:r>
              <a:rPr lang="ja-JP" altLang="en-US" dirty="0"/>
              <a:t>の</a:t>
            </a:r>
            <a:r>
              <a:rPr lang="ja-JP" altLang="en-US" dirty="0" smtClean="0"/>
              <a:t>活用検討</a:t>
            </a:r>
            <a:endParaRPr kumimoji="1" lang="en-US" altLang="ja-JP" dirty="0" smtClean="0"/>
          </a:p>
          <a:p>
            <a:pPr>
              <a:lnSpc>
                <a:spcPct val="150000"/>
              </a:lnSpc>
            </a:pPr>
            <a:r>
              <a:rPr lang="ja-JP" altLang="en-US" dirty="0"/>
              <a:t>　</a:t>
            </a:r>
            <a:r>
              <a:rPr lang="ja-JP" altLang="en-US" dirty="0" smtClean="0"/>
              <a:t>　</a:t>
            </a:r>
            <a:r>
              <a:rPr lang="en-US" altLang="ja-JP" dirty="0" smtClean="0"/>
              <a:t>-</a:t>
            </a:r>
            <a:r>
              <a:rPr lang="ja-JP" altLang="en-US" dirty="0" smtClean="0"/>
              <a:t> </a:t>
            </a:r>
            <a:r>
              <a:rPr lang="en-US" altLang="ja-JP" dirty="0" smtClean="0"/>
              <a:t>TRY</a:t>
            </a:r>
            <a:r>
              <a:rPr lang="ja-JP" altLang="en-US" dirty="0" smtClean="0"/>
              <a:t>はしたが軌道制限があり困難　→活用しているチームがあれば知見をいただきたい</a:t>
            </a:r>
            <a:endParaRPr kumimoji="1" lang="ja-JP" altLang="en-US" dirty="0"/>
          </a:p>
        </p:txBody>
      </p:sp>
      <p:sp>
        <p:nvSpPr>
          <p:cNvPr id="47" name="矩形 7"/>
          <p:cNvSpPr/>
          <p:nvPr/>
        </p:nvSpPr>
        <p:spPr>
          <a:xfrm>
            <a:off x="4175683" y="2440930"/>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cxnSp>
        <p:nvCxnSpPr>
          <p:cNvPr id="48" name="直接箭头连接符 10"/>
          <p:cNvCxnSpPr/>
          <p:nvPr/>
        </p:nvCxnSpPr>
        <p:spPr>
          <a:xfrm>
            <a:off x="3002661" y="2683760"/>
            <a:ext cx="8760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9" name="図 48"/>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26217" y1="74319" x2="11610" y2="50584"/>
                        <a14:foregroundMark x1="11985" y1="47082" x2="8240" y2="24125"/>
                        <a14:foregroundMark x1="14232" y1="21401" x2="61798" y2="7782"/>
                        <a14:foregroundMark x1="68539" y1="10506" x2="89888" y2="23735"/>
                        <a14:foregroundMark x1="67041" y1="82101" x2="89139" y2="47082"/>
                        <a14:foregroundMark x1="90637" y1="45914" x2="89513" y2="28405"/>
                        <a14:foregroundMark x1="26217" y1="74708" x2="42697" y2="91051"/>
                        <a14:foregroundMark x1="8614" y1="51362" x2="7865" y2="41634"/>
                        <a14:foregroundMark x1="6367" y1="38521" x2="6367" y2="38521"/>
                        <a14:foregroundMark x1="6367" y1="38521" x2="5993" y2="33463"/>
                        <a14:foregroundMark x1="3745" y1="7004" x2="8614" y2="10895"/>
                        <a14:foregroundMark x1="3371" y1="12062" x2="8240" y2="14008"/>
                        <a14:foregroundMark x1="95880" y1="8171" x2="98127" y2="5837"/>
                        <a14:foregroundMark x1="5618" y1="26848" x2="7491" y2="23735"/>
                        <a14:foregroundMark x1="44195" y1="5058" x2="52434" y2="5447"/>
                        <a14:backgroundMark x1="2247" y1="33852" x2="1873" y2="25681"/>
                      </a14:backgroundRemoval>
                    </a14:imgEffect>
                  </a14:imgLayer>
                </a14:imgProps>
              </a:ext>
            </a:extLst>
          </a:blip>
          <a:stretch>
            <a:fillRect/>
          </a:stretch>
        </p:blipFill>
        <p:spPr>
          <a:xfrm rot="5400000">
            <a:off x="1510483" y="2062529"/>
            <a:ext cx="1214596" cy="1169105"/>
          </a:xfrm>
          <a:prstGeom prst="rect">
            <a:avLst/>
          </a:prstGeom>
        </p:spPr>
      </p:pic>
      <p:sp>
        <p:nvSpPr>
          <p:cNvPr id="50" name="文本框 24"/>
          <p:cNvSpPr txBox="1"/>
          <p:nvPr/>
        </p:nvSpPr>
        <p:spPr>
          <a:xfrm>
            <a:off x="2860469" y="2891124"/>
            <a:ext cx="1315214" cy="261610"/>
          </a:xfrm>
          <a:prstGeom prst="rect">
            <a:avLst/>
          </a:prstGeom>
          <a:noFill/>
        </p:spPr>
        <p:txBody>
          <a:bodyPr wrap="square" rtlCol="0">
            <a:spAutoFit/>
          </a:bodyPr>
          <a:lstStyle/>
          <a:p>
            <a:r>
              <a:rPr kumimoji="1" lang="en-US" altLang="ja-JP" sz="1050" dirty="0" smtClean="0"/>
              <a:t>Obj[bottle][x,y,z]</a:t>
            </a:r>
            <a:endParaRPr kumimoji="1" lang="ja-JP" altLang="en-US" sz="1050" dirty="0"/>
          </a:p>
        </p:txBody>
      </p:sp>
      <p:sp>
        <p:nvSpPr>
          <p:cNvPr id="51" name="矩形标注 26"/>
          <p:cNvSpPr/>
          <p:nvPr/>
        </p:nvSpPr>
        <p:spPr>
          <a:xfrm>
            <a:off x="1077932" y="103398"/>
            <a:ext cx="8799689" cy="731518"/>
          </a:xfrm>
          <a:prstGeom prst="wedgeRectCallout">
            <a:avLst>
              <a:gd name="adj1" fmla="val -38381"/>
              <a:gd name="adj2" fmla="val 84478"/>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400" b="1" dirty="0" smtClean="0">
                <a:solidFill>
                  <a:schemeClr val="accent5"/>
                </a:solidFill>
              </a:rPr>
              <a:t>把持</a:t>
            </a:r>
            <a:r>
              <a:rPr lang="ja-JP" altLang="en-US" sz="1400" b="1" dirty="0" smtClean="0">
                <a:solidFill>
                  <a:schemeClr val="accent5"/>
                </a:solidFill>
              </a:rPr>
              <a:t>は、</a:t>
            </a:r>
            <a:r>
              <a:rPr lang="en-US" altLang="ja-JP" sz="1400" b="1" dirty="0" err="1" smtClean="0">
                <a:solidFill>
                  <a:schemeClr val="accent5"/>
                </a:solidFill>
              </a:rPr>
              <a:t>obj</a:t>
            </a:r>
            <a:r>
              <a:rPr lang="ja-JP" altLang="en-US" sz="1400" b="1" dirty="0" smtClean="0">
                <a:solidFill>
                  <a:schemeClr val="accent5"/>
                </a:solidFill>
              </a:rPr>
              <a:t>との距離が一定値以内に入ると把持するところまで実現しています</a:t>
            </a:r>
            <a:endParaRPr kumimoji="1" lang="ja-JP" altLang="en-US" sz="1400" b="1" dirty="0">
              <a:solidFill>
                <a:schemeClr val="accent5"/>
              </a:solidFill>
            </a:endParaRPr>
          </a:p>
        </p:txBody>
      </p:sp>
      <p:sp>
        <p:nvSpPr>
          <p:cNvPr id="52" name="文本框 26"/>
          <p:cNvSpPr txBox="1"/>
          <p:nvPr/>
        </p:nvSpPr>
        <p:spPr>
          <a:xfrm>
            <a:off x="9511793" y="1426838"/>
            <a:ext cx="792136" cy="276999"/>
          </a:xfrm>
          <a:prstGeom prst="rect">
            <a:avLst/>
          </a:prstGeom>
          <a:noFill/>
        </p:spPr>
        <p:txBody>
          <a:bodyPr wrap="square" rtlCol="0">
            <a:spAutoFit/>
          </a:bodyPr>
          <a:lstStyle/>
          <a:p>
            <a:r>
              <a:rPr kumimoji="1" lang="en-US" altLang="ja-JP" sz="1200" b="1" dirty="0" smtClean="0">
                <a:solidFill>
                  <a:srgbClr val="FF0000"/>
                </a:solidFill>
              </a:rPr>
              <a:t>Catch!!</a:t>
            </a:r>
            <a:endParaRPr kumimoji="1" lang="ja-JP" altLang="en-US" sz="1200" b="1" dirty="0">
              <a:solidFill>
                <a:srgbClr val="FF0000"/>
              </a:solidFill>
            </a:endParaRPr>
          </a:p>
        </p:txBody>
      </p:sp>
      <p:grpSp>
        <p:nvGrpSpPr>
          <p:cNvPr id="21" name="グループ化 20"/>
          <p:cNvGrpSpPr/>
          <p:nvPr/>
        </p:nvGrpSpPr>
        <p:grpSpPr>
          <a:xfrm>
            <a:off x="7889591" y="1642935"/>
            <a:ext cx="1748590" cy="1611445"/>
            <a:chOff x="5991727" y="1738926"/>
            <a:chExt cx="1748590" cy="1611445"/>
          </a:xfrm>
        </p:grpSpPr>
        <p:pic>
          <p:nvPicPr>
            <p:cNvPr id="15" name="図 14"/>
            <p:cNvPicPr>
              <a:picLocks noChangeAspect="1"/>
            </p:cNvPicPr>
            <p:nvPr/>
          </p:nvPicPr>
          <p:blipFill>
            <a:blip r:embed="rId6">
              <a:extLst>
                <a:ext uri="{BEBA8EAE-BF5A-486C-A8C5-ECC9F3942E4B}">
                  <a14:imgProps xmlns:a14="http://schemas.microsoft.com/office/drawing/2010/main">
                    <a14:imgLayer r:embed="rId7">
                      <a14:imgEffect>
                        <a14:backgroundRemoval t="3343" b="99088" l="1961" r="89916"/>
                      </a14:imgEffect>
                    </a14:imgLayer>
                  </a14:imgProps>
                </a:ext>
              </a:extLst>
            </a:blip>
            <a:stretch>
              <a:fillRect/>
            </a:stretch>
          </p:blipFill>
          <p:spPr>
            <a:xfrm>
              <a:off x="5991727" y="1738926"/>
              <a:ext cx="1748590" cy="1611445"/>
            </a:xfrm>
            <a:prstGeom prst="rect">
              <a:avLst/>
            </a:prstGeom>
          </p:spPr>
        </p:pic>
        <p:pic>
          <p:nvPicPr>
            <p:cNvPr id="18" name="図 17"/>
            <p:cNvPicPr>
              <a:picLocks noChangeAspect="1"/>
            </p:cNvPicPr>
            <p:nvPr/>
          </p:nvPicPr>
          <p:blipFill>
            <a:blip r:embed="rId8">
              <a:extLst>
                <a:ext uri="{BEBA8EAE-BF5A-486C-A8C5-ECC9F3942E4B}">
                  <a14:imgProps xmlns:a14="http://schemas.microsoft.com/office/drawing/2010/main">
                    <a14:imgLayer r:embed="rId9">
                      <a14:imgEffect>
                        <a14:backgroundRemoval t="825" b="100000" l="0" r="100000"/>
                      </a14:imgEffect>
                    </a14:imgLayer>
                  </a14:imgProps>
                </a:ext>
              </a:extLst>
            </a:blip>
            <a:stretch>
              <a:fillRect/>
            </a:stretch>
          </p:blipFill>
          <p:spPr>
            <a:xfrm rot="1667067">
              <a:off x="7204609" y="1795066"/>
              <a:ext cx="485721" cy="1238303"/>
            </a:xfrm>
            <a:prstGeom prst="rect">
              <a:avLst/>
            </a:prstGeom>
          </p:spPr>
        </p:pic>
        <p:sp>
          <p:nvSpPr>
            <p:cNvPr id="19" name="正方形/長方形 18"/>
            <p:cNvSpPr/>
            <p:nvPr/>
          </p:nvSpPr>
          <p:spPr>
            <a:xfrm rot="1522506">
              <a:off x="7098845" y="2458371"/>
              <a:ext cx="329747" cy="2334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楕円 52"/>
          <p:cNvSpPr/>
          <p:nvPr/>
        </p:nvSpPr>
        <p:spPr>
          <a:xfrm>
            <a:off x="907903" y="1399453"/>
            <a:ext cx="1644850" cy="5171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smtClean="0"/>
              <a:t>近接</a:t>
            </a:r>
            <a:r>
              <a:rPr lang="en-US" altLang="ja-JP" b="1" dirty="0" smtClean="0"/>
              <a:t>/</a:t>
            </a:r>
            <a:r>
              <a:rPr lang="ja-JP" altLang="en-US" b="1" dirty="0"/>
              <a:t>微調整</a:t>
            </a:r>
            <a:endParaRPr kumimoji="1" lang="en-US" altLang="ja-JP" b="1" dirty="0" smtClean="0"/>
          </a:p>
        </p:txBody>
      </p:sp>
      <p:sp>
        <p:nvSpPr>
          <p:cNvPr id="54" name="楕円 53"/>
          <p:cNvSpPr/>
          <p:nvPr/>
        </p:nvSpPr>
        <p:spPr>
          <a:xfrm>
            <a:off x="5605916" y="1372287"/>
            <a:ext cx="1644850" cy="5171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t>把持</a:t>
            </a:r>
            <a:endParaRPr kumimoji="1" lang="en-US" altLang="ja-JP" b="1" dirty="0" smtClean="0"/>
          </a:p>
        </p:txBody>
      </p:sp>
    </p:spTree>
    <p:extLst>
      <p:ext uri="{BB962C8B-B14F-4D97-AF65-F5344CB8AC3E}">
        <p14:creationId xmlns:p14="http://schemas.microsoft.com/office/powerpoint/2010/main" val="29760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0704" y="2006494"/>
            <a:ext cx="5391946" cy="3733905"/>
          </a:xfrm>
          <a:prstGeom prst="rect">
            <a:avLst/>
          </a:prstGeom>
        </p:spPr>
      </p:pic>
      <p:sp>
        <p:nvSpPr>
          <p:cNvPr id="5" name="テキスト ボックス 4"/>
          <p:cNvSpPr txBox="1"/>
          <p:nvPr/>
        </p:nvSpPr>
        <p:spPr>
          <a:xfrm>
            <a:off x="6159579" y="2680683"/>
            <a:ext cx="6032421" cy="1938992"/>
          </a:xfrm>
          <a:prstGeom prst="rect">
            <a:avLst/>
          </a:prstGeom>
          <a:noFill/>
        </p:spPr>
        <p:txBody>
          <a:bodyPr wrap="none" rtlCol="0">
            <a:spAutoFit/>
          </a:bodyPr>
          <a:lstStyle/>
          <a:p>
            <a:r>
              <a:rPr kumimoji="1" lang="ja-JP" altLang="en-US" sz="2400" dirty="0" smtClean="0"/>
              <a:t>コメント</a:t>
            </a:r>
            <a:endParaRPr lang="en-US" altLang="ja-JP" sz="2400" dirty="0"/>
          </a:p>
          <a:p>
            <a:endParaRPr kumimoji="1" lang="en-US" altLang="ja-JP" sz="2400" dirty="0" smtClean="0"/>
          </a:p>
          <a:p>
            <a:r>
              <a:rPr lang="ja-JP" altLang="en-US" sz="2400" dirty="0" smtClean="0"/>
              <a:t>・まずデモをみせてアジャイル的な開発を</a:t>
            </a:r>
            <a:endParaRPr lang="en-US" altLang="ja-JP" sz="2400" dirty="0" smtClean="0"/>
          </a:p>
          <a:p>
            <a:r>
              <a:rPr kumimoji="1" lang="ja-JP" altLang="en-US" sz="2400" dirty="0" smtClean="0"/>
              <a:t>・</a:t>
            </a:r>
            <a:r>
              <a:rPr lang="en-US" altLang="ja-JP" sz="2400" dirty="0" smtClean="0"/>
              <a:t>wow</a:t>
            </a:r>
            <a:r>
              <a:rPr lang="ja-JP" altLang="en-US" sz="2400" dirty="0" smtClean="0"/>
              <a:t>感が</a:t>
            </a:r>
            <a:r>
              <a:rPr lang="ja-JP" altLang="en-US" sz="2400" dirty="0" smtClean="0"/>
              <a:t>ない</a:t>
            </a:r>
            <a:endParaRPr lang="en-US" altLang="ja-JP" sz="2400" dirty="0" smtClean="0"/>
          </a:p>
          <a:p>
            <a:r>
              <a:rPr kumimoji="1" lang="ja-JP" altLang="en-US" sz="2400" dirty="0" smtClean="0"/>
              <a:t>・一連の動作まで作ること</a:t>
            </a:r>
            <a:endParaRPr kumimoji="1" lang="en-US" altLang="ja-JP" sz="2400" dirty="0"/>
          </a:p>
        </p:txBody>
      </p:sp>
      <p:sp>
        <p:nvSpPr>
          <p:cNvPr id="2" name="正方形/長方形 1"/>
          <p:cNvSpPr/>
          <p:nvPr/>
        </p:nvSpPr>
        <p:spPr>
          <a:xfrm>
            <a:off x="398502" y="628134"/>
            <a:ext cx="4134465" cy="523220"/>
          </a:xfrm>
          <a:prstGeom prst="rect">
            <a:avLst/>
          </a:prstGeom>
        </p:spPr>
        <p:txBody>
          <a:bodyPr wrap="none">
            <a:spAutoFit/>
          </a:bodyPr>
          <a:lstStyle/>
          <a:p>
            <a:r>
              <a:rPr lang="ja-JP" altLang="en-US" sz="2800" dirty="0" smtClean="0"/>
              <a:t>これま</a:t>
            </a:r>
            <a:r>
              <a:rPr lang="ja-JP" altLang="en-US" sz="2800" dirty="0"/>
              <a:t>で</a:t>
            </a:r>
            <a:r>
              <a:rPr lang="ja-JP" altLang="en-US" sz="2800" dirty="0" smtClean="0"/>
              <a:t>の報告振り返り</a:t>
            </a:r>
            <a:endParaRPr lang="en-US" altLang="ja-JP" sz="2800" dirty="0"/>
          </a:p>
        </p:txBody>
      </p:sp>
    </p:spTree>
    <p:extLst>
      <p:ext uri="{BB962C8B-B14F-4D97-AF65-F5344CB8AC3E}">
        <p14:creationId xmlns:p14="http://schemas.microsoft.com/office/powerpoint/2010/main" val="3944009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6" name="Picture 8" descr="「ゴミ　いらすとや」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8266" y="3012703"/>
            <a:ext cx="936491" cy="8931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脱いだ服　いらすとや」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4587" y="4296243"/>
            <a:ext cx="1789361" cy="1740154"/>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1494" y="1422046"/>
            <a:ext cx="1213572" cy="1075417"/>
          </a:xfrm>
          <a:prstGeom prst="rect">
            <a:avLst/>
          </a:prstGeom>
        </p:spPr>
      </p:pic>
      <p:pic>
        <p:nvPicPr>
          <p:cNvPr id="2062" name="Picture 14" descr="「汚い部屋」の画像検索結果"/>
          <p:cNvPicPr>
            <a:picLocks noChangeAspect="1" noChangeArrowheads="1"/>
          </p:cNvPicPr>
          <p:nvPr/>
        </p:nvPicPr>
        <p:blipFill rotWithShape="1">
          <a:blip r:embed="rId5">
            <a:extLst>
              <a:ext uri="{28A0092B-C50C-407E-A947-70E740481C1C}">
                <a14:useLocalDpi xmlns:a14="http://schemas.microsoft.com/office/drawing/2010/main" val="0"/>
              </a:ext>
            </a:extLst>
          </a:blip>
          <a:srcRect l="3129" t="24619"/>
          <a:stretch/>
        </p:blipFill>
        <p:spPr bwMode="auto">
          <a:xfrm>
            <a:off x="1314475" y="1959754"/>
            <a:ext cx="6005430" cy="350488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5790697" y="2458976"/>
            <a:ext cx="1525540" cy="2522978"/>
            <a:chOff x="2523453" y="1160105"/>
            <a:chExt cx="1525540" cy="2522978"/>
          </a:xfrm>
          <a:effectLst>
            <a:glow rad="431800">
              <a:schemeClr val="accent3">
                <a:satMod val="175000"/>
                <a:alpha val="40000"/>
              </a:schemeClr>
            </a:glow>
          </a:effectLst>
        </p:grpSpPr>
        <p:pic>
          <p:nvPicPr>
            <p:cNvPr id="12" name="図 11"/>
            <p:cNvPicPr>
              <a:picLocks noChangeAspect="1"/>
            </p:cNvPicPr>
            <p:nvPr/>
          </p:nvPicPr>
          <p:blipFill>
            <a:blip r:embed="rId6">
              <a:extLst>
                <a:ext uri="{BEBA8EAE-BF5A-486C-A8C5-ECC9F3942E4B}">
                  <a14:imgProps xmlns:a14="http://schemas.microsoft.com/office/drawing/2010/main">
                    <a14:imgLayer r:embed="rId7">
                      <a14:imgEffect>
                        <a14:backgroundRemoval t="0" b="98333" l="0" r="94286"/>
                      </a14:imgEffect>
                    </a14:imgLayer>
                  </a14:imgProps>
                </a:ext>
              </a:extLst>
            </a:blip>
            <a:stretch>
              <a:fillRect/>
            </a:stretch>
          </p:blipFill>
          <p:spPr>
            <a:xfrm>
              <a:off x="2697513" y="1945466"/>
              <a:ext cx="1351480" cy="1737617"/>
            </a:xfrm>
            <a:prstGeom prst="rect">
              <a:avLst/>
            </a:prstGeom>
          </p:spPr>
        </p:pic>
        <p:pic>
          <p:nvPicPr>
            <p:cNvPr id="2060" name="Picture 12" descr="「ロボットアーム　ros」の画像検索結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523453" y="1160105"/>
              <a:ext cx="1117473" cy="107556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直線矢印コネクタ 18"/>
          <p:cNvCxnSpPr/>
          <p:nvPr/>
        </p:nvCxnSpPr>
        <p:spPr>
          <a:xfrm flipV="1">
            <a:off x="8043203" y="2152031"/>
            <a:ext cx="1448656" cy="87119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8389525" y="4495552"/>
            <a:ext cx="999592" cy="359708"/>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8267034" y="3665468"/>
            <a:ext cx="1224825" cy="18784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2" descr="「ロボットアーム　ros」の画像検索結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51669" y="2416041"/>
            <a:ext cx="1117473" cy="107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101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235837" y="3080792"/>
            <a:ext cx="4134465" cy="769441"/>
          </a:xfrm>
          <a:prstGeom prst="rect">
            <a:avLst/>
          </a:prstGeom>
          <a:noFill/>
        </p:spPr>
        <p:txBody>
          <a:bodyPr wrap="none" rtlCol="0">
            <a:spAutoFit/>
          </a:bodyPr>
          <a:lstStyle/>
          <a:p>
            <a:r>
              <a:rPr kumimoji="1" lang="ja-JP" altLang="en-US" sz="4400" dirty="0" smtClean="0"/>
              <a:t>デモ（ビデオ）</a:t>
            </a:r>
            <a:endParaRPr kumimoji="1" lang="ja-JP" altLang="en-US" sz="4400" dirty="0"/>
          </a:p>
        </p:txBody>
      </p:sp>
    </p:spTree>
    <p:extLst>
      <p:ext uri="{BB962C8B-B14F-4D97-AF65-F5344CB8AC3E}">
        <p14:creationId xmlns:p14="http://schemas.microsoft.com/office/powerpoint/2010/main" val="2141111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2"/>
          <p:cNvSpPr/>
          <p:nvPr/>
        </p:nvSpPr>
        <p:spPr>
          <a:xfrm>
            <a:off x="5346700" y="2222500"/>
            <a:ext cx="1271064" cy="1425264"/>
          </a:xfrm>
          <a:custGeom>
            <a:avLst/>
            <a:gdLst>
              <a:gd name="connsiteX0" fmla="*/ 0 w 1271064"/>
              <a:gd name="connsiteY0" fmla="*/ 1409700 h 1425264"/>
              <a:gd name="connsiteX1" fmla="*/ 241300 w 1271064"/>
              <a:gd name="connsiteY1" fmla="*/ 1409700 h 1425264"/>
              <a:gd name="connsiteX2" fmla="*/ 304800 w 1271064"/>
              <a:gd name="connsiteY2" fmla="*/ 1397000 h 1425264"/>
              <a:gd name="connsiteX3" fmla="*/ 355600 w 1271064"/>
              <a:gd name="connsiteY3" fmla="*/ 1384300 h 1425264"/>
              <a:gd name="connsiteX4" fmla="*/ 635000 w 1271064"/>
              <a:gd name="connsiteY4" fmla="*/ 1371600 h 1425264"/>
              <a:gd name="connsiteX5" fmla="*/ 698500 w 1271064"/>
              <a:gd name="connsiteY5" fmla="*/ 1257300 h 1425264"/>
              <a:gd name="connsiteX6" fmla="*/ 711200 w 1271064"/>
              <a:gd name="connsiteY6" fmla="*/ 1066800 h 1425264"/>
              <a:gd name="connsiteX7" fmla="*/ 787400 w 1271064"/>
              <a:gd name="connsiteY7" fmla="*/ 1041400 h 1425264"/>
              <a:gd name="connsiteX8" fmla="*/ 901700 w 1271064"/>
              <a:gd name="connsiteY8" fmla="*/ 1028700 h 1425264"/>
              <a:gd name="connsiteX9" fmla="*/ 1003300 w 1271064"/>
              <a:gd name="connsiteY9" fmla="*/ 1003300 h 1425264"/>
              <a:gd name="connsiteX10" fmla="*/ 1079500 w 1271064"/>
              <a:gd name="connsiteY10" fmla="*/ 965200 h 1425264"/>
              <a:gd name="connsiteX11" fmla="*/ 1143000 w 1271064"/>
              <a:gd name="connsiteY11" fmla="*/ 825500 h 1425264"/>
              <a:gd name="connsiteX12" fmla="*/ 1130300 w 1271064"/>
              <a:gd name="connsiteY12" fmla="*/ 673100 h 1425264"/>
              <a:gd name="connsiteX13" fmla="*/ 1104900 w 1271064"/>
              <a:gd name="connsiteY13" fmla="*/ 596900 h 1425264"/>
              <a:gd name="connsiteX14" fmla="*/ 1079500 w 1271064"/>
              <a:gd name="connsiteY14" fmla="*/ 431800 h 1425264"/>
              <a:gd name="connsiteX15" fmla="*/ 1143000 w 1271064"/>
              <a:gd name="connsiteY15" fmla="*/ 254000 h 1425264"/>
              <a:gd name="connsiteX16" fmla="*/ 1181100 w 1271064"/>
              <a:gd name="connsiteY16" fmla="*/ 241300 h 1425264"/>
              <a:gd name="connsiteX17" fmla="*/ 1219200 w 1271064"/>
              <a:gd name="connsiteY17" fmla="*/ 165100 h 1425264"/>
              <a:gd name="connsiteX18" fmla="*/ 1231900 w 1271064"/>
              <a:gd name="connsiteY18" fmla="*/ 127000 h 1425264"/>
              <a:gd name="connsiteX19" fmla="*/ 1270000 w 1271064"/>
              <a:gd name="connsiteY19" fmla="*/ 50800 h 1425264"/>
              <a:gd name="connsiteX20" fmla="*/ 1270000 w 1271064"/>
              <a:gd name="connsiteY20" fmla="*/ 0 h 142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1064" h="1425264">
                <a:moveTo>
                  <a:pt x="0" y="1409700"/>
                </a:moveTo>
                <a:cubicBezTo>
                  <a:pt x="113738" y="1432448"/>
                  <a:pt x="64062" y="1428357"/>
                  <a:pt x="241300" y="1409700"/>
                </a:cubicBezTo>
                <a:cubicBezTo>
                  <a:pt x="262767" y="1407440"/>
                  <a:pt x="283728" y="1401683"/>
                  <a:pt x="304800" y="1397000"/>
                </a:cubicBezTo>
                <a:cubicBezTo>
                  <a:pt x="321839" y="1393214"/>
                  <a:pt x="338197" y="1385639"/>
                  <a:pt x="355600" y="1384300"/>
                </a:cubicBezTo>
                <a:cubicBezTo>
                  <a:pt x="448555" y="1377150"/>
                  <a:pt x="541867" y="1375833"/>
                  <a:pt x="635000" y="1371600"/>
                </a:cubicBezTo>
                <a:cubicBezTo>
                  <a:pt x="693226" y="1284261"/>
                  <a:pt x="676147" y="1324360"/>
                  <a:pt x="698500" y="1257300"/>
                </a:cubicBezTo>
                <a:cubicBezTo>
                  <a:pt x="702733" y="1193800"/>
                  <a:pt x="686969" y="1125647"/>
                  <a:pt x="711200" y="1066800"/>
                </a:cubicBezTo>
                <a:cubicBezTo>
                  <a:pt x="721394" y="1042043"/>
                  <a:pt x="760790" y="1044357"/>
                  <a:pt x="787400" y="1041400"/>
                </a:cubicBezTo>
                <a:lnTo>
                  <a:pt x="901700" y="1028700"/>
                </a:lnTo>
                <a:cubicBezTo>
                  <a:pt x="935567" y="1020233"/>
                  <a:pt x="974254" y="1022664"/>
                  <a:pt x="1003300" y="1003300"/>
                </a:cubicBezTo>
                <a:cubicBezTo>
                  <a:pt x="1052539" y="970474"/>
                  <a:pt x="1026920" y="982727"/>
                  <a:pt x="1079500" y="965200"/>
                </a:cubicBezTo>
                <a:cubicBezTo>
                  <a:pt x="1142274" y="871039"/>
                  <a:pt x="1124313" y="918934"/>
                  <a:pt x="1143000" y="825500"/>
                </a:cubicBezTo>
                <a:cubicBezTo>
                  <a:pt x="1138767" y="774700"/>
                  <a:pt x="1138680" y="723382"/>
                  <a:pt x="1130300" y="673100"/>
                </a:cubicBezTo>
                <a:cubicBezTo>
                  <a:pt x="1125898" y="646690"/>
                  <a:pt x="1110151" y="623154"/>
                  <a:pt x="1104900" y="596900"/>
                </a:cubicBezTo>
                <a:cubicBezTo>
                  <a:pt x="1085507" y="499933"/>
                  <a:pt x="1094877" y="554819"/>
                  <a:pt x="1079500" y="431800"/>
                </a:cubicBezTo>
                <a:cubicBezTo>
                  <a:pt x="1084123" y="394820"/>
                  <a:pt x="1083879" y="273707"/>
                  <a:pt x="1143000" y="254000"/>
                </a:cubicBezTo>
                <a:lnTo>
                  <a:pt x="1181100" y="241300"/>
                </a:lnTo>
                <a:cubicBezTo>
                  <a:pt x="1213022" y="145535"/>
                  <a:pt x="1169961" y="263577"/>
                  <a:pt x="1219200" y="165100"/>
                </a:cubicBezTo>
                <a:cubicBezTo>
                  <a:pt x="1225187" y="153126"/>
                  <a:pt x="1225913" y="138974"/>
                  <a:pt x="1231900" y="127000"/>
                </a:cubicBezTo>
                <a:cubicBezTo>
                  <a:pt x="1252021" y="86757"/>
                  <a:pt x="1263616" y="95491"/>
                  <a:pt x="1270000" y="50800"/>
                </a:cubicBezTo>
                <a:cubicBezTo>
                  <a:pt x="1272395" y="34037"/>
                  <a:pt x="1270000" y="16933"/>
                  <a:pt x="1270000" y="0"/>
                </a:cubicBezTo>
              </a:path>
            </a:pathLst>
          </a:custGeom>
          <a:noFill/>
          <a:ln w="1238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3013627" y="2393043"/>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1747412" y="2119313"/>
            <a:ext cx="1930400" cy="1828800"/>
            <a:chOff x="3182512" y="3162300"/>
            <a:chExt cx="2413000" cy="2286000"/>
          </a:xfrm>
        </p:grpSpPr>
        <p:sp>
          <p:nvSpPr>
            <p:cNvPr id="6" name="正方形/長方形 5"/>
            <p:cNvSpPr/>
            <p:nvPr/>
          </p:nvSpPr>
          <p:spPr>
            <a:xfrm>
              <a:off x="3182512" y="3162300"/>
              <a:ext cx="2413000" cy="2286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70732" y="3435350"/>
              <a:ext cx="1836561" cy="173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4973212" y="2119313"/>
            <a:ext cx="19304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875086" y="2784252"/>
            <a:ext cx="226281" cy="215757"/>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6333271" y="2766225"/>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732412" y="211931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H="1">
            <a:off x="9080500" y="3249367"/>
            <a:ext cx="381000" cy="344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7571524" y="3033713"/>
            <a:ext cx="492976"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8477633" y="4176172"/>
            <a:ext cx="2262158" cy="369332"/>
          </a:xfrm>
          <a:prstGeom prst="rect">
            <a:avLst/>
          </a:prstGeom>
          <a:noFill/>
        </p:spPr>
        <p:txBody>
          <a:bodyPr wrap="none" rtlCol="0">
            <a:spAutoFit/>
          </a:bodyPr>
          <a:lstStyle/>
          <a:p>
            <a:r>
              <a:rPr kumimoji="1" lang="ja-JP" altLang="en-US" dirty="0" smtClean="0"/>
              <a:t>未探索エリアに移動</a:t>
            </a:r>
            <a:endParaRPr kumimoji="1" lang="ja-JP" altLang="en-US" dirty="0"/>
          </a:p>
        </p:txBody>
      </p:sp>
      <p:sp>
        <p:nvSpPr>
          <p:cNvPr id="23" name="楕円 22"/>
          <p:cNvSpPr/>
          <p:nvPr/>
        </p:nvSpPr>
        <p:spPr>
          <a:xfrm>
            <a:off x="9382431" y="3141488"/>
            <a:ext cx="226281" cy="21575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 24"/>
          <p:cNvSpPr/>
          <p:nvPr/>
        </p:nvSpPr>
        <p:spPr>
          <a:xfrm rot="5400000">
            <a:off x="8948312" y="2815273"/>
            <a:ext cx="914400" cy="914400"/>
          </a:xfrm>
          <a:prstGeom prst="pie">
            <a:avLst>
              <a:gd name="adj1" fmla="val 0"/>
              <a:gd name="adj2" fmla="val 572642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377538" y="4176172"/>
            <a:ext cx="2343911" cy="369332"/>
          </a:xfrm>
          <a:prstGeom prst="rect">
            <a:avLst/>
          </a:prstGeom>
          <a:noFill/>
        </p:spPr>
        <p:txBody>
          <a:bodyPr wrap="none" rtlCol="0">
            <a:spAutoFit/>
          </a:bodyPr>
          <a:lstStyle/>
          <a:p>
            <a:r>
              <a:rPr kumimoji="1" lang="en-US" altLang="ja-JP" dirty="0" smtClean="0"/>
              <a:t>Lidar</a:t>
            </a:r>
            <a:r>
              <a:rPr kumimoji="1" lang="ja-JP" altLang="en-US" dirty="0" smtClean="0"/>
              <a:t>の情報から生成</a:t>
            </a:r>
            <a:endParaRPr kumimoji="1" lang="ja-JP" altLang="en-US" dirty="0"/>
          </a:p>
        </p:txBody>
      </p:sp>
      <p:sp>
        <p:nvSpPr>
          <p:cNvPr id="27" name="テキスト ボックス 26"/>
          <p:cNvSpPr txBox="1"/>
          <p:nvPr/>
        </p:nvSpPr>
        <p:spPr>
          <a:xfrm>
            <a:off x="4766456" y="4176172"/>
            <a:ext cx="3185487" cy="646331"/>
          </a:xfrm>
          <a:prstGeom prst="rect">
            <a:avLst/>
          </a:prstGeom>
          <a:noFill/>
        </p:spPr>
        <p:txBody>
          <a:bodyPr wrap="none" rtlCol="0">
            <a:spAutoFit/>
          </a:bodyPr>
          <a:lstStyle/>
          <a:p>
            <a:r>
              <a:rPr lang="ja-JP" altLang="en-US" dirty="0" smtClean="0"/>
              <a:t>移動履歴、</a:t>
            </a:r>
            <a:endParaRPr lang="en-US" altLang="ja-JP" dirty="0" smtClean="0"/>
          </a:p>
          <a:p>
            <a:r>
              <a:rPr lang="ja-JP" altLang="en-US" dirty="0" smtClean="0"/>
              <a:t>デプスカメラの情報</a:t>
            </a:r>
            <a:r>
              <a:rPr kumimoji="1" lang="ja-JP" altLang="en-US" dirty="0" smtClean="0"/>
              <a:t>から</a:t>
            </a:r>
            <a:r>
              <a:rPr kumimoji="1" lang="ja-JP" altLang="en-US" dirty="0"/>
              <a:t>生成</a:t>
            </a:r>
          </a:p>
        </p:txBody>
      </p:sp>
      <p:sp>
        <p:nvSpPr>
          <p:cNvPr id="29" name="テキスト ボックス 28"/>
          <p:cNvSpPr txBox="1"/>
          <p:nvPr/>
        </p:nvSpPr>
        <p:spPr>
          <a:xfrm>
            <a:off x="4097551" y="2880034"/>
            <a:ext cx="415498"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32" name="テキスト ボックス 31"/>
          <p:cNvSpPr txBox="1"/>
          <p:nvPr/>
        </p:nvSpPr>
        <p:spPr>
          <a:xfrm>
            <a:off x="1773087" y="1468172"/>
            <a:ext cx="1980029" cy="646331"/>
          </a:xfrm>
          <a:prstGeom prst="rect">
            <a:avLst/>
          </a:prstGeom>
          <a:noFill/>
        </p:spPr>
        <p:txBody>
          <a:bodyPr wrap="none" rtlCol="0">
            <a:spAutoFit/>
          </a:bodyPr>
          <a:lstStyle/>
          <a:p>
            <a:pPr algn="ctr"/>
            <a:r>
              <a:rPr kumimoji="1" lang="en-US" altLang="ja-JP" dirty="0" err="1" smtClean="0"/>
              <a:t>costmap</a:t>
            </a:r>
            <a:endParaRPr kumimoji="1" lang="en-US" altLang="ja-JP" dirty="0" smtClean="0"/>
          </a:p>
          <a:p>
            <a:pPr algn="ctr"/>
            <a:r>
              <a:rPr kumimoji="1" lang="en-US" altLang="ja-JP" dirty="0" smtClean="0"/>
              <a:t>[</a:t>
            </a:r>
            <a:r>
              <a:rPr kumimoji="1" lang="en-US" altLang="ja-JP" dirty="0" err="1" smtClean="0"/>
              <a:t>OccupancyGrid</a:t>
            </a:r>
            <a:r>
              <a:rPr kumimoji="1" lang="en-US" altLang="ja-JP" dirty="0" smtClean="0"/>
              <a:t>]</a:t>
            </a:r>
            <a:endParaRPr kumimoji="1" lang="ja-JP" altLang="en-US" dirty="0"/>
          </a:p>
        </p:txBody>
      </p:sp>
      <p:sp>
        <p:nvSpPr>
          <p:cNvPr id="33" name="テキスト ボックス 32"/>
          <p:cNvSpPr txBox="1"/>
          <p:nvPr/>
        </p:nvSpPr>
        <p:spPr>
          <a:xfrm>
            <a:off x="4908760" y="1468172"/>
            <a:ext cx="2031325" cy="646331"/>
          </a:xfrm>
          <a:prstGeom prst="rect">
            <a:avLst/>
          </a:prstGeom>
          <a:noFill/>
        </p:spPr>
        <p:txBody>
          <a:bodyPr wrap="none" rtlCol="0">
            <a:spAutoFit/>
          </a:bodyPr>
          <a:lstStyle/>
          <a:p>
            <a:pPr algn="ctr"/>
            <a:r>
              <a:rPr kumimoji="1" lang="ja-JP" altLang="en-US" dirty="0" smtClean="0">
                <a:solidFill>
                  <a:srgbClr val="FF0000"/>
                </a:solidFill>
              </a:rPr>
              <a:t>軌跡</a:t>
            </a:r>
            <a:endParaRPr kumimoji="1" lang="en-US" altLang="ja-JP" dirty="0" smtClean="0">
              <a:solidFill>
                <a:srgbClr val="FF0000"/>
              </a:solidFill>
            </a:endParaRPr>
          </a:p>
          <a:p>
            <a:pPr algn="ctr"/>
            <a:r>
              <a:rPr lang="en-US" altLang="ja-JP" dirty="0" smtClean="0">
                <a:solidFill>
                  <a:srgbClr val="FF0000"/>
                </a:solidFill>
              </a:rPr>
              <a:t>[</a:t>
            </a:r>
            <a:r>
              <a:rPr lang="en-US" altLang="ja-JP" dirty="0" err="1" smtClean="0">
                <a:solidFill>
                  <a:srgbClr val="FF0000"/>
                </a:solidFill>
              </a:rPr>
              <a:t>OccupancyGrid</a:t>
            </a:r>
            <a:r>
              <a:rPr lang="en-US" altLang="ja-JP" dirty="0">
                <a:solidFill>
                  <a:srgbClr val="FF0000"/>
                </a:solidFill>
              </a:rPr>
              <a:t>]</a:t>
            </a:r>
            <a:endParaRPr kumimoji="1" lang="ja-JP" altLang="en-US" dirty="0">
              <a:solidFill>
                <a:srgbClr val="FF0000"/>
              </a:solidFill>
            </a:endParaRPr>
          </a:p>
        </p:txBody>
      </p:sp>
      <p:sp>
        <p:nvSpPr>
          <p:cNvPr id="34" name="テキスト ボックス 33"/>
          <p:cNvSpPr txBox="1"/>
          <p:nvPr/>
        </p:nvSpPr>
        <p:spPr>
          <a:xfrm>
            <a:off x="9028198" y="1513944"/>
            <a:ext cx="1338828" cy="646331"/>
          </a:xfrm>
          <a:prstGeom prst="rect">
            <a:avLst/>
          </a:prstGeom>
          <a:noFill/>
        </p:spPr>
        <p:txBody>
          <a:bodyPr wrap="none" rtlCol="0">
            <a:spAutoFit/>
          </a:bodyPr>
          <a:lstStyle/>
          <a:p>
            <a:pPr algn="ctr"/>
            <a:r>
              <a:rPr kumimoji="1" lang="ja-JP" altLang="en-US" dirty="0" smtClean="0"/>
              <a:t>目的地設定</a:t>
            </a:r>
            <a:endParaRPr kumimoji="1" lang="en-US" altLang="ja-JP" dirty="0" smtClean="0"/>
          </a:p>
          <a:p>
            <a:pPr algn="ctr"/>
            <a:r>
              <a:rPr lang="en-US" altLang="ja-JP" dirty="0" smtClean="0"/>
              <a:t>[Pose]</a:t>
            </a:r>
            <a:endParaRPr kumimoji="1" lang="ja-JP" altLang="en-US" dirty="0"/>
          </a:p>
        </p:txBody>
      </p:sp>
      <p:sp>
        <p:nvSpPr>
          <p:cNvPr id="35" name="テキスト ボックス 34"/>
          <p:cNvSpPr txBox="1"/>
          <p:nvPr/>
        </p:nvSpPr>
        <p:spPr>
          <a:xfrm>
            <a:off x="4065280" y="5341023"/>
            <a:ext cx="3570208" cy="769441"/>
          </a:xfrm>
          <a:prstGeom prst="rect">
            <a:avLst/>
          </a:prstGeom>
          <a:noFill/>
        </p:spPr>
        <p:txBody>
          <a:bodyPr wrap="none" rtlCol="0">
            <a:spAutoFit/>
          </a:bodyPr>
          <a:lstStyle/>
          <a:p>
            <a:r>
              <a:rPr kumimoji="1" lang="ja-JP" altLang="en-US" sz="4400" dirty="0" smtClean="0"/>
              <a:t>デモ（実機）</a:t>
            </a:r>
            <a:endParaRPr kumimoji="1" lang="ja-JP" altLang="en-US" sz="4400" dirty="0"/>
          </a:p>
        </p:txBody>
      </p:sp>
      <p:sp>
        <p:nvSpPr>
          <p:cNvPr id="37" name="楕円 36"/>
          <p:cNvSpPr/>
          <p:nvPr/>
        </p:nvSpPr>
        <p:spPr>
          <a:xfrm>
            <a:off x="629879" y="433214"/>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sp>
        <p:nvSpPr>
          <p:cNvPr id="38" name="楕円 37"/>
          <p:cNvSpPr/>
          <p:nvPr/>
        </p:nvSpPr>
        <p:spPr>
          <a:xfrm>
            <a:off x="3142490" y="455913"/>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sp>
        <p:nvSpPr>
          <p:cNvPr id="39" name="楕円 38"/>
          <p:cNvSpPr/>
          <p:nvPr/>
        </p:nvSpPr>
        <p:spPr>
          <a:xfrm>
            <a:off x="8557522" y="442358"/>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把持</a:t>
            </a:r>
            <a:endParaRPr kumimoji="1" lang="ja-JP" altLang="en-US" b="1" dirty="0"/>
          </a:p>
        </p:txBody>
      </p:sp>
      <p:sp>
        <p:nvSpPr>
          <p:cNvPr id="40" name="楕円 39"/>
          <p:cNvSpPr/>
          <p:nvPr/>
        </p:nvSpPr>
        <p:spPr>
          <a:xfrm>
            <a:off x="5813918" y="442359"/>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目標</a:t>
            </a:r>
            <a:endParaRPr lang="en-US" altLang="ja-JP" b="1" dirty="0"/>
          </a:p>
          <a:p>
            <a:pPr algn="ctr"/>
            <a:r>
              <a:rPr lang="ja-JP" altLang="en-US" b="1" dirty="0"/>
              <a:t>接近</a:t>
            </a:r>
            <a:endParaRPr lang="ja-JP" altLang="en-US" b="1" dirty="0"/>
          </a:p>
        </p:txBody>
      </p:sp>
      <p:cxnSp>
        <p:nvCxnSpPr>
          <p:cNvPr id="41" name="直線矢印コネクタ 40"/>
          <p:cNvCxnSpPr/>
          <p:nvPr/>
        </p:nvCxnSpPr>
        <p:spPr>
          <a:xfrm>
            <a:off x="2012859" y="805506"/>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4637808" y="794564"/>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7389125" y="777398"/>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6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931457" y="2266058"/>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cxnSp>
        <p:nvCxnSpPr>
          <p:cNvPr id="5" name="直線矢印コネクタ 4"/>
          <p:cNvCxnSpPr>
            <a:stCxn id="4" idx="6"/>
            <a:endCxn id="6" idx="2"/>
          </p:cNvCxnSpPr>
          <p:nvPr/>
        </p:nvCxnSpPr>
        <p:spPr>
          <a:xfrm>
            <a:off x="2426775" y="2610243"/>
            <a:ext cx="2823309"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250084" y="2266058"/>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cxnSp>
        <p:nvCxnSpPr>
          <p:cNvPr id="7" name="直線矢印コネクタ 6"/>
          <p:cNvCxnSpPr>
            <a:stCxn id="6" idx="6"/>
            <a:endCxn id="24" idx="2"/>
          </p:cNvCxnSpPr>
          <p:nvPr/>
        </p:nvCxnSpPr>
        <p:spPr>
          <a:xfrm>
            <a:off x="6745402" y="2610243"/>
            <a:ext cx="1331895"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8566665" y="3939224"/>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把持</a:t>
            </a:r>
            <a:endParaRPr kumimoji="1" lang="ja-JP" altLang="en-US" b="1" dirty="0"/>
          </a:p>
        </p:txBody>
      </p:sp>
      <p:sp>
        <p:nvSpPr>
          <p:cNvPr id="16" name="テキスト ボックス 15"/>
          <p:cNvSpPr txBox="1"/>
          <p:nvPr/>
        </p:nvSpPr>
        <p:spPr>
          <a:xfrm>
            <a:off x="115436" y="3206191"/>
            <a:ext cx="3384260" cy="1077218"/>
          </a:xfrm>
          <a:prstGeom prst="rect">
            <a:avLst/>
          </a:prstGeom>
          <a:noFill/>
        </p:spPr>
        <p:txBody>
          <a:bodyPr wrap="none" rtlCol="0">
            <a:spAutoFit/>
          </a:bodyPr>
          <a:lstStyle/>
          <a:p>
            <a:r>
              <a:rPr kumimoji="1" lang="ja-JP" altLang="en-US" sz="1600" dirty="0" smtClean="0"/>
              <a:t>・部屋内を自律移動</a:t>
            </a:r>
            <a:endParaRPr kumimoji="1" lang="en-US" altLang="ja-JP" sz="1600" dirty="0" smtClean="0"/>
          </a:p>
          <a:p>
            <a:r>
              <a:rPr lang="ja-JP" altLang="en-US" sz="1600" dirty="0"/>
              <a:t>　</a:t>
            </a:r>
            <a:r>
              <a:rPr lang="en-US" altLang="ja-JP" sz="1600" dirty="0" smtClean="0"/>
              <a:t>- Lidar</a:t>
            </a:r>
            <a:r>
              <a:rPr lang="ja-JP" altLang="en-US" sz="1600" dirty="0" smtClean="0"/>
              <a:t>で障害物を</a:t>
            </a:r>
            <a:r>
              <a:rPr lang="ja-JP" altLang="en-US" sz="1600" dirty="0"/>
              <a:t>検知</a:t>
            </a:r>
            <a:r>
              <a:rPr lang="ja-JP" altLang="en-US" sz="1600" dirty="0" smtClean="0"/>
              <a:t>して回避</a:t>
            </a:r>
            <a:endParaRPr lang="en-US" altLang="ja-JP" sz="1600" dirty="0" smtClean="0"/>
          </a:p>
          <a:p>
            <a:r>
              <a:rPr kumimoji="1" lang="en-US" altLang="ja-JP" sz="1600" dirty="0"/>
              <a:t> </a:t>
            </a:r>
            <a:r>
              <a:rPr kumimoji="1" lang="en-US" altLang="ja-JP" sz="1600" dirty="0" smtClean="0"/>
              <a:t>  - </a:t>
            </a:r>
            <a:r>
              <a:rPr kumimoji="1" lang="ja-JP" altLang="en-US" sz="1600" dirty="0" smtClean="0"/>
              <a:t>カメラ画像から探索済みを判定</a:t>
            </a:r>
            <a:endParaRPr kumimoji="1" lang="en-US" altLang="ja-JP" sz="1600" dirty="0" smtClean="0"/>
          </a:p>
          <a:p>
            <a:r>
              <a:rPr lang="ja-JP" altLang="en-US" sz="1600" dirty="0"/>
              <a:t>　</a:t>
            </a:r>
            <a:r>
              <a:rPr lang="en-US" altLang="ja-JP" sz="1600" dirty="0" smtClean="0"/>
              <a:t>- </a:t>
            </a:r>
            <a:r>
              <a:rPr kumimoji="1" lang="ja-JP" altLang="en-US" sz="1600" dirty="0" smtClean="0"/>
              <a:t>未探索のエリアに移動</a:t>
            </a:r>
            <a:endParaRPr kumimoji="1" lang="en-US" altLang="ja-JP" sz="1600" dirty="0" smtClean="0"/>
          </a:p>
        </p:txBody>
      </p:sp>
      <p:sp>
        <p:nvSpPr>
          <p:cNvPr id="17" name="テキスト ボックス 16"/>
          <p:cNvSpPr txBox="1"/>
          <p:nvPr/>
        </p:nvSpPr>
        <p:spPr>
          <a:xfrm>
            <a:off x="4578625" y="3173914"/>
            <a:ext cx="3656770" cy="830997"/>
          </a:xfrm>
          <a:prstGeom prst="rect">
            <a:avLst/>
          </a:prstGeom>
          <a:noFill/>
        </p:spPr>
        <p:txBody>
          <a:bodyPr wrap="none" rtlCol="0">
            <a:spAutoFit/>
          </a:bodyPr>
          <a:lstStyle/>
          <a:p>
            <a:r>
              <a:rPr kumimoji="1" lang="ja-JP" altLang="en-US" sz="1600" dirty="0" smtClean="0"/>
              <a:t>・物体を検出して目的地を設定</a:t>
            </a:r>
            <a:endParaRPr lang="en-US" altLang="ja-JP" sz="1600" dirty="0"/>
          </a:p>
          <a:p>
            <a:r>
              <a:rPr lang="ja-JP" altLang="en-US" sz="1600" dirty="0"/>
              <a:t>　</a:t>
            </a:r>
            <a:r>
              <a:rPr lang="en-US" altLang="ja-JP" sz="1600" dirty="0" smtClean="0"/>
              <a:t>- </a:t>
            </a:r>
            <a:r>
              <a:rPr kumimoji="1" lang="en-US" altLang="ja-JP" sz="1600" dirty="0" smtClean="0"/>
              <a:t>RGB</a:t>
            </a:r>
            <a:r>
              <a:rPr kumimoji="1" lang="ja-JP" altLang="en-US" sz="1600" dirty="0" smtClean="0"/>
              <a:t>から物体を検出</a:t>
            </a:r>
            <a:r>
              <a:rPr kumimoji="1" lang="en-US" altLang="ja-JP" sz="1600" dirty="0" smtClean="0"/>
              <a:t>/</a:t>
            </a:r>
            <a:r>
              <a:rPr kumimoji="1" lang="ja-JP" altLang="en-US" sz="1600" dirty="0" smtClean="0"/>
              <a:t>認識</a:t>
            </a:r>
            <a:endParaRPr kumimoji="1" lang="en-US" altLang="ja-JP" sz="1600" dirty="0" smtClean="0"/>
          </a:p>
          <a:p>
            <a:r>
              <a:rPr lang="ja-JP" altLang="en-US" sz="1600" dirty="0"/>
              <a:t>　</a:t>
            </a:r>
            <a:r>
              <a:rPr lang="en-US" altLang="ja-JP" sz="1600" dirty="0" smtClean="0"/>
              <a:t>- depth</a:t>
            </a:r>
            <a:r>
              <a:rPr lang="ja-JP" altLang="en-US" sz="1600" dirty="0" smtClean="0"/>
              <a:t>データから</a:t>
            </a:r>
            <a:r>
              <a:rPr lang="en-US" altLang="ja-JP" sz="1600" dirty="0" smtClean="0"/>
              <a:t>3</a:t>
            </a:r>
            <a:r>
              <a:rPr lang="ja-JP" altLang="en-US" sz="1600" dirty="0" smtClean="0"/>
              <a:t>次元座標を算出</a:t>
            </a:r>
            <a:endParaRPr kumimoji="1" lang="en-US" altLang="ja-JP" sz="1600" dirty="0" smtClean="0"/>
          </a:p>
        </p:txBody>
      </p:sp>
      <p:cxnSp>
        <p:nvCxnSpPr>
          <p:cNvPr id="18" name="直線矢印コネクタ 17"/>
          <p:cNvCxnSpPr/>
          <p:nvPr/>
        </p:nvCxnSpPr>
        <p:spPr>
          <a:xfrm flipH="1">
            <a:off x="2426775" y="2772304"/>
            <a:ext cx="2823309" cy="1"/>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293793" y="2804582"/>
            <a:ext cx="1107996" cy="369332"/>
          </a:xfrm>
          <a:prstGeom prst="rect">
            <a:avLst/>
          </a:prstGeom>
          <a:noFill/>
        </p:spPr>
        <p:txBody>
          <a:bodyPr wrap="none" rtlCol="0">
            <a:spAutoFit/>
          </a:bodyPr>
          <a:lstStyle/>
          <a:p>
            <a:r>
              <a:rPr lang="ja-JP" altLang="en-US" dirty="0" smtClean="0"/>
              <a:t>検出</a:t>
            </a:r>
            <a:r>
              <a:rPr lang="ja-JP" altLang="en-US" dirty="0"/>
              <a:t>結果</a:t>
            </a:r>
            <a:endParaRPr kumimoji="1" lang="ja-JP" altLang="en-US" dirty="0"/>
          </a:p>
        </p:txBody>
      </p:sp>
      <p:sp>
        <p:nvSpPr>
          <p:cNvPr id="23" name="テキスト ボックス 22"/>
          <p:cNvSpPr txBox="1"/>
          <p:nvPr/>
        </p:nvSpPr>
        <p:spPr>
          <a:xfrm>
            <a:off x="3499696" y="2240910"/>
            <a:ext cx="646331" cy="369332"/>
          </a:xfrm>
          <a:prstGeom prst="rect">
            <a:avLst/>
          </a:prstGeom>
          <a:noFill/>
        </p:spPr>
        <p:txBody>
          <a:bodyPr wrap="none" rtlCol="0">
            <a:spAutoFit/>
          </a:bodyPr>
          <a:lstStyle/>
          <a:p>
            <a:r>
              <a:rPr kumimoji="1" lang="ja-JP" altLang="en-US" dirty="0" smtClean="0"/>
              <a:t>移動</a:t>
            </a:r>
            <a:endParaRPr kumimoji="1" lang="ja-JP" altLang="en-US" dirty="0"/>
          </a:p>
        </p:txBody>
      </p:sp>
      <p:sp>
        <p:nvSpPr>
          <p:cNvPr id="24" name="楕円 23"/>
          <p:cNvSpPr/>
          <p:nvPr/>
        </p:nvSpPr>
        <p:spPr>
          <a:xfrm>
            <a:off x="8077297" y="2266058"/>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目標</a:t>
            </a:r>
            <a:endParaRPr lang="en-US" altLang="ja-JP" b="1" dirty="0"/>
          </a:p>
          <a:p>
            <a:pPr algn="ctr"/>
            <a:r>
              <a:rPr lang="ja-JP" altLang="en-US" b="1" dirty="0"/>
              <a:t>接近</a:t>
            </a:r>
            <a:endParaRPr lang="ja-JP" altLang="en-US" b="1" dirty="0"/>
          </a:p>
        </p:txBody>
      </p:sp>
      <p:sp>
        <p:nvSpPr>
          <p:cNvPr id="28" name="テキスト ボックス 27"/>
          <p:cNvSpPr txBox="1"/>
          <p:nvPr/>
        </p:nvSpPr>
        <p:spPr>
          <a:xfrm>
            <a:off x="8235395" y="1614998"/>
            <a:ext cx="3280065" cy="584775"/>
          </a:xfrm>
          <a:prstGeom prst="rect">
            <a:avLst/>
          </a:prstGeom>
          <a:noFill/>
        </p:spPr>
        <p:txBody>
          <a:bodyPr wrap="none" rtlCol="0">
            <a:spAutoFit/>
          </a:bodyPr>
          <a:lstStyle/>
          <a:p>
            <a:r>
              <a:rPr kumimoji="1" lang="ja-JP" altLang="en-US" sz="1600" dirty="0" smtClean="0"/>
              <a:t>・部屋内を自律移動</a:t>
            </a:r>
            <a:endParaRPr kumimoji="1" lang="en-US" altLang="ja-JP" sz="1600" dirty="0" smtClean="0"/>
          </a:p>
          <a:p>
            <a:r>
              <a:rPr lang="ja-JP" altLang="en-US" sz="1600" dirty="0"/>
              <a:t>　</a:t>
            </a:r>
            <a:r>
              <a:rPr lang="en-US" altLang="ja-JP" sz="1600" dirty="0" smtClean="0"/>
              <a:t>- Lidar</a:t>
            </a:r>
            <a:r>
              <a:rPr lang="ja-JP" altLang="en-US" sz="1600" dirty="0" smtClean="0"/>
              <a:t>で障害物を</a:t>
            </a:r>
            <a:r>
              <a:rPr lang="ja-JP" altLang="en-US" sz="1600" dirty="0"/>
              <a:t>検知</a:t>
            </a:r>
            <a:r>
              <a:rPr lang="ja-JP" altLang="en-US" sz="1600" dirty="0" smtClean="0"/>
              <a:t>して回避</a:t>
            </a:r>
            <a:endParaRPr lang="en-US" altLang="ja-JP" sz="1600" dirty="0" smtClean="0"/>
          </a:p>
        </p:txBody>
      </p:sp>
      <p:cxnSp>
        <p:nvCxnSpPr>
          <p:cNvPr id="31" name="直線矢印コネクタ 30"/>
          <p:cNvCxnSpPr>
            <a:stCxn id="24" idx="4"/>
            <a:endCxn id="8" idx="0"/>
          </p:cNvCxnSpPr>
          <p:nvPr/>
        </p:nvCxnSpPr>
        <p:spPr>
          <a:xfrm>
            <a:off x="8824956" y="2954427"/>
            <a:ext cx="489368" cy="984797"/>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8824956" y="4759764"/>
            <a:ext cx="2795958" cy="830997"/>
          </a:xfrm>
          <a:prstGeom prst="rect">
            <a:avLst/>
          </a:prstGeom>
          <a:noFill/>
        </p:spPr>
        <p:txBody>
          <a:bodyPr wrap="none" rtlCol="0">
            <a:spAutoFit/>
          </a:bodyPr>
          <a:lstStyle/>
          <a:p>
            <a:r>
              <a:rPr kumimoji="1" lang="ja-JP" altLang="en-US" sz="1600" dirty="0" smtClean="0"/>
              <a:t>・対象物を把持</a:t>
            </a:r>
            <a:endParaRPr kumimoji="1" lang="en-US" altLang="ja-JP" sz="1600" dirty="0" smtClean="0"/>
          </a:p>
          <a:p>
            <a:r>
              <a:rPr lang="ja-JP" altLang="en-US" sz="1600" dirty="0"/>
              <a:t>　</a:t>
            </a:r>
            <a:r>
              <a:rPr lang="en-US" altLang="ja-JP" sz="1600" dirty="0" smtClean="0"/>
              <a:t>- </a:t>
            </a:r>
            <a:r>
              <a:rPr lang="ja-JP" altLang="en-US" sz="1600" dirty="0" smtClean="0"/>
              <a:t>認識結果</a:t>
            </a:r>
            <a:r>
              <a:rPr lang="ja-JP" altLang="en-US" sz="1600" dirty="0" smtClean="0"/>
              <a:t>から動作を決定</a:t>
            </a:r>
            <a:endParaRPr lang="en-US" altLang="ja-JP" sz="1600" dirty="0" smtClean="0"/>
          </a:p>
          <a:p>
            <a:r>
              <a:rPr lang="ja-JP" altLang="en-US" sz="1600" dirty="0"/>
              <a:t>　</a:t>
            </a:r>
            <a:r>
              <a:rPr lang="ja-JP" altLang="en-US" sz="1600" dirty="0" smtClean="0"/>
              <a:t>（現状は１動作のみ）</a:t>
            </a:r>
            <a:endParaRPr lang="en-US" altLang="ja-JP" sz="1600" dirty="0" smtClean="0"/>
          </a:p>
        </p:txBody>
      </p:sp>
      <p:sp>
        <p:nvSpPr>
          <p:cNvPr id="21" name="楕円 20"/>
          <p:cNvSpPr/>
          <p:nvPr/>
        </p:nvSpPr>
        <p:spPr>
          <a:xfrm>
            <a:off x="3293793" y="5719010"/>
            <a:ext cx="731685" cy="3603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5" name="テキスト ボックス 24"/>
          <p:cNvSpPr txBox="1"/>
          <p:nvPr/>
        </p:nvSpPr>
        <p:spPr>
          <a:xfrm>
            <a:off x="4146027" y="5721855"/>
            <a:ext cx="2031325" cy="369332"/>
          </a:xfrm>
          <a:prstGeom prst="rect">
            <a:avLst/>
          </a:prstGeom>
          <a:noFill/>
        </p:spPr>
        <p:txBody>
          <a:bodyPr wrap="none" rtlCol="0">
            <a:spAutoFit/>
          </a:bodyPr>
          <a:lstStyle/>
          <a:p>
            <a:r>
              <a:rPr lang="en-US" altLang="ja-JP" dirty="0"/>
              <a:t>…</a:t>
            </a:r>
            <a:r>
              <a:rPr kumimoji="1" lang="ja-JP" altLang="en-US" dirty="0" smtClean="0"/>
              <a:t>前回からの進捗</a:t>
            </a:r>
            <a:endParaRPr kumimoji="1" lang="ja-JP" altLang="en-US" dirty="0"/>
          </a:p>
        </p:txBody>
      </p:sp>
    </p:spTree>
    <p:extLst>
      <p:ext uri="{BB962C8B-B14F-4D97-AF65-F5344CB8AC3E}">
        <p14:creationId xmlns:p14="http://schemas.microsoft.com/office/powerpoint/2010/main" val="2090316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3013627" y="2393043"/>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1747412" y="2119313"/>
            <a:ext cx="1930400" cy="1828800"/>
            <a:chOff x="3182512" y="3162300"/>
            <a:chExt cx="2413000" cy="2286000"/>
          </a:xfrm>
        </p:grpSpPr>
        <p:sp>
          <p:nvSpPr>
            <p:cNvPr id="6" name="正方形/長方形 5"/>
            <p:cNvSpPr/>
            <p:nvPr/>
          </p:nvSpPr>
          <p:spPr>
            <a:xfrm>
              <a:off x="3182512" y="3162300"/>
              <a:ext cx="2413000" cy="228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70732" y="3435350"/>
              <a:ext cx="1836561" cy="173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4973212" y="211931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涙形 9"/>
          <p:cNvSpPr/>
          <p:nvPr/>
        </p:nvSpPr>
        <p:spPr>
          <a:xfrm>
            <a:off x="5989212" y="2119313"/>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涙形 10"/>
          <p:cNvSpPr/>
          <p:nvPr/>
        </p:nvSpPr>
        <p:spPr>
          <a:xfrm>
            <a:off x="5989212" y="2337753"/>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875086" y="2784252"/>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6333271" y="2766225"/>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732412" y="211931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H="1">
            <a:off x="9080500" y="3249367"/>
            <a:ext cx="381000" cy="344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773087" y="1468172"/>
            <a:ext cx="1980029" cy="646331"/>
          </a:xfrm>
          <a:prstGeom prst="rect">
            <a:avLst/>
          </a:prstGeom>
          <a:noFill/>
        </p:spPr>
        <p:txBody>
          <a:bodyPr wrap="none" rtlCol="0">
            <a:spAutoFit/>
          </a:bodyPr>
          <a:lstStyle/>
          <a:p>
            <a:pPr algn="ctr"/>
            <a:r>
              <a:rPr kumimoji="1" lang="en-US" altLang="ja-JP" dirty="0" err="1" smtClean="0"/>
              <a:t>costmap</a:t>
            </a:r>
            <a:endParaRPr kumimoji="1" lang="en-US" altLang="ja-JP" dirty="0" smtClean="0"/>
          </a:p>
          <a:p>
            <a:pPr algn="ctr"/>
            <a:r>
              <a:rPr kumimoji="1" lang="en-US" altLang="ja-JP" dirty="0" smtClean="0"/>
              <a:t>[</a:t>
            </a:r>
            <a:r>
              <a:rPr kumimoji="1" lang="en-US" altLang="ja-JP" dirty="0" err="1" smtClean="0"/>
              <a:t>OccupancyGrid</a:t>
            </a:r>
            <a:r>
              <a:rPr kumimoji="1" lang="en-US" altLang="ja-JP" dirty="0" smtClean="0"/>
              <a:t>]</a:t>
            </a:r>
            <a:endParaRPr kumimoji="1" lang="ja-JP" altLang="en-US" dirty="0"/>
          </a:p>
        </p:txBody>
      </p:sp>
      <p:sp>
        <p:nvSpPr>
          <p:cNvPr id="18" name="テキスト ボックス 17"/>
          <p:cNvSpPr txBox="1"/>
          <p:nvPr/>
        </p:nvSpPr>
        <p:spPr>
          <a:xfrm>
            <a:off x="4934408" y="1468172"/>
            <a:ext cx="1980029" cy="646331"/>
          </a:xfrm>
          <a:prstGeom prst="rect">
            <a:avLst/>
          </a:prstGeom>
          <a:noFill/>
        </p:spPr>
        <p:txBody>
          <a:bodyPr wrap="none" rtlCol="0">
            <a:spAutoFit/>
          </a:bodyPr>
          <a:lstStyle/>
          <a:p>
            <a:pPr algn="ctr"/>
            <a:r>
              <a:rPr kumimoji="1" lang="en-US" altLang="ja-JP" dirty="0" smtClean="0"/>
              <a:t>ROI map</a:t>
            </a:r>
          </a:p>
          <a:p>
            <a:pPr algn="ctr"/>
            <a:r>
              <a:rPr lang="en-US" altLang="ja-JP" dirty="0" smtClean="0"/>
              <a:t>[</a:t>
            </a:r>
            <a:r>
              <a:rPr lang="en-US" altLang="ja-JP" dirty="0" err="1" smtClean="0"/>
              <a:t>OccupancyGrid</a:t>
            </a:r>
            <a:r>
              <a:rPr lang="en-US" altLang="ja-JP" dirty="0"/>
              <a:t>]</a:t>
            </a:r>
            <a:endParaRPr kumimoji="1" lang="ja-JP" altLang="en-US" dirty="0"/>
          </a:p>
        </p:txBody>
      </p:sp>
      <p:cxnSp>
        <p:nvCxnSpPr>
          <p:cNvPr id="20" name="直線矢印コネクタ 19"/>
          <p:cNvCxnSpPr/>
          <p:nvPr/>
        </p:nvCxnSpPr>
        <p:spPr>
          <a:xfrm>
            <a:off x="7571524" y="3033713"/>
            <a:ext cx="492976"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8477633" y="4176172"/>
            <a:ext cx="2262158" cy="369332"/>
          </a:xfrm>
          <a:prstGeom prst="rect">
            <a:avLst/>
          </a:prstGeom>
          <a:noFill/>
        </p:spPr>
        <p:txBody>
          <a:bodyPr wrap="none" rtlCol="0">
            <a:spAutoFit/>
          </a:bodyPr>
          <a:lstStyle/>
          <a:p>
            <a:r>
              <a:rPr kumimoji="1" lang="ja-JP" altLang="en-US" dirty="0" smtClean="0"/>
              <a:t>未探索エリアに移動</a:t>
            </a:r>
            <a:endParaRPr kumimoji="1" lang="ja-JP" altLang="en-US" dirty="0"/>
          </a:p>
        </p:txBody>
      </p:sp>
      <p:sp>
        <p:nvSpPr>
          <p:cNvPr id="23" name="楕円 22"/>
          <p:cNvSpPr/>
          <p:nvPr/>
        </p:nvSpPr>
        <p:spPr>
          <a:xfrm>
            <a:off x="9382431" y="3141488"/>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 24"/>
          <p:cNvSpPr/>
          <p:nvPr/>
        </p:nvSpPr>
        <p:spPr>
          <a:xfrm rot="5400000">
            <a:off x="8948312" y="2815273"/>
            <a:ext cx="914400" cy="914400"/>
          </a:xfrm>
          <a:prstGeom prst="pie">
            <a:avLst>
              <a:gd name="adj1" fmla="val 0"/>
              <a:gd name="adj2" fmla="val 5726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377538" y="4176172"/>
            <a:ext cx="2343911" cy="369332"/>
          </a:xfrm>
          <a:prstGeom prst="rect">
            <a:avLst/>
          </a:prstGeom>
          <a:noFill/>
        </p:spPr>
        <p:txBody>
          <a:bodyPr wrap="none" rtlCol="0">
            <a:spAutoFit/>
          </a:bodyPr>
          <a:lstStyle/>
          <a:p>
            <a:r>
              <a:rPr kumimoji="1" lang="en-US" altLang="ja-JP" dirty="0" smtClean="0"/>
              <a:t>Lidar</a:t>
            </a:r>
            <a:r>
              <a:rPr kumimoji="1" lang="ja-JP" altLang="en-US" dirty="0" smtClean="0"/>
              <a:t>の情報から生成</a:t>
            </a:r>
            <a:endParaRPr kumimoji="1" lang="ja-JP" altLang="en-US" dirty="0"/>
          </a:p>
        </p:txBody>
      </p:sp>
      <p:sp>
        <p:nvSpPr>
          <p:cNvPr id="27" name="テキスト ボックス 26"/>
          <p:cNvSpPr txBox="1"/>
          <p:nvPr/>
        </p:nvSpPr>
        <p:spPr>
          <a:xfrm>
            <a:off x="4766456" y="4176172"/>
            <a:ext cx="3185487" cy="646331"/>
          </a:xfrm>
          <a:prstGeom prst="rect">
            <a:avLst/>
          </a:prstGeom>
          <a:noFill/>
        </p:spPr>
        <p:txBody>
          <a:bodyPr wrap="none" rtlCol="0">
            <a:spAutoFit/>
          </a:bodyPr>
          <a:lstStyle/>
          <a:p>
            <a:r>
              <a:rPr lang="ja-JP" altLang="en-US" dirty="0" smtClean="0"/>
              <a:t>移動履歴、</a:t>
            </a:r>
            <a:endParaRPr lang="en-US" altLang="ja-JP" dirty="0" smtClean="0"/>
          </a:p>
          <a:p>
            <a:r>
              <a:rPr lang="ja-JP" altLang="en-US" dirty="0" smtClean="0"/>
              <a:t>デプスカメラの情報</a:t>
            </a:r>
            <a:r>
              <a:rPr kumimoji="1" lang="ja-JP" altLang="en-US" dirty="0" smtClean="0"/>
              <a:t>から</a:t>
            </a:r>
            <a:r>
              <a:rPr kumimoji="1" lang="ja-JP" altLang="en-US" dirty="0"/>
              <a:t>生成</a:t>
            </a:r>
          </a:p>
        </p:txBody>
      </p:sp>
      <p:sp>
        <p:nvSpPr>
          <p:cNvPr id="28" name="テキスト ボックス 27"/>
          <p:cNvSpPr txBox="1"/>
          <p:nvPr/>
        </p:nvSpPr>
        <p:spPr>
          <a:xfrm>
            <a:off x="9028198" y="1513944"/>
            <a:ext cx="1338828" cy="646331"/>
          </a:xfrm>
          <a:prstGeom prst="rect">
            <a:avLst/>
          </a:prstGeom>
          <a:noFill/>
        </p:spPr>
        <p:txBody>
          <a:bodyPr wrap="none" rtlCol="0">
            <a:spAutoFit/>
          </a:bodyPr>
          <a:lstStyle/>
          <a:p>
            <a:pPr algn="ctr"/>
            <a:r>
              <a:rPr kumimoji="1" lang="ja-JP" altLang="en-US" dirty="0" smtClean="0"/>
              <a:t>目的地設定</a:t>
            </a:r>
            <a:endParaRPr kumimoji="1" lang="en-US" altLang="ja-JP" dirty="0" smtClean="0"/>
          </a:p>
          <a:p>
            <a:pPr algn="ctr"/>
            <a:r>
              <a:rPr lang="en-US" altLang="ja-JP" dirty="0" smtClean="0"/>
              <a:t>[Pose]</a:t>
            </a:r>
            <a:endParaRPr kumimoji="1" lang="ja-JP" altLang="en-US" dirty="0"/>
          </a:p>
        </p:txBody>
      </p:sp>
      <p:sp>
        <p:nvSpPr>
          <p:cNvPr id="29" name="テキスト ボックス 28"/>
          <p:cNvSpPr txBox="1"/>
          <p:nvPr/>
        </p:nvSpPr>
        <p:spPr>
          <a:xfrm>
            <a:off x="4097551" y="2880034"/>
            <a:ext cx="415498"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30" name="楕円 29"/>
          <p:cNvSpPr/>
          <p:nvPr/>
        </p:nvSpPr>
        <p:spPr>
          <a:xfrm>
            <a:off x="482670" y="524153"/>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sp>
        <p:nvSpPr>
          <p:cNvPr id="31" name="文本框 42"/>
          <p:cNvSpPr txBox="1"/>
          <p:nvPr/>
        </p:nvSpPr>
        <p:spPr>
          <a:xfrm>
            <a:off x="482670" y="4744036"/>
            <a:ext cx="7785802" cy="1754326"/>
          </a:xfrm>
          <a:prstGeom prst="rect">
            <a:avLst/>
          </a:prstGeom>
          <a:noFill/>
        </p:spPr>
        <p:txBody>
          <a:bodyPr wrap="square" rtlCol="0">
            <a:spAutoFit/>
          </a:bodyPr>
          <a:lstStyle/>
          <a:p>
            <a:pPr>
              <a:lnSpc>
                <a:spcPct val="150000"/>
              </a:lnSpc>
            </a:pPr>
            <a:r>
              <a:rPr kumimoji="1" lang="ja-JP" altLang="en-US" dirty="0" smtClean="0"/>
              <a:t>今後の開発課題</a:t>
            </a:r>
            <a:r>
              <a:rPr kumimoji="1" lang="ja-JP" altLang="en-US" dirty="0" smtClean="0"/>
              <a:t>：</a:t>
            </a:r>
            <a:endParaRPr kumimoji="1" lang="en-US" altLang="ja-JP" dirty="0" smtClean="0"/>
          </a:p>
          <a:p>
            <a:pPr>
              <a:lnSpc>
                <a:spcPct val="150000"/>
              </a:lnSpc>
            </a:pPr>
            <a:r>
              <a:rPr kumimoji="1" lang="ja-JP" altLang="en-US" dirty="0" smtClean="0"/>
              <a:t>①　ＲＯＩを正しく反映する座標系の作成</a:t>
            </a:r>
            <a:endParaRPr kumimoji="1" lang="en-US" altLang="ja-JP" dirty="0" smtClean="0"/>
          </a:p>
          <a:p>
            <a:pPr>
              <a:lnSpc>
                <a:spcPct val="150000"/>
              </a:lnSpc>
            </a:pPr>
            <a:r>
              <a:rPr lang="ja-JP" altLang="en-US" dirty="0" smtClean="0"/>
              <a:t>②　探索時</a:t>
            </a:r>
            <a:r>
              <a:rPr lang="ja-JP" altLang="en-US" dirty="0"/>
              <a:t>の</a:t>
            </a:r>
            <a:r>
              <a:rPr lang="ja-JP" altLang="en-US" dirty="0" smtClean="0"/>
              <a:t>目的地設定アルゴリズム</a:t>
            </a:r>
            <a:endParaRPr lang="en-US" altLang="ja-JP" dirty="0" smtClean="0"/>
          </a:p>
          <a:p>
            <a:pPr>
              <a:lnSpc>
                <a:spcPct val="150000"/>
              </a:lnSpc>
            </a:pPr>
            <a:r>
              <a:rPr kumimoji="1" lang="ja-JP" altLang="en-US" dirty="0" smtClean="0"/>
              <a:t>③　障害物回避行動の適正化</a:t>
            </a:r>
            <a:endParaRPr kumimoji="1" lang="en-US" altLang="ja-JP" dirty="0" smtClean="0"/>
          </a:p>
        </p:txBody>
      </p:sp>
    </p:spTree>
    <p:extLst>
      <p:ext uri="{BB962C8B-B14F-4D97-AF65-F5344CB8AC3E}">
        <p14:creationId xmlns:p14="http://schemas.microsoft.com/office/powerpoint/2010/main" val="56326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26217" y1="74319" x2="11610" y2="50584"/>
                        <a14:foregroundMark x1="11985" y1="47082" x2="8240" y2="24125"/>
                        <a14:foregroundMark x1="14232" y1="21401" x2="61798" y2="7782"/>
                        <a14:foregroundMark x1="68539" y1="10506" x2="89888" y2="23735"/>
                        <a14:foregroundMark x1="67041" y1="82101" x2="89139" y2="47082"/>
                        <a14:foregroundMark x1="90637" y1="45914" x2="89513" y2="28405"/>
                        <a14:foregroundMark x1="26217" y1="74708" x2="42697" y2="91051"/>
                        <a14:foregroundMark x1="8614" y1="51362" x2="7865" y2="41634"/>
                        <a14:foregroundMark x1="6367" y1="38521" x2="6367" y2="38521"/>
                        <a14:foregroundMark x1="6367" y1="38521" x2="5993" y2="33463"/>
                        <a14:foregroundMark x1="3745" y1="7004" x2="8614" y2="10895"/>
                        <a14:foregroundMark x1="3371" y1="12062" x2="8240" y2="14008"/>
                        <a14:foregroundMark x1="95880" y1="8171" x2="98127" y2="5837"/>
                        <a14:foregroundMark x1="5618" y1="26848" x2="7491" y2="23735"/>
                        <a14:foregroundMark x1="44195" y1="5058" x2="52434" y2="5447"/>
                        <a14:backgroundMark x1="2247" y1="33852" x2="1873" y2="25681"/>
                      </a14:backgroundRemoval>
                    </a14:imgEffect>
                  </a14:imgLayer>
                </a14:imgProps>
              </a:ext>
            </a:extLst>
          </a:blip>
          <a:stretch>
            <a:fillRect/>
          </a:stretch>
        </p:blipFill>
        <p:spPr>
          <a:xfrm rot="5400000">
            <a:off x="1236689" y="5211498"/>
            <a:ext cx="873719" cy="840995"/>
          </a:xfrm>
          <a:prstGeom prst="rect">
            <a:avLst/>
          </a:prstGeom>
        </p:spPr>
      </p:pic>
      <p:grpSp>
        <p:nvGrpSpPr>
          <p:cNvPr id="7" name="组合 6"/>
          <p:cNvGrpSpPr/>
          <p:nvPr/>
        </p:nvGrpSpPr>
        <p:grpSpPr>
          <a:xfrm>
            <a:off x="4498685" y="3469460"/>
            <a:ext cx="814647" cy="257695"/>
            <a:chOff x="1795549" y="1936866"/>
            <a:chExt cx="814647" cy="257695"/>
          </a:xfrm>
        </p:grpSpPr>
        <p:sp>
          <p:nvSpPr>
            <p:cNvPr id="4"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矩形 7"/>
          <p:cNvSpPr/>
          <p:nvPr/>
        </p:nvSpPr>
        <p:spPr>
          <a:xfrm>
            <a:off x="8146472" y="1961803"/>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9" name="矩形 8"/>
          <p:cNvSpPr/>
          <p:nvPr/>
        </p:nvSpPr>
        <p:spPr>
          <a:xfrm>
            <a:off x="9529155" y="3221183"/>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0" name="矩形 9"/>
          <p:cNvSpPr/>
          <p:nvPr/>
        </p:nvSpPr>
        <p:spPr>
          <a:xfrm>
            <a:off x="8886305" y="4337859"/>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1" name="矩形 10"/>
          <p:cNvSpPr/>
          <p:nvPr/>
        </p:nvSpPr>
        <p:spPr>
          <a:xfrm>
            <a:off x="6819207" y="4706390"/>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2" name="椭圆 11"/>
          <p:cNvSpPr/>
          <p:nvPr/>
        </p:nvSpPr>
        <p:spPr>
          <a:xfrm>
            <a:off x="815755" y="3142209"/>
            <a:ext cx="1695796" cy="83958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rulo</a:t>
            </a:r>
            <a:endParaRPr kumimoji="1" lang="ja-JP" altLang="en-US" dirty="0"/>
          </a:p>
        </p:txBody>
      </p:sp>
      <p:sp>
        <p:nvSpPr>
          <p:cNvPr id="15" name="文本框 14"/>
          <p:cNvSpPr txBox="1"/>
          <p:nvPr/>
        </p:nvSpPr>
        <p:spPr>
          <a:xfrm>
            <a:off x="2167885" y="533299"/>
            <a:ext cx="8745245" cy="369332"/>
          </a:xfrm>
          <a:prstGeom prst="rect">
            <a:avLst/>
          </a:prstGeom>
          <a:noFill/>
        </p:spPr>
        <p:txBody>
          <a:bodyPr wrap="square" rtlCol="0">
            <a:spAutoFit/>
          </a:bodyPr>
          <a:lstStyle/>
          <a:p>
            <a:r>
              <a:rPr lang="en-US" altLang="ja-JP" dirty="0" smtClean="0"/>
              <a:t>Target:</a:t>
            </a:r>
            <a:r>
              <a:rPr lang="ja-JP" altLang="en-US" dirty="0" smtClean="0"/>
              <a:t>各</a:t>
            </a:r>
            <a:r>
              <a:rPr lang="en-US" altLang="ja-JP" dirty="0" err="1" smtClean="0"/>
              <a:t>obj</a:t>
            </a:r>
            <a:r>
              <a:rPr lang="ja-JP" altLang="en-US" dirty="0" smtClean="0"/>
              <a:t>を</a:t>
            </a:r>
            <a:r>
              <a:rPr lang="ja-JP" altLang="en-US" dirty="0" smtClean="0"/>
              <a:t>認識</a:t>
            </a:r>
            <a:r>
              <a:rPr lang="en-US" altLang="ja-JP" dirty="0" smtClean="0"/>
              <a:t>/</a:t>
            </a:r>
            <a:r>
              <a:rPr lang="ja-JP" altLang="en-US" dirty="0" smtClean="0"/>
              <a:t>判別</a:t>
            </a:r>
            <a:r>
              <a:rPr lang="ja-JP" altLang="en-US" dirty="0" smtClean="0"/>
              <a:t>して、</a:t>
            </a:r>
            <a:r>
              <a:rPr lang="en-US" altLang="ja-JP" dirty="0" smtClean="0"/>
              <a:t>obj</a:t>
            </a:r>
            <a:r>
              <a:rPr lang="ja-JP" altLang="en-US" dirty="0" smtClean="0"/>
              <a:t>の</a:t>
            </a:r>
            <a:r>
              <a:rPr lang="en-US" altLang="ja-JP" dirty="0" smtClean="0"/>
              <a:t>name</a:t>
            </a:r>
            <a:r>
              <a:rPr lang="ja-JP" altLang="en-US" dirty="0" smtClean="0"/>
              <a:t>と三次元座標を</a:t>
            </a:r>
            <a:r>
              <a:rPr lang="en-US" altLang="ja-JP" dirty="0" smtClean="0"/>
              <a:t>rulo</a:t>
            </a:r>
            <a:r>
              <a:rPr lang="ja-JP" altLang="en-US" dirty="0" smtClean="0"/>
              <a:t>に送信</a:t>
            </a:r>
            <a:endParaRPr kumimoji="1" lang="ja-JP" altLang="en-US" dirty="0"/>
          </a:p>
        </p:txBody>
      </p:sp>
      <p:cxnSp>
        <p:nvCxnSpPr>
          <p:cNvPr id="17" name="直接箭头连接符 16"/>
          <p:cNvCxnSpPr>
            <a:stCxn id="5" idx="3"/>
            <a:endCxn id="8" idx="1"/>
          </p:cNvCxnSpPr>
          <p:nvPr/>
        </p:nvCxnSpPr>
        <p:spPr>
          <a:xfrm flipV="1">
            <a:off x="5313333" y="2190403"/>
            <a:ext cx="2833139" cy="140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9" idx="1"/>
          </p:cNvCxnSpPr>
          <p:nvPr/>
        </p:nvCxnSpPr>
        <p:spPr>
          <a:xfrm flipV="1">
            <a:off x="5313333" y="3449783"/>
            <a:ext cx="4215822" cy="14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10" idx="1"/>
          </p:cNvCxnSpPr>
          <p:nvPr/>
        </p:nvCxnSpPr>
        <p:spPr>
          <a:xfrm>
            <a:off x="5313333" y="3598308"/>
            <a:ext cx="3572972" cy="96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11" idx="1"/>
          </p:cNvCxnSpPr>
          <p:nvPr/>
        </p:nvCxnSpPr>
        <p:spPr>
          <a:xfrm>
            <a:off x="5313333" y="3598308"/>
            <a:ext cx="1505874" cy="133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9968444">
            <a:off x="5824121" y="2396914"/>
            <a:ext cx="2267339" cy="261610"/>
          </a:xfrm>
          <a:prstGeom prst="rect">
            <a:avLst/>
          </a:prstGeom>
          <a:noFill/>
        </p:spPr>
        <p:txBody>
          <a:bodyPr wrap="square" rtlCol="0">
            <a:spAutoFit/>
          </a:bodyPr>
          <a:lstStyle/>
          <a:p>
            <a:r>
              <a:rPr kumimoji="1" lang="en-US" altLang="ja-JP" sz="1050" dirty="0" smtClean="0"/>
              <a:t>Obj[bottle][x,y,z]</a:t>
            </a:r>
            <a:endParaRPr kumimoji="1" lang="ja-JP" altLang="en-US" sz="1050" dirty="0"/>
          </a:p>
        </p:txBody>
      </p:sp>
      <p:sp>
        <p:nvSpPr>
          <p:cNvPr id="25" name="文本框 24"/>
          <p:cNvSpPr txBox="1"/>
          <p:nvPr/>
        </p:nvSpPr>
        <p:spPr>
          <a:xfrm rot="21388751">
            <a:off x="6729902" y="3266045"/>
            <a:ext cx="2267339" cy="261610"/>
          </a:xfrm>
          <a:prstGeom prst="rect">
            <a:avLst/>
          </a:prstGeom>
          <a:noFill/>
        </p:spPr>
        <p:txBody>
          <a:bodyPr wrap="square" rtlCol="0">
            <a:spAutoFit/>
          </a:bodyPr>
          <a:lstStyle/>
          <a:p>
            <a:r>
              <a:rPr kumimoji="1" lang="en-US" altLang="ja-JP" sz="1050" dirty="0" smtClean="0"/>
              <a:t>Obj[bottle][x,y,z]</a:t>
            </a:r>
            <a:endParaRPr kumimoji="1" lang="ja-JP" altLang="en-US" sz="1050" dirty="0"/>
          </a:p>
        </p:txBody>
      </p:sp>
      <p:sp>
        <p:nvSpPr>
          <p:cNvPr id="26" name="左箭头 25"/>
          <p:cNvSpPr/>
          <p:nvPr/>
        </p:nvSpPr>
        <p:spPr>
          <a:xfrm>
            <a:off x="2867694" y="3438919"/>
            <a:ext cx="1045029" cy="2773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文本框 26"/>
          <p:cNvSpPr txBox="1"/>
          <p:nvPr/>
        </p:nvSpPr>
        <p:spPr>
          <a:xfrm>
            <a:off x="2631658" y="3133899"/>
            <a:ext cx="2267339" cy="261610"/>
          </a:xfrm>
          <a:prstGeom prst="rect">
            <a:avLst/>
          </a:prstGeom>
          <a:noFill/>
        </p:spPr>
        <p:txBody>
          <a:bodyPr wrap="square" rtlCol="0">
            <a:spAutoFit/>
          </a:bodyPr>
          <a:lstStyle/>
          <a:p>
            <a:r>
              <a:rPr kumimoji="1" lang="ja-JP" altLang="en-US" sz="1050" dirty="0" smtClean="0"/>
              <a:t>カメラ検知結果を送信</a:t>
            </a:r>
            <a:endParaRPr kumimoji="1" lang="ja-JP" altLang="en-US" sz="1050" dirty="0"/>
          </a:p>
        </p:txBody>
      </p:sp>
      <p:sp>
        <p:nvSpPr>
          <p:cNvPr id="28" name="文本框 27"/>
          <p:cNvSpPr txBox="1"/>
          <p:nvPr/>
        </p:nvSpPr>
        <p:spPr>
          <a:xfrm>
            <a:off x="4417523" y="3733293"/>
            <a:ext cx="861937" cy="261610"/>
          </a:xfrm>
          <a:prstGeom prst="rect">
            <a:avLst/>
          </a:prstGeom>
          <a:noFill/>
        </p:spPr>
        <p:txBody>
          <a:bodyPr wrap="square" rtlCol="0">
            <a:spAutoFit/>
          </a:bodyPr>
          <a:lstStyle/>
          <a:p>
            <a:r>
              <a:rPr kumimoji="1" lang="en-US" altLang="ja-JP" sz="1100" b="1" smtClean="0">
                <a:solidFill>
                  <a:srgbClr val="FF0000"/>
                </a:solidFill>
              </a:rPr>
              <a:t>realsense</a:t>
            </a:r>
            <a:endParaRPr kumimoji="1" lang="ja-JP" altLang="en-US" sz="1100" b="1" dirty="0">
              <a:solidFill>
                <a:srgbClr val="FF0000"/>
              </a:solidFill>
            </a:endParaRPr>
          </a:p>
        </p:txBody>
      </p:sp>
      <p:sp>
        <p:nvSpPr>
          <p:cNvPr id="30" name="楕円 29"/>
          <p:cNvSpPr/>
          <p:nvPr/>
        </p:nvSpPr>
        <p:spPr>
          <a:xfrm>
            <a:off x="553088" y="373781"/>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grpSp>
        <p:nvGrpSpPr>
          <p:cNvPr id="50" name="グループ化 49"/>
          <p:cNvGrpSpPr/>
          <p:nvPr/>
        </p:nvGrpSpPr>
        <p:grpSpPr>
          <a:xfrm>
            <a:off x="1055692" y="4337859"/>
            <a:ext cx="2420021" cy="2420021"/>
            <a:chOff x="1424448" y="784963"/>
            <a:chExt cx="5448889" cy="5448889"/>
          </a:xfrm>
        </p:grpSpPr>
        <p:sp>
          <p:nvSpPr>
            <p:cNvPr id="51" name="円 50"/>
            <p:cNvSpPr/>
            <p:nvPr/>
          </p:nvSpPr>
          <p:spPr>
            <a:xfrm rot="12600000">
              <a:off x="1424448" y="784963"/>
              <a:ext cx="5448889" cy="5448889"/>
            </a:xfrm>
            <a:prstGeom prst="pi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2" name="组合 6"/>
            <p:cNvGrpSpPr/>
            <p:nvPr/>
          </p:nvGrpSpPr>
          <p:grpSpPr>
            <a:xfrm>
              <a:off x="4549485" y="3380560"/>
              <a:ext cx="814647" cy="257695"/>
              <a:chOff x="1795549" y="1936866"/>
              <a:chExt cx="814647" cy="257695"/>
            </a:xfrm>
          </p:grpSpPr>
          <p:sp>
            <p:nvSpPr>
              <p:cNvPr id="61"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组合 6"/>
            <p:cNvGrpSpPr/>
            <p:nvPr/>
          </p:nvGrpSpPr>
          <p:grpSpPr>
            <a:xfrm rot="16200000">
              <a:off x="3625235" y="2587561"/>
              <a:ext cx="814647" cy="257695"/>
              <a:chOff x="1795549" y="1936866"/>
              <a:chExt cx="814647" cy="257695"/>
            </a:xfrm>
          </p:grpSpPr>
          <p:sp>
            <p:nvSpPr>
              <p:cNvPr id="58"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组合 6"/>
            <p:cNvGrpSpPr/>
            <p:nvPr/>
          </p:nvGrpSpPr>
          <p:grpSpPr>
            <a:xfrm rot="5400000">
              <a:off x="3637659" y="4241879"/>
              <a:ext cx="814647" cy="257695"/>
              <a:chOff x="1795549" y="1936866"/>
              <a:chExt cx="814647" cy="257695"/>
            </a:xfrm>
          </p:grpSpPr>
          <p:sp>
            <p:nvSpPr>
              <p:cNvPr id="55"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87586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547" y="1390261"/>
            <a:ext cx="2491273" cy="237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圆角矩形 4"/>
          <p:cNvSpPr/>
          <p:nvPr/>
        </p:nvSpPr>
        <p:spPr>
          <a:xfrm>
            <a:off x="494522" y="1236305"/>
            <a:ext cx="1539551"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mtClean="0"/>
              <a:t>realsense</a:t>
            </a:r>
            <a:endParaRPr kumimoji="1" lang="ja-JP" altLang="en-US" dirty="0"/>
          </a:p>
        </p:txBody>
      </p:sp>
      <p:sp>
        <p:nvSpPr>
          <p:cNvPr id="6" name="矩形 5"/>
          <p:cNvSpPr/>
          <p:nvPr/>
        </p:nvSpPr>
        <p:spPr>
          <a:xfrm>
            <a:off x="653142" y="1847458"/>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RGB</a:t>
            </a:r>
            <a:r>
              <a:rPr kumimoji="1" lang="ja-JP" altLang="en-US" dirty="0" smtClean="0"/>
              <a:t>画像</a:t>
            </a:r>
            <a:endParaRPr kumimoji="1" lang="ja-JP" altLang="en-US" dirty="0"/>
          </a:p>
        </p:txBody>
      </p:sp>
      <p:sp>
        <p:nvSpPr>
          <p:cNvPr id="7" name="矩形 6"/>
          <p:cNvSpPr/>
          <p:nvPr/>
        </p:nvSpPr>
        <p:spPr>
          <a:xfrm>
            <a:off x="653142" y="2962463"/>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Depth</a:t>
            </a:r>
            <a:r>
              <a:rPr kumimoji="1" lang="ja-JP" altLang="en-US" dirty="0" smtClean="0"/>
              <a:t>画像</a:t>
            </a:r>
            <a:endParaRPr kumimoji="1" lang="ja-JP" altLang="en-US" dirty="0"/>
          </a:p>
        </p:txBody>
      </p:sp>
      <p:sp>
        <p:nvSpPr>
          <p:cNvPr id="8" name="矩形 7"/>
          <p:cNvSpPr/>
          <p:nvPr/>
        </p:nvSpPr>
        <p:spPr>
          <a:xfrm>
            <a:off x="3881534" y="1390261"/>
            <a:ext cx="2677886" cy="1287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圆角矩形 8"/>
          <p:cNvSpPr/>
          <p:nvPr/>
        </p:nvSpPr>
        <p:spPr>
          <a:xfrm>
            <a:off x="4061926" y="1254967"/>
            <a:ext cx="1539551"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smtClean="0"/>
              <a:t>yolo</a:t>
            </a:r>
            <a:endParaRPr kumimoji="1" lang="ja-JP" altLang="en-US" dirty="0"/>
          </a:p>
        </p:txBody>
      </p:sp>
      <p:cxnSp>
        <p:nvCxnSpPr>
          <p:cNvPr id="11" name="直接箭头连接符 10"/>
          <p:cNvCxnSpPr>
            <a:stCxn id="6" idx="3"/>
          </p:cNvCxnSpPr>
          <p:nvPr/>
        </p:nvCxnSpPr>
        <p:spPr>
          <a:xfrm>
            <a:off x="2659223" y="2169364"/>
            <a:ext cx="1511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70784" y="1847458"/>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Obj</a:t>
            </a:r>
            <a:r>
              <a:rPr lang="ja-JP" altLang="en-US" dirty="0" smtClean="0"/>
              <a:t>認識</a:t>
            </a:r>
            <a:endParaRPr kumimoji="1" lang="ja-JP" altLang="en-US" dirty="0"/>
          </a:p>
        </p:txBody>
      </p:sp>
      <p:sp>
        <p:nvSpPr>
          <p:cNvPr id="17" name="圆角矩形 16"/>
          <p:cNvSpPr/>
          <p:nvPr/>
        </p:nvSpPr>
        <p:spPr>
          <a:xfrm>
            <a:off x="10423849" y="2425957"/>
            <a:ext cx="924507"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t>rulo</a:t>
            </a:r>
            <a:endParaRPr kumimoji="1" lang="ja-JP" altLang="en-US" dirty="0"/>
          </a:p>
        </p:txBody>
      </p:sp>
      <p:sp>
        <p:nvSpPr>
          <p:cNvPr id="22" name="文本框 21"/>
          <p:cNvSpPr txBox="1"/>
          <p:nvPr/>
        </p:nvSpPr>
        <p:spPr>
          <a:xfrm>
            <a:off x="6578860" y="1748237"/>
            <a:ext cx="2760306" cy="646331"/>
          </a:xfrm>
          <a:prstGeom prst="rect">
            <a:avLst/>
          </a:prstGeom>
          <a:noFill/>
        </p:spPr>
        <p:txBody>
          <a:bodyPr wrap="square" rtlCol="0">
            <a:spAutoFit/>
          </a:bodyPr>
          <a:lstStyle/>
          <a:p>
            <a:r>
              <a:rPr kumimoji="1" lang="en-US" altLang="ja-JP" sz="1200" dirty="0" smtClean="0"/>
              <a:t>Obj [name]</a:t>
            </a:r>
          </a:p>
          <a:p>
            <a:endParaRPr kumimoji="1" lang="en-US" altLang="ja-JP" sz="1200" dirty="0" smtClean="0"/>
          </a:p>
          <a:p>
            <a:r>
              <a:rPr lang="en-US" altLang="ja-JP" sz="1200" dirty="0" smtClean="0"/>
              <a:t>Obj [2</a:t>
            </a:r>
            <a:r>
              <a:rPr lang="ja-JP" altLang="en-US" sz="1200" dirty="0"/>
              <a:t>次</a:t>
            </a:r>
            <a:r>
              <a:rPr lang="ja-JP" altLang="en-US" sz="1200" dirty="0" smtClean="0"/>
              <a:t>元座標</a:t>
            </a:r>
            <a:r>
              <a:rPr lang="en-US" altLang="ja-JP" sz="1200" dirty="0" smtClean="0"/>
              <a:t>]</a:t>
            </a:r>
            <a:endParaRPr kumimoji="1" lang="ja-JP" altLang="en-US" sz="1200" dirty="0"/>
          </a:p>
        </p:txBody>
      </p:sp>
      <p:sp>
        <p:nvSpPr>
          <p:cNvPr id="25" name="文本框 24"/>
          <p:cNvSpPr txBox="1"/>
          <p:nvPr/>
        </p:nvSpPr>
        <p:spPr>
          <a:xfrm>
            <a:off x="6333153" y="3007370"/>
            <a:ext cx="2760306" cy="276999"/>
          </a:xfrm>
          <a:prstGeom prst="rect">
            <a:avLst/>
          </a:prstGeom>
          <a:noFill/>
        </p:spPr>
        <p:txBody>
          <a:bodyPr wrap="square" rtlCol="0">
            <a:spAutoFit/>
          </a:bodyPr>
          <a:lstStyle/>
          <a:p>
            <a:r>
              <a:rPr kumimoji="1" lang="ja-JP" altLang="en-US" sz="1200" dirty="0" smtClean="0"/>
              <a:t>各画像素の</a:t>
            </a:r>
            <a:r>
              <a:rPr kumimoji="1" lang="en-US" altLang="ja-JP" sz="1200" dirty="0" smtClean="0"/>
              <a:t>depth</a:t>
            </a:r>
            <a:r>
              <a:rPr kumimoji="1" lang="ja-JP" altLang="en-US" sz="1200" dirty="0" smtClean="0"/>
              <a:t>情報</a:t>
            </a:r>
            <a:endParaRPr kumimoji="1" lang="ja-JP" altLang="en-US" sz="1200" dirty="0"/>
          </a:p>
        </p:txBody>
      </p:sp>
      <p:sp>
        <p:nvSpPr>
          <p:cNvPr id="28" name="流程图: 或者 27"/>
          <p:cNvSpPr/>
          <p:nvPr/>
        </p:nvSpPr>
        <p:spPr>
          <a:xfrm>
            <a:off x="8491634" y="2233903"/>
            <a:ext cx="692021" cy="692021"/>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肘形连接符 29"/>
          <p:cNvCxnSpPr>
            <a:stCxn id="8" idx="3"/>
            <a:endCxn id="28" idx="0"/>
          </p:cNvCxnSpPr>
          <p:nvPr/>
        </p:nvCxnSpPr>
        <p:spPr>
          <a:xfrm>
            <a:off x="6559420" y="2034074"/>
            <a:ext cx="2278225" cy="1998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7" idx="3"/>
            <a:endCxn id="28" idx="4"/>
          </p:cNvCxnSpPr>
          <p:nvPr/>
        </p:nvCxnSpPr>
        <p:spPr>
          <a:xfrm flipV="1">
            <a:off x="2659223" y="2925924"/>
            <a:ext cx="6178422" cy="358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8" idx="6"/>
          </p:cNvCxnSpPr>
          <p:nvPr/>
        </p:nvCxnSpPr>
        <p:spPr>
          <a:xfrm>
            <a:off x="9183655" y="2579914"/>
            <a:ext cx="12401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464352" y="2219128"/>
            <a:ext cx="989821" cy="369332"/>
          </a:xfrm>
          <a:prstGeom prst="rect">
            <a:avLst/>
          </a:prstGeom>
          <a:noFill/>
        </p:spPr>
        <p:txBody>
          <a:bodyPr wrap="square" rtlCol="0">
            <a:spAutoFit/>
          </a:bodyPr>
          <a:lstStyle/>
          <a:p>
            <a:r>
              <a:rPr kumimoji="1" lang="ja-JP" altLang="en-US" dirty="0" smtClean="0"/>
              <a:t>送信</a:t>
            </a:r>
            <a:endParaRPr kumimoji="1" lang="ja-JP" altLang="en-US" dirty="0"/>
          </a:p>
        </p:txBody>
      </p:sp>
      <p:sp>
        <p:nvSpPr>
          <p:cNvPr id="40" name="七角星 39"/>
          <p:cNvSpPr/>
          <p:nvPr/>
        </p:nvSpPr>
        <p:spPr>
          <a:xfrm>
            <a:off x="5713833" y="951721"/>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kumimoji="1" lang="ja-JP" altLang="en-US" dirty="0" smtClean="0"/>
              <a:t>①</a:t>
            </a:r>
            <a:endParaRPr kumimoji="1" lang="ja-JP" altLang="en-US" dirty="0"/>
          </a:p>
        </p:txBody>
      </p:sp>
      <p:sp>
        <p:nvSpPr>
          <p:cNvPr id="41" name="七角星 40"/>
          <p:cNvSpPr/>
          <p:nvPr/>
        </p:nvSpPr>
        <p:spPr>
          <a:xfrm>
            <a:off x="6274836" y="954356"/>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ja-JP" altLang="en-US" dirty="0"/>
              <a:t>②</a:t>
            </a:r>
            <a:endParaRPr kumimoji="1" lang="ja-JP" altLang="en-US" dirty="0"/>
          </a:p>
        </p:txBody>
      </p:sp>
      <p:sp>
        <p:nvSpPr>
          <p:cNvPr id="42" name="七角星 41"/>
          <p:cNvSpPr/>
          <p:nvPr/>
        </p:nvSpPr>
        <p:spPr>
          <a:xfrm>
            <a:off x="8888574" y="1806496"/>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ja-JP" altLang="en-US" dirty="0" smtClean="0"/>
              <a:t>③</a:t>
            </a:r>
            <a:endParaRPr kumimoji="1" lang="ja-JP" altLang="en-US" dirty="0"/>
          </a:p>
        </p:txBody>
      </p:sp>
      <p:sp>
        <p:nvSpPr>
          <p:cNvPr id="43" name="文本框 42"/>
          <p:cNvSpPr txBox="1"/>
          <p:nvPr/>
        </p:nvSpPr>
        <p:spPr>
          <a:xfrm>
            <a:off x="410547" y="3811354"/>
            <a:ext cx="7785802" cy="2585323"/>
          </a:xfrm>
          <a:prstGeom prst="rect">
            <a:avLst/>
          </a:prstGeom>
          <a:noFill/>
        </p:spPr>
        <p:txBody>
          <a:bodyPr wrap="square" rtlCol="0">
            <a:spAutoFit/>
          </a:bodyPr>
          <a:lstStyle/>
          <a:p>
            <a:pPr>
              <a:lnSpc>
                <a:spcPct val="150000"/>
              </a:lnSpc>
            </a:pPr>
            <a:r>
              <a:rPr kumimoji="1" lang="ja-JP" altLang="en-US" dirty="0" smtClean="0"/>
              <a:t>今後の開発課題</a:t>
            </a:r>
            <a:r>
              <a:rPr kumimoji="1" lang="ja-JP" altLang="en-US" dirty="0" smtClean="0"/>
              <a:t>：</a:t>
            </a:r>
            <a:endParaRPr kumimoji="1" lang="en-US" altLang="ja-JP" dirty="0" smtClean="0"/>
          </a:p>
          <a:p>
            <a:pPr>
              <a:lnSpc>
                <a:spcPct val="150000"/>
              </a:lnSpc>
            </a:pPr>
            <a:r>
              <a:rPr kumimoji="1" lang="ja-JP" altLang="en-US" dirty="0" smtClean="0"/>
              <a:t>①　認識性能を向上するため、</a:t>
            </a:r>
            <a:r>
              <a:rPr kumimoji="1" lang="en-US" altLang="ja-JP" dirty="0" smtClean="0"/>
              <a:t>yolo</a:t>
            </a:r>
            <a:r>
              <a:rPr lang="ja-JP" altLang="en-US" dirty="0" smtClean="0"/>
              <a:t>の</a:t>
            </a:r>
            <a:r>
              <a:rPr lang="ja-JP" altLang="en-US" dirty="0"/>
              <a:t>学</a:t>
            </a:r>
            <a:r>
              <a:rPr lang="ja-JP" altLang="en-US" dirty="0" smtClean="0"/>
              <a:t>習</a:t>
            </a:r>
            <a:r>
              <a:rPr lang="ja-JP" altLang="en-US" dirty="0"/>
              <a:t>環境</a:t>
            </a:r>
            <a:r>
              <a:rPr kumimoji="1" lang="ja-JP" altLang="en-US" dirty="0" smtClean="0"/>
              <a:t>を用いて</a:t>
            </a:r>
            <a:r>
              <a:rPr kumimoji="1" lang="en-US" altLang="ja-JP" dirty="0" smtClean="0"/>
              <a:t>weight</a:t>
            </a:r>
            <a:r>
              <a:rPr kumimoji="1" lang="ja-JP" altLang="en-US" dirty="0" smtClean="0"/>
              <a:t>を作成</a:t>
            </a:r>
            <a:endParaRPr kumimoji="1" lang="en-US" altLang="ja-JP" dirty="0" smtClean="0"/>
          </a:p>
          <a:p>
            <a:pPr>
              <a:lnSpc>
                <a:spcPct val="150000"/>
              </a:lnSpc>
            </a:pPr>
            <a:r>
              <a:rPr lang="ja-JP" altLang="en-US" dirty="0" smtClean="0"/>
              <a:t>②　</a:t>
            </a:r>
            <a:r>
              <a:rPr lang="ja-JP" altLang="en-US" dirty="0"/>
              <a:t>検</a:t>
            </a:r>
            <a:r>
              <a:rPr lang="ja-JP" altLang="en-US" dirty="0" smtClean="0"/>
              <a:t>知</a:t>
            </a:r>
            <a:r>
              <a:rPr lang="en-US" altLang="ja-JP" dirty="0" smtClean="0"/>
              <a:t>fps</a:t>
            </a:r>
            <a:r>
              <a:rPr lang="ja-JP" altLang="en-US" dirty="0" smtClean="0"/>
              <a:t>を向上する</a:t>
            </a:r>
            <a:endParaRPr lang="en-US" altLang="ja-JP" dirty="0" smtClean="0"/>
          </a:p>
          <a:p>
            <a:pPr>
              <a:lnSpc>
                <a:spcPct val="150000"/>
              </a:lnSpc>
            </a:pPr>
            <a:r>
              <a:rPr kumimoji="1" lang="ja-JP" altLang="en-US" dirty="0"/>
              <a:t>　</a:t>
            </a:r>
            <a:r>
              <a:rPr kumimoji="1" lang="ja-JP" altLang="en-US" dirty="0" smtClean="0"/>
              <a:t>　</a:t>
            </a:r>
            <a:r>
              <a:rPr kumimoji="1" lang="en-US" altLang="ja-JP" dirty="0" smtClean="0"/>
              <a:t>- RGB</a:t>
            </a:r>
            <a:r>
              <a:rPr kumimoji="1" lang="ja-JP" altLang="en-US" dirty="0" smtClean="0"/>
              <a:t>画像を</a:t>
            </a:r>
            <a:r>
              <a:rPr kumimoji="1" lang="en-US" altLang="ja-JP" dirty="0" smtClean="0"/>
              <a:t>resize</a:t>
            </a:r>
            <a:r>
              <a:rPr kumimoji="1" lang="ja-JP" altLang="en-US" dirty="0" smtClean="0"/>
              <a:t>してから</a:t>
            </a:r>
            <a:r>
              <a:rPr kumimoji="1" lang="en-US" altLang="ja-JP" dirty="0" smtClean="0"/>
              <a:t>yolo</a:t>
            </a:r>
            <a:r>
              <a:rPr kumimoji="1" lang="ja-JP" altLang="en-US" dirty="0" smtClean="0"/>
              <a:t>応用</a:t>
            </a:r>
            <a:endParaRPr kumimoji="1" lang="en-US" altLang="ja-JP" dirty="0" smtClean="0"/>
          </a:p>
          <a:p>
            <a:pPr>
              <a:lnSpc>
                <a:spcPct val="150000"/>
              </a:lnSpc>
            </a:pPr>
            <a:r>
              <a:rPr lang="ja-JP" altLang="en-US" dirty="0"/>
              <a:t>　</a:t>
            </a:r>
            <a:r>
              <a:rPr lang="ja-JP" altLang="en-US" dirty="0" smtClean="0"/>
              <a:t>　</a:t>
            </a:r>
            <a:r>
              <a:rPr lang="en-US" altLang="ja-JP" dirty="0" smtClean="0"/>
              <a:t>- ROI</a:t>
            </a:r>
            <a:r>
              <a:rPr lang="ja-JP" altLang="en-US" dirty="0" smtClean="0"/>
              <a:t>領域を設定</a:t>
            </a:r>
            <a:endParaRPr lang="en-US" altLang="ja-JP" dirty="0" smtClean="0"/>
          </a:p>
          <a:p>
            <a:pPr>
              <a:lnSpc>
                <a:spcPct val="150000"/>
              </a:lnSpc>
            </a:pPr>
            <a:r>
              <a:rPr kumimoji="1" lang="ja-JP" altLang="en-US" dirty="0" smtClean="0"/>
              <a:t>③　</a:t>
            </a:r>
            <a:r>
              <a:rPr kumimoji="1" lang="en-US" altLang="ja-JP" dirty="0" smtClean="0"/>
              <a:t>RGB</a:t>
            </a:r>
            <a:r>
              <a:rPr kumimoji="1" lang="ja-JP" altLang="en-US" dirty="0" smtClean="0"/>
              <a:t>画像と</a:t>
            </a:r>
            <a:r>
              <a:rPr kumimoji="1" lang="en-US" altLang="ja-JP" dirty="0" smtClean="0"/>
              <a:t>Depth</a:t>
            </a:r>
            <a:r>
              <a:rPr kumimoji="1" lang="ja-JP" altLang="en-US" dirty="0" smtClean="0"/>
              <a:t>画像の同期</a:t>
            </a:r>
            <a:endParaRPr kumimoji="1" lang="ja-JP" altLang="en-US" dirty="0"/>
          </a:p>
        </p:txBody>
      </p:sp>
      <p:sp>
        <p:nvSpPr>
          <p:cNvPr id="2" name="矩形标注 1"/>
          <p:cNvSpPr/>
          <p:nvPr/>
        </p:nvSpPr>
        <p:spPr>
          <a:xfrm>
            <a:off x="4660359" y="5835535"/>
            <a:ext cx="5763490" cy="731518"/>
          </a:xfrm>
          <a:prstGeom prst="wedgeRectCallout">
            <a:avLst>
              <a:gd name="adj1" fmla="val -57870"/>
              <a:gd name="adj2" fmla="val 9478"/>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sz="1400" b="1" dirty="0" smtClean="0">
                <a:solidFill>
                  <a:schemeClr val="accent2"/>
                </a:solidFill>
              </a:rPr>
              <a:t>RGB</a:t>
            </a:r>
            <a:r>
              <a:rPr kumimoji="1" lang="ja-JP" altLang="en-US" sz="1400" b="1" dirty="0" smtClean="0">
                <a:solidFill>
                  <a:schemeClr val="accent2"/>
                </a:solidFill>
              </a:rPr>
              <a:t>画像と</a:t>
            </a:r>
            <a:r>
              <a:rPr kumimoji="1" lang="en-US" altLang="ja-JP" sz="1400" b="1" dirty="0" smtClean="0">
                <a:solidFill>
                  <a:schemeClr val="accent2"/>
                </a:solidFill>
              </a:rPr>
              <a:t>depth</a:t>
            </a:r>
            <a:r>
              <a:rPr kumimoji="1" lang="ja-JP" altLang="en-US" sz="1400" b="1" dirty="0" smtClean="0">
                <a:solidFill>
                  <a:schemeClr val="accent2"/>
                </a:solidFill>
              </a:rPr>
              <a:t>画像のタイミングのずれがありそう</a:t>
            </a:r>
            <a:endParaRPr kumimoji="1" lang="en-US" altLang="ja-JP" sz="1400" b="1" dirty="0" smtClean="0">
              <a:solidFill>
                <a:schemeClr val="accent2"/>
              </a:solidFill>
            </a:endParaRPr>
          </a:p>
          <a:p>
            <a:r>
              <a:rPr lang="ja-JP" altLang="en-US" sz="1400" b="1" dirty="0" smtClean="0">
                <a:solidFill>
                  <a:schemeClr val="accent2"/>
                </a:solidFill>
              </a:rPr>
              <a:t>リングバッファや</a:t>
            </a:r>
            <a:r>
              <a:rPr lang="en-US" altLang="ja-JP" sz="1400" b="1" dirty="0" smtClean="0">
                <a:solidFill>
                  <a:schemeClr val="accent2"/>
                </a:solidFill>
              </a:rPr>
              <a:t>Timestamp</a:t>
            </a:r>
            <a:r>
              <a:rPr lang="ja-JP" altLang="en-US" sz="1400" b="1" dirty="0" smtClean="0">
                <a:solidFill>
                  <a:schemeClr val="accent2"/>
                </a:solidFill>
              </a:rPr>
              <a:t>などで、同期する必要がある</a:t>
            </a:r>
            <a:endParaRPr kumimoji="1" lang="ja-JP" altLang="en-US" sz="1400" b="1" dirty="0">
              <a:solidFill>
                <a:schemeClr val="accent2"/>
              </a:solidFill>
            </a:endParaRPr>
          </a:p>
        </p:txBody>
      </p:sp>
      <p:sp>
        <p:nvSpPr>
          <p:cNvPr id="24" name="矩形标注 23"/>
          <p:cNvSpPr/>
          <p:nvPr/>
        </p:nvSpPr>
        <p:spPr>
          <a:xfrm>
            <a:off x="5477777" y="3434444"/>
            <a:ext cx="3782601" cy="823639"/>
          </a:xfrm>
          <a:prstGeom prst="wedgeRectCallout">
            <a:avLst>
              <a:gd name="adj1" fmla="val -58880"/>
              <a:gd name="adj2" fmla="val 57205"/>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sz="1400" b="1" dirty="0" smtClean="0">
                <a:solidFill>
                  <a:schemeClr val="accent2"/>
                </a:solidFill>
              </a:rPr>
              <a:t>Target</a:t>
            </a:r>
            <a:r>
              <a:rPr kumimoji="1" lang="ja-JP" altLang="en-US" sz="1400" b="1" dirty="0" smtClean="0">
                <a:solidFill>
                  <a:schemeClr val="accent2"/>
                </a:solidFill>
              </a:rPr>
              <a:t>に必要な認識性能が満たしていません</a:t>
            </a:r>
            <a:endParaRPr kumimoji="1" lang="en-US" altLang="ja-JP" sz="1400" b="1" dirty="0" smtClean="0">
              <a:solidFill>
                <a:schemeClr val="accent2"/>
              </a:solidFill>
            </a:endParaRPr>
          </a:p>
          <a:p>
            <a:r>
              <a:rPr lang="ja-JP" altLang="en-US" sz="1400" b="1" dirty="0">
                <a:solidFill>
                  <a:schemeClr val="accent2"/>
                </a:solidFill>
              </a:rPr>
              <a:t>新</a:t>
            </a:r>
            <a:r>
              <a:rPr lang="ja-JP" altLang="en-US" sz="1400" b="1" dirty="0" smtClean="0">
                <a:solidFill>
                  <a:schemeClr val="accent2"/>
                </a:solidFill>
              </a:rPr>
              <a:t>たな</a:t>
            </a:r>
            <a:r>
              <a:rPr lang="en-US" altLang="ja-JP" sz="1400" b="1" dirty="0" smtClean="0">
                <a:solidFill>
                  <a:schemeClr val="accent2"/>
                </a:solidFill>
              </a:rPr>
              <a:t>weight</a:t>
            </a:r>
            <a:r>
              <a:rPr lang="ja-JP" altLang="en-US" sz="1400" b="1" dirty="0" smtClean="0">
                <a:solidFill>
                  <a:schemeClr val="accent2"/>
                </a:solidFill>
              </a:rPr>
              <a:t>を作成する必要がある</a:t>
            </a:r>
            <a:endParaRPr lang="en-US" altLang="ja-JP" sz="1400" b="1" dirty="0" smtClean="0">
              <a:solidFill>
                <a:schemeClr val="accent2"/>
              </a:solidFill>
            </a:endParaRPr>
          </a:p>
          <a:p>
            <a:r>
              <a:rPr kumimoji="1" lang="ja-JP" altLang="en-US" sz="1400" b="1" dirty="0" smtClean="0">
                <a:solidFill>
                  <a:schemeClr val="accent2"/>
                </a:solidFill>
              </a:rPr>
              <a:t>＃ゴミ種類の学習</a:t>
            </a:r>
            <a:endParaRPr kumimoji="1" lang="ja-JP" altLang="en-US" sz="1400" b="1" dirty="0">
              <a:solidFill>
                <a:schemeClr val="accent2"/>
              </a:solidFill>
            </a:endParaRPr>
          </a:p>
        </p:txBody>
      </p:sp>
      <p:sp>
        <p:nvSpPr>
          <p:cNvPr id="26" name="矩形标注 25"/>
          <p:cNvSpPr/>
          <p:nvPr/>
        </p:nvSpPr>
        <p:spPr>
          <a:xfrm>
            <a:off x="5502051" y="4745812"/>
            <a:ext cx="6252145" cy="731518"/>
          </a:xfrm>
          <a:prstGeom prst="wedgeRectCallout">
            <a:avLst>
              <a:gd name="adj1" fmla="val -59669"/>
              <a:gd name="adj2" fmla="val -8705"/>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400" b="1" dirty="0" smtClean="0">
                <a:solidFill>
                  <a:schemeClr val="accent2"/>
                </a:solidFill>
              </a:rPr>
              <a:t>他のセンサーや</a:t>
            </a:r>
            <a:r>
              <a:rPr lang="en-US" altLang="ja-JP" sz="1400" b="1" dirty="0" smtClean="0">
                <a:solidFill>
                  <a:schemeClr val="accent2"/>
                </a:solidFill>
              </a:rPr>
              <a:t>rulo</a:t>
            </a:r>
            <a:r>
              <a:rPr lang="ja-JP" altLang="en-US" sz="1400" b="1" dirty="0" smtClean="0">
                <a:solidFill>
                  <a:schemeClr val="accent2"/>
                </a:solidFill>
              </a:rPr>
              <a:t>の制御に合わせて、検知</a:t>
            </a:r>
            <a:r>
              <a:rPr lang="en-US" altLang="ja-JP" sz="1400" b="1" dirty="0" smtClean="0">
                <a:solidFill>
                  <a:schemeClr val="accent2"/>
                </a:solidFill>
              </a:rPr>
              <a:t>fps</a:t>
            </a:r>
            <a:r>
              <a:rPr lang="ja-JP" altLang="en-US" sz="1400" b="1" dirty="0" smtClean="0">
                <a:solidFill>
                  <a:schemeClr val="accent2"/>
                </a:solidFill>
              </a:rPr>
              <a:t>が十分かどうかを確認必要</a:t>
            </a:r>
            <a:endParaRPr lang="en-US" altLang="ja-JP" sz="1400" b="1" dirty="0" smtClean="0">
              <a:solidFill>
                <a:schemeClr val="accent2"/>
              </a:solidFill>
            </a:endParaRPr>
          </a:p>
          <a:p>
            <a:r>
              <a:rPr kumimoji="1" lang="ja-JP" altLang="en-US" sz="1400" b="1" dirty="0" smtClean="0">
                <a:solidFill>
                  <a:schemeClr val="accent2"/>
                </a:solidFill>
              </a:rPr>
              <a:t>＃現状は</a:t>
            </a:r>
            <a:r>
              <a:rPr kumimoji="1" lang="en-US" altLang="ja-JP" sz="1400" b="1" dirty="0" smtClean="0">
                <a:solidFill>
                  <a:schemeClr val="accent2"/>
                </a:solidFill>
              </a:rPr>
              <a:t>ZBOX</a:t>
            </a:r>
            <a:r>
              <a:rPr kumimoji="1" lang="ja-JP" altLang="en-US" sz="1400" b="1" dirty="0" smtClean="0">
                <a:solidFill>
                  <a:schemeClr val="accent2"/>
                </a:solidFill>
              </a:rPr>
              <a:t>で</a:t>
            </a:r>
            <a:r>
              <a:rPr kumimoji="1" lang="en-US" altLang="ja-JP" sz="1400" b="1" dirty="0" smtClean="0">
                <a:solidFill>
                  <a:schemeClr val="accent2"/>
                </a:solidFill>
              </a:rPr>
              <a:t>17fps</a:t>
            </a:r>
            <a:r>
              <a:rPr kumimoji="1" lang="ja-JP" altLang="en-US" sz="1400" b="1" dirty="0" smtClean="0">
                <a:solidFill>
                  <a:schemeClr val="accent2"/>
                </a:solidFill>
              </a:rPr>
              <a:t>前後</a:t>
            </a:r>
            <a:endParaRPr kumimoji="1" lang="ja-JP" altLang="en-US" sz="1400" b="1" dirty="0">
              <a:solidFill>
                <a:schemeClr val="accent2"/>
              </a:solidFill>
            </a:endParaRPr>
          </a:p>
        </p:txBody>
      </p:sp>
      <p:sp>
        <p:nvSpPr>
          <p:cNvPr id="27" name="矩形标注 26"/>
          <p:cNvSpPr/>
          <p:nvPr/>
        </p:nvSpPr>
        <p:spPr>
          <a:xfrm>
            <a:off x="1077932" y="103398"/>
            <a:ext cx="8799689" cy="731518"/>
          </a:xfrm>
          <a:prstGeom prst="wedgeRectCallout">
            <a:avLst>
              <a:gd name="adj1" fmla="val -38381"/>
              <a:gd name="adj2" fmla="val 84478"/>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400" b="1" dirty="0" smtClean="0">
                <a:solidFill>
                  <a:schemeClr val="accent5"/>
                </a:solidFill>
              </a:rPr>
              <a:t>送信機能以外の部分は、下図のように、</a:t>
            </a:r>
            <a:r>
              <a:rPr lang="en-US" altLang="ja-JP" sz="1400" b="1" smtClean="0">
                <a:solidFill>
                  <a:schemeClr val="accent5"/>
                </a:solidFill>
              </a:rPr>
              <a:t>realsense</a:t>
            </a:r>
            <a:r>
              <a:rPr lang="ja-JP" altLang="en-US" sz="1400" b="1" dirty="0" smtClean="0">
                <a:solidFill>
                  <a:schemeClr val="accent5"/>
                </a:solidFill>
              </a:rPr>
              <a:t>と</a:t>
            </a:r>
            <a:r>
              <a:rPr lang="en-US" altLang="ja-JP" sz="1400" b="1" dirty="0" smtClean="0">
                <a:solidFill>
                  <a:schemeClr val="accent5"/>
                </a:solidFill>
              </a:rPr>
              <a:t>yolo</a:t>
            </a:r>
            <a:r>
              <a:rPr lang="ja-JP" altLang="en-US" sz="1400" b="1" dirty="0" smtClean="0">
                <a:solidFill>
                  <a:schemeClr val="accent5"/>
                </a:solidFill>
              </a:rPr>
              <a:t>を用いてリアルタイムで実現できました</a:t>
            </a:r>
            <a:endParaRPr kumimoji="1" lang="ja-JP" altLang="en-US" sz="1400" b="1" dirty="0">
              <a:solidFill>
                <a:schemeClr val="accent5"/>
              </a:solidFill>
            </a:endParaRPr>
          </a:p>
        </p:txBody>
      </p:sp>
      <p:sp>
        <p:nvSpPr>
          <p:cNvPr id="29" name="楕円 28"/>
          <p:cNvSpPr/>
          <p:nvPr/>
        </p:nvSpPr>
        <p:spPr>
          <a:xfrm>
            <a:off x="10423849" y="217354"/>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spTree>
    <p:extLst>
      <p:ext uri="{BB962C8B-B14F-4D97-AF65-F5344CB8AC3E}">
        <p14:creationId xmlns:p14="http://schemas.microsoft.com/office/powerpoint/2010/main" val="162603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7283</TotalTime>
  <Words>364</Words>
  <Application>Microsoft Office PowerPoint</Application>
  <PresentationFormat>ワイド画面</PresentationFormat>
  <Paragraphs>118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パナソニック株式会社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佳周 長田</dc:creator>
  <cp:lastModifiedBy>Hamada Shingo (濱田 真吾)</cp:lastModifiedBy>
  <cp:revision>50</cp:revision>
  <dcterms:created xsi:type="dcterms:W3CDTF">2019-11-05T00:30:20Z</dcterms:created>
  <dcterms:modified xsi:type="dcterms:W3CDTF">2019-12-18T08:31:16Z</dcterms:modified>
</cp:coreProperties>
</file>