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7" r:id="rId3"/>
    <p:sldId id="278" r:id="rId4"/>
    <p:sldId id="279" r:id="rId5"/>
    <p:sldId id="262" r:id="rId6"/>
    <p:sldId id="283" r:id="rId7"/>
    <p:sldId id="281" r:id="rId8"/>
    <p:sldId id="285" r:id="rId9"/>
    <p:sldId id="282" r:id="rId10"/>
    <p:sldId id="280" r:id="rId11"/>
    <p:sldId id="286" r:id="rId12"/>
    <p:sldId id="263" r:id="rId13"/>
    <p:sldId id="264" r:id="rId14"/>
    <p:sldId id="265" r:id="rId15"/>
    <p:sldId id="267" r:id="rId16"/>
    <p:sldId id="268" r:id="rId17"/>
    <p:sldId id="273"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p:scale>
          <a:sx n="66" d="100"/>
          <a:sy n="66" d="100"/>
        </p:scale>
        <p:origin x="1114" y="739"/>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81762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31014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380409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792CB57E-AB59-48FA-820B-7A1B9B1972B8}" type="datetime1">
              <a:rPr kumimoji="1" lang="ja-JP" altLang="en-US" smtClean="0"/>
              <a:t>2020/1/16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1BC4578-D405-4BDA-BEDC-BF79D869CAFD}" type="slidenum">
              <a:rPr kumimoji="1" lang="ja-JP" altLang="en-US" smtClean="0"/>
              <a:t>‹#›</a:t>
            </a:fld>
            <a:endParaRPr kumimoji="1" lang="ja-JP" altLang="en-US"/>
          </a:p>
        </p:txBody>
      </p:sp>
      <p:cxnSp>
        <p:nvCxnSpPr>
          <p:cNvPr id="11" name="直線コネクタ 10"/>
          <p:cNvCxnSpPr/>
          <p:nvPr userDrawn="1"/>
        </p:nvCxnSpPr>
        <p:spPr>
          <a:xfrm>
            <a:off x="88051" y="6414518"/>
            <a:ext cx="11993217" cy="0"/>
          </a:xfrm>
          <a:prstGeom prst="line">
            <a:avLst/>
          </a:prstGeom>
          <a:ln w="76200">
            <a:solidFill>
              <a:srgbClr val="0033CC"/>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userDrawn="1"/>
        </p:nvSpPr>
        <p:spPr>
          <a:xfrm>
            <a:off x="3219116" y="6477651"/>
            <a:ext cx="8820556" cy="338554"/>
          </a:xfrm>
          <a:prstGeom prst="rect">
            <a:avLst/>
          </a:prstGeom>
          <a:noFill/>
        </p:spPr>
        <p:txBody>
          <a:bodyPr wrap="none" rtlCol="0">
            <a:spAutoFit/>
          </a:bodyPr>
          <a:lstStyle/>
          <a:p>
            <a:pPr algn="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年度　デジタル技術応用塾　</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チーム</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(Team</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1988)</a:t>
            </a:r>
            <a:r>
              <a:rPr kumimoji="1" lang="ja-JP" altLang="en-US"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　進捗報告資料</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_</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2020/01/16(Thu</a:t>
            </a:r>
            <a:r>
              <a:rPr kumimoji="1" lang="en-US" altLang="ja-JP" sz="1600" b="1"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b="1" dirty="0">
              <a:solidFill>
                <a:srgbClr val="000066"/>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2"/>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926" y="513229"/>
            <a:ext cx="11932114" cy="5832487"/>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3838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78943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356520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153679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7556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16165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82742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141853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2CCD40C-A86F-4FB8-B9B4-20D007A7D9D7}" type="datetimeFigureOut">
              <a:rPr kumimoji="1" lang="ja-JP" altLang="en-US" smtClean="0"/>
              <a:t>2020/1/16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91516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D40C-A86F-4FB8-B9B4-20D007A7D9D7}" type="datetimeFigureOut">
              <a:rPr kumimoji="1" lang="ja-JP" altLang="en-US" smtClean="0"/>
              <a:t>2020/1/16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F8EE8-97E8-4714-BC68-8429B8D98D2F}" type="slidenum">
              <a:rPr kumimoji="1" lang="ja-JP" altLang="en-US" smtClean="0"/>
              <a:t>‹#›</a:t>
            </a:fld>
            <a:endParaRPr kumimoji="1" lang="ja-JP" altLang="en-US"/>
          </a:p>
        </p:txBody>
      </p:sp>
    </p:spTree>
    <p:extLst>
      <p:ext uri="{BB962C8B-B14F-4D97-AF65-F5344CB8AC3E}">
        <p14:creationId xmlns:p14="http://schemas.microsoft.com/office/powerpoint/2010/main" val="2730971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877131" y="2710142"/>
            <a:ext cx="2441694" cy="769441"/>
          </a:xfrm>
          <a:prstGeom prst="rect">
            <a:avLst/>
          </a:prstGeom>
          <a:noFill/>
        </p:spPr>
        <p:txBody>
          <a:bodyPr wrap="none" rtlCol="0">
            <a:spAutoFit/>
          </a:bodyPr>
          <a:lstStyle/>
          <a:p>
            <a:pPr algn="ctr"/>
            <a:r>
              <a:rPr lang="ja-JP" altLang="en-US" sz="4400" b="1" dirty="0">
                <a:effectLst>
                  <a:glow rad="101600">
                    <a:schemeClr val="bg1">
                      <a:alpha val="60000"/>
                    </a:schemeClr>
                  </a:glow>
                </a:effectLst>
                <a:latin typeface="Meiryo UI" panose="020B0604030504040204" pitchFamily="50" charset="-128"/>
                <a:ea typeface="Meiryo UI" panose="020B0604030504040204" pitchFamily="50" charset="-128"/>
                <a:cs typeface="Meiryo UI" panose="020B0604030504040204" pitchFamily="50" charset="-128"/>
              </a:rPr>
              <a:t>進捗報告</a:t>
            </a:r>
          </a:p>
        </p:txBody>
      </p:sp>
    </p:spTree>
    <p:extLst>
      <p:ext uri="{BB962C8B-B14F-4D97-AF65-F5344CB8AC3E}">
        <p14:creationId xmlns:p14="http://schemas.microsoft.com/office/powerpoint/2010/main" val="657546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kogata.png"/>
          <p:cNvSpPr>
            <a:spLocks noChangeAspect="1" noChangeArrowheads="1"/>
          </p:cNvSpPr>
          <p:nvPr/>
        </p:nvSpPr>
        <p:spPr bwMode="auto">
          <a:xfrm>
            <a:off x="0" y="36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テキスト ボックス 14"/>
          <p:cNvSpPr txBox="1"/>
          <p:nvPr/>
        </p:nvSpPr>
        <p:spPr>
          <a:xfrm>
            <a:off x="289250" y="515937"/>
            <a:ext cx="4851008" cy="646331"/>
          </a:xfrm>
          <a:prstGeom prst="rect">
            <a:avLst/>
          </a:prstGeom>
          <a:noFill/>
        </p:spPr>
        <p:txBody>
          <a:bodyPr wrap="none" rtlCol="0">
            <a:spAutoFit/>
          </a:bodyPr>
          <a:lstStyle/>
          <a:p>
            <a:pPr algn="ctr"/>
            <a:r>
              <a:rPr lang="ja-JP" altLang="en-US" sz="3600" b="1" u="sng" dirty="0" smtClean="0">
                <a:effectLst>
                  <a:glow rad="101600">
                    <a:schemeClr val="bg1">
                      <a:alpha val="60000"/>
                    </a:schemeClr>
                  </a:glow>
                </a:effectLst>
                <a:latin typeface="+mj-lt"/>
                <a:ea typeface="+mj-ea"/>
                <a:cs typeface="Meiryo UI" panose="020B0604030504040204" pitchFamily="50" charset="-128"/>
              </a:rPr>
              <a:t>デモンストレーション </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16" name="テキスト ボックス 15"/>
          <p:cNvSpPr txBox="1"/>
          <p:nvPr/>
        </p:nvSpPr>
        <p:spPr>
          <a:xfrm>
            <a:off x="2873015" y="1376327"/>
            <a:ext cx="7253909" cy="461665"/>
          </a:xfrm>
          <a:prstGeom prst="rect">
            <a:avLst/>
          </a:prstGeom>
          <a:noFill/>
        </p:spPr>
        <p:txBody>
          <a:bodyPr wrap="none" rtlCol="0">
            <a:spAutoFit/>
          </a:bodyPr>
          <a:lstStyle/>
          <a:p>
            <a:pPr algn="ctr"/>
            <a:r>
              <a:rPr lang="ja-JP" altLang="en-US" sz="2400" b="1" dirty="0" smtClean="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禁煙したい欲求、吸えない</a:t>
            </a:r>
            <a:r>
              <a:rPr lang="en-US" altLang="ja-JP" sz="2400" b="1" dirty="0" smtClean="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400" b="1" dirty="0" smtClean="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続かないというストレス</a:t>
            </a:r>
            <a:endParaRPr lang="ja-JP" altLang="en-US" sz="2400" b="1" dirty="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p:txBody>
      </p:sp>
      <p:sp>
        <p:nvSpPr>
          <p:cNvPr id="5" name="テキスト ボックス 4"/>
          <p:cNvSpPr txBox="1"/>
          <p:nvPr/>
        </p:nvSpPr>
        <p:spPr>
          <a:xfrm>
            <a:off x="1316614" y="1354138"/>
            <a:ext cx="1398140" cy="523220"/>
          </a:xfrm>
          <a:prstGeom prst="rect">
            <a:avLst/>
          </a:prstGeom>
          <a:noFill/>
        </p:spPr>
        <p:txBody>
          <a:bodyPr wrap="none" rtlCol="0">
            <a:spAutoFit/>
          </a:bodyPr>
          <a:lstStyle/>
          <a:p>
            <a:pPr algn="ctr"/>
            <a:r>
              <a:rPr lang="en-US" altLang="ja-JP" sz="2800" b="1" dirty="0" smtClean="0">
                <a:effectLst>
                  <a:glow rad="101600">
                    <a:schemeClr val="bg1">
                      <a:alpha val="60000"/>
                    </a:schemeClr>
                  </a:glow>
                </a:effectLst>
                <a:latin typeface="+mj-lt"/>
                <a:ea typeface="+mj-ea"/>
                <a:cs typeface="Meiryo UI" panose="020B0604030504040204" pitchFamily="50" charset="-128"/>
              </a:rPr>
              <a:t>Case</a:t>
            </a:r>
            <a:r>
              <a:rPr lang="ja-JP" altLang="en-US" sz="2800" b="1" dirty="0" smtClean="0">
                <a:effectLst>
                  <a:glow rad="101600">
                    <a:schemeClr val="bg1">
                      <a:alpha val="60000"/>
                    </a:schemeClr>
                  </a:glow>
                </a:effectLst>
                <a:latin typeface="+mj-lt"/>
                <a:ea typeface="+mj-ea"/>
                <a:cs typeface="Meiryo UI" panose="020B0604030504040204" pitchFamily="50" charset="-128"/>
              </a:rPr>
              <a:t> １</a:t>
            </a:r>
            <a:endParaRPr lang="ja-JP" altLang="en-US" sz="2800" b="1" dirty="0">
              <a:effectLst>
                <a:glow rad="101600">
                  <a:schemeClr val="bg1">
                    <a:alpha val="60000"/>
                  </a:schemeClr>
                </a:glow>
              </a:effectLst>
              <a:latin typeface="+mj-lt"/>
              <a:ea typeface="+mj-ea"/>
              <a:cs typeface="Meiryo UI" panose="020B0604030504040204" pitchFamily="50" charset="-128"/>
            </a:endParaRPr>
          </a:p>
        </p:txBody>
      </p:sp>
      <p:sp>
        <p:nvSpPr>
          <p:cNvPr id="6" name="テキスト ボックス 5"/>
          <p:cNvSpPr txBox="1"/>
          <p:nvPr/>
        </p:nvSpPr>
        <p:spPr>
          <a:xfrm>
            <a:off x="914400" y="2499241"/>
            <a:ext cx="10798471" cy="203132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探索⇒対象</a:t>
            </a:r>
            <a:r>
              <a:rPr lang="ja-JP" altLang="en-US" sz="2800" b="1" dirty="0" smtClean="0">
                <a:effectLst>
                  <a:glow rad="101600">
                    <a:schemeClr val="bg1">
                      <a:alpha val="60000"/>
                    </a:schemeClr>
                  </a:glow>
                </a:effectLst>
                <a:latin typeface="+mj-lt"/>
                <a:ea typeface="+mj-ea"/>
                <a:cs typeface="Meiryo UI" panose="020B0604030504040204" pitchFamily="50" charset="-128"/>
              </a:rPr>
              <a:t>を見つけたら近接し、ロボットアームでタバコを回収</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marL="457200" indent="-457200">
              <a:lnSpc>
                <a:spcPct val="150000"/>
              </a:lnSpc>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嫌な</a:t>
            </a:r>
            <a:r>
              <a:rPr lang="ja-JP" altLang="en-US" sz="2800" b="1" dirty="0" smtClean="0">
                <a:effectLst>
                  <a:glow rad="101600">
                    <a:schemeClr val="bg1">
                      <a:alpha val="60000"/>
                    </a:schemeClr>
                  </a:glow>
                </a:effectLst>
                <a:latin typeface="+mj-lt"/>
                <a:ea typeface="+mj-ea"/>
                <a:cs typeface="Meiryo UI" panose="020B0604030504040204" pitchFamily="50" charset="-128"/>
              </a:rPr>
              <a:t>動画とともに人に近づき、渡す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marL="457200" indent="-457200">
              <a:lnSpc>
                <a:spcPct val="150000"/>
              </a:lnSpc>
              <a:buFont typeface="Wingdings" panose="05000000000000000000" pitchFamily="2" charset="2"/>
              <a:buChar char="Ø"/>
            </a:pPr>
            <a:r>
              <a:rPr lang="ja-JP" altLang="en-US" sz="2800" b="1" dirty="0" smtClean="0">
                <a:solidFill>
                  <a:schemeClr val="bg1">
                    <a:lumMod val="75000"/>
                  </a:schemeClr>
                </a:solidFill>
                <a:effectLst>
                  <a:glow rad="101600">
                    <a:schemeClr val="bg1">
                      <a:alpha val="60000"/>
                    </a:schemeClr>
                  </a:glow>
                </a:effectLst>
                <a:latin typeface="+mj-lt"/>
                <a:ea typeface="+mj-ea"/>
                <a:cs typeface="Meiryo UI" panose="020B0604030504040204" pitchFamily="50" charset="-128"/>
              </a:rPr>
              <a:t>盗撮して</a:t>
            </a:r>
            <a:r>
              <a:rPr lang="en-US" altLang="ja-JP" sz="2800" b="1" dirty="0" smtClean="0">
                <a:solidFill>
                  <a:schemeClr val="bg1">
                    <a:lumMod val="75000"/>
                  </a:schemeClr>
                </a:solidFill>
                <a:effectLst>
                  <a:glow rad="101600">
                    <a:schemeClr val="bg1">
                      <a:alpha val="60000"/>
                    </a:schemeClr>
                  </a:glow>
                </a:effectLst>
                <a:latin typeface="+mj-lt"/>
                <a:ea typeface="+mj-ea"/>
                <a:cs typeface="Meiryo UI" panose="020B0604030504040204" pitchFamily="50" charset="-128"/>
              </a:rPr>
              <a:t>SNS</a:t>
            </a:r>
            <a:r>
              <a:rPr lang="ja-JP" altLang="en-US" sz="2800" b="1" dirty="0" smtClean="0">
                <a:solidFill>
                  <a:schemeClr val="bg1">
                    <a:lumMod val="75000"/>
                  </a:schemeClr>
                </a:solidFill>
                <a:effectLst>
                  <a:glow rad="101600">
                    <a:schemeClr val="bg1">
                      <a:alpha val="60000"/>
                    </a:schemeClr>
                  </a:glow>
                </a:effectLst>
                <a:latin typeface="+mj-lt"/>
                <a:ea typeface="+mj-ea"/>
                <a:cs typeface="Meiryo UI" panose="020B0604030504040204" pitchFamily="50" charset="-128"/>
              </a:rPr>
              <a:t>にコメントをつけて投稿する</a:t>
            </a:r>
            <a:endParaRPr lang="en-US" altLang="ja-JP" sz="2800" b="1" dirty="0" smtClean="0">
              <a:solidFill>
                <a:schemeClr val="bg1">
                  <a:lumMod val="75000"/>
                </a:schemeClr>
              </a:solidFill>
              <a:effectLst>
                <a:glow rad="101600">
                  <a:schemeClr val="bg1">
                    <a:alpha val="60000"/>
                  </a:schemeClr>
                </a:glow>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4026391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kogata.png"/>
          <p:cNvSpPr>
            <a:spLocks noChangeAspect="1" noChangeArrowheads="1"/>
          </p:cNvSpPr>
          <p:nvPr/>
        </p:nvSpPr>
        <p:spPr bwMode="auto">
          <a:xfrm>
            <a:off x="0" y="36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テキスト ボックス 14"/>
          <p:cNvSpPr txBox="1"/>
          <p:nvPr/>
        </p:nvSpPr>
        <p:spPr>
          <a:xfrm>
            <a:off x="742901" y="515937"/>
            <a:ext cx="3943708" cy="646331"/>
          </a:xfrm>
          <a:prstGeom prst="rect">
            <a:avLst/>
          </a:prstGeom>
          <a:noFill/>
        </p:spPr>
        <p:txBody>
          <a:bodyPr wrap="none" rtlCol="0">
            <a:spAutoFit/>
          </a:bodyPr>
          <a:lstStyle/>
          <a:p>
            <a:pPr algn="ctr"/>
            <a:r>
              <a:rPr lang="ja-JP" altLang="en-US" sz="3600" b="1" u="sng" dirty="0" smtClean="0">
                <a:effectLst>
                  <a:glow rad="101600">
                    <a:schemeClr val="bg1">
                      <a:alpha val="60000"/>
                    </a:schemeClr>
                  </a:glow>
                </a:effectLst>
                <a:latin typeface="+mj-lt"/>
                <a:ea typeface="+mj-ea"/>
                <a:cs typeface="Meiryo UI" panose="020B0604030504040204" pitchFamily="50" charset="-128"/>
              </a:rPr>
              <a:t>最終報告に向けて </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5" name="テキスト ボックス 4"/>
          <p:cNvSpPr txBox="1"/>
          <p:nvPr/>
        </p:nvSpPr>
        <p:spPr>
          <a:xfrm>
            <a:off x="1078572" y="2438171"/>
            <a:ext cx="10461393" cy="954107"/>
          </a:xfrm>
          <a:prstGeom prst="rect">
            <a:avLst/>
          </a:prstGeom>
          <a:noFill/>
        </p:spPr>
        <p:txBody>
          <a:bodyPr wrap="square" rtlCol="0">
            <a:spAutoFit/>
          </a:bodyPr>
          <a:lstStyle>
            <a:defPPr>
              <a:defRPr lang="ja-JP"/>
            </a:defPPr>
            <a:lvl1pPr>
              <a:defRPr sz="2800">
                <a:effectLst>
                  <a:outerShdw blurRad="38100" dist="38100" dir="2700000" algn="tl">
                    <a:srgbClr val="000000">
                      <a:alpha val="43137"/>
                    </a:srgbClr>
                  </a:outerShdw>
                </a:effectLst>
                <a:cs typeface="Meiryo UI" panose="020B0604030504040204" pitchFamily="50" charset="-128"/>
              </a:defRPr>
            </a:lvl1pPr>
          </a:lstStyle>
          <a:p>
            <a:r>
              <a:rPr lang="ja-JP" altLang="en-US" dirty="0"/>
              <a:t>　・音声認識の実装（</a:t>
            </a:r>
            <a:r>
              <a:rPr lang="en-US" altLang="ja-JP" dirty="0"/>
              <a:t>Google</a:t>
            </a:r>
            <a:r>
              <a:rPr lang="ja-JP" altLang="en-US" dirty="0"/>
              <a:t> </a:t>
            </a:r>
            <a:r>
              <a:rPr lang="en-US" altLang="ja-JP" dirty="0"/>
              <a:t>Home</a:t>
            </a:r>
            <a:r>
              <a:rPr lang="ja-JP" altLang="en-US" dirty="0"/>
              <a:t>による対話環境の実装）</a:t>
            </a:r>
          </a:p>
          <a:p>
            <a:r>
              <a:rPr lang="ja-JP" altLang="en-US" dirty="0"/>
              <a:t>　・撮影～投稿の実装</a:t>
            </a:r>
            <a:r>
              <a:rPr lang="en-US" altLang="ja-JP" dirty="0"/>
              <a:t>(</a:t>
            </a:r>
            <a:r>
              <a:rPr lang="ja-JP" altLang="en-US" dirty="0"/>
              <a:t>写真撮影してネットワーク上に投稿</a:t>
            </a:r>
            <a:r>
              <a:rPr lang="ja-JP" altLang="en-US" dirty="0" smtClean="0"/>
              <a:t>）</a:t>
            </a:r>
            <a:endParaRPr lang="en-US" altLang="ja-JP" dirty="0"/>
          </a:p>
        </p:txBody>
      </p:sp>
      <p:sp>
        <p:nvSpPr>
          <p:cNvPr id="7" name="テキスト ボックス 6"/>
          <p:cNvSpPr txBox="1"/>
          <p:nvPr/>
        </p:nvSpPr>
        <p:spPr>
          <a:xfrm>
            <a:off x="760277" y="1666656"/>
            <a:ext cx="2815193" cy="523220"/>
          </a:xfrm>
          <a:prstGeom prst="rect">
            <a:avLst/>
          </a:prstGeom>
          <a:solidFill>
            <a:schemeClr val="accent4">
              <a:lumMod val="20000"/>
              <a:lumOff val="80000"/>
            </a:schemeClr>
          </a:solidFill>
          <a:ln>
            <a:solidFill>
              <a:schemeClr val="tx1"/>
            </a:solidFill>
          </a:ln>
        </p:spPr>
        <p:txBody>
          <a:bodyPr wrap="none" rtlCol="0" anchor="ctr">
            <a:spAutoFit/>
          </a:bodyPr>
          <a:lstStyle/>
          <a:p>
            <a:pPr algn="ctr"/>
            <a:r>
              <a:rPr lang="ja-JP" altLang="en-US" sz="2800" b="1" dirty="0" smtClean="0">
                <a:effectLst>
                  <a:outerShdw blurRad="38100" dist="38100" dir="2700000" algn="tl">
                    <a:srgbClr val="000000">
                      <a:alpha val="43137"/>
                    </a:srgbClr>
                  </a:outerShdw>
                </a:effectLst>
                <a:latin typeface="+mj-lt"/>
                <a:ea typeface="+mj-ea"/>
                <a:cs typeface="Meiryo UI" panose="020B0604030504040204" pitchFamily="50" charset="-128"/>
              </a:rPr>
              <a:t>機能の追加</a:t>
            </a:r>
            <a:r>
              <a:rPr lang="en-US" altLang="ja-JP" sz="2800" b="1" dirty="0" smtClean="0">
                <a:effectLst>
                  <a:outerShdw blurRad="38100" dist="38100" dir="2700000" algn="tl">
                    <a:srgbClr val="000000">
                      <a:alpha val="43137"/>
                    </a:srgbClr>
                  </a:outerShdw>
                </a:effectLst>
                <a:latin typeface="+mj-lt"/>
                <a:ea typeface="+mj-ea"/>
                <a:cs typeface="Meiryo UI" panose="020B0604030504040204" pitchFamily="50" charset="-128"/>
              </a:rPr>
              <a:t>/</a:t>
            </a:r>
            <a:r>
              <a:rPr lang="ja-JP" altLang="en-US" sz="2800" b="1" dirty="0" smtClean="0">
                <a:effectLst>
                  <a:outerShdw blurRad="38100" dist="38100" dir="2700000" algn="tl">
                    <a:srgbClr val="000000">
                      <a:alpha val="43137"/>
                    </a:srgbClr>
                  </a:outerShdw>
                </a:effectLst>
                <a:latin typeface="+mj-lt"/>
                <a:ea typeface="+mj-ea"/>
                <a:cs typeface="Meiryo UI" panose="020B0604030504040204" pitchFamily="50" charset="-128"/>
              </a:rPr>
              <a:t>実装</a:t>
            </a:r>
            <a:endParaRPr lang="ja-JP" altLang="en-US" sz="2800" b="1" dirty="0">
              <a:effectLst>
                <a:outerShdw blurRad="38100" dist="38100" dir="2700000" algn="tl">
                  <a:srgbClr val="000000">
                    <a:alpha val="43137"/>
                  </a:srgbClr>
                </a:outerShdw>
              </a:effectLst>
              <a:latin typeface="+mj-lt"/>
              <a:ea typeface="+mj-ea"/>
              <a:cs typeface="Meiryo UI" panose="020B0604030504040204" pitchFamily="50" charset="-128"/>
            </a:endParaRPr>
          </a:p>
        </p:txBody>
      </p:sp>
      <p:sp>
        <p:nvSpPr>
          <p:cNvPr id="8" name="テキスト ボックス 7"/>
          <p:cNvSpPr txBox="1"/>
          <p:nvPr/>
        </p:nvSpPr>
        <p:spPr>
          <a:xfrm>
            <a:off x="1078571" y="4838035"/>
            <a:ext cx="10461393" cy="954107"/>
          </a:xfrm>
          <a:prstGeom prst="rect">
            <a:avLst/>
          </a:prstGeom>
          <a:noFill/>
        </p:spPr>
        <p:txBody>
          <a:bodyPr wrap="square" rtlCol="0">
            <a:spAutoFit/>
          </a:bodyPr>
          <a:lstStyle/>
          <a:p>
            <a:r>
              <a:rPr lang="ja-JP" altLang="en-US" sz="2800" dirty="0">
                <a:effectLst>
                  <a:outerShdw blurRad="38100" dist="38100" dir="2700000" algn="tl">
                    <a:srgbClr val="000000">
                      <a:alpha val="43137"/>
                    </a:srgbClr>
                  </a:outerShdw>
                </a:effectLst>
                <a:cs typeface="Meiryo UI" panose="020B0604030504040204" pitchFamily="50" charset="-128"/>
              </a:rPr>
              <a:t>　・回収精度向上（カメラ</a:t>
            </a:r>
            <a:r>
              <a:rPr lang="en-US" altLang="ja-JP" sz="2800" dirty="0">
                <a:effectLst>
                  <a:outerShdw blurRad="38100" dist="38100" dir="2700000" algn="tl">
                    <a:srgbClr val="000000">
                      <a:alpha val="43137"/>
                    </a:srgbClr>
                  </a:outerShdw>
                </a:effectLst>
                <a:cs typeface="Meiryo UI" panose="020B0604030504040204" pitchFamily="50" charset="-128"/>
              </a:rPr>
              <a:t>/</a:t>
            </a:r>
            <a:r>
              <a:rPr lang="ja-JP" altLang="en-US" sz="2800" dirty="0">
                <a:effectLst>
                  <a:outerShdw blurRad="38100" dist="38100" dir="2700000" algn="tl">
                    <a:srgbClr val="000000">
                      <a:alpha val="43137"/>
                    </a:srgbClr>
                  </a:outerShdw>
                </a:effectLst>
                <a:cs typeface="Meiryo UI" panose="020B0604030504040204" pitchFamily="50" charset="-128"/>
              </a:rPr>
              <a:t>アーム</a:t>
            </a:r>
            <a:r>
              <a:rPr lang="en-US" altLang="ja-JP" sz="2800" dirty="0">
                <a:effectLst>
                  <a:outerShdw blurRad="38100" dist="38100" dir="2700000" algn="tl">
                    <a:srgbClr val="000000">
                      <a:alpha val="43137"/>
                    </a:srgbClr>
                  </a:outerShdw>
                </a:effectLst>
                <a:cs typeface="Meiryo UI" panose="020B0604030504040204" pitchFamily="50" charset="-128"/>
              </a:rPr>
              <a:t>/</a:t>
            </a:r>
            <a:r>
              <a:rPr lang="ja-JP" altLang="en-US" sz="2800" dirty="0">
                <a:effectLst>
                  <a:outerShdw blurRad="38100" dist="38100" dir="2700000" algn="tl">
                    <a:srgbClr val="000000">
                      <a:alpha val="43137"/>
                    </a:srgbClr>
                  </a:outerShdw>
                </a:effectLst>
                <a:cs typeface="Meiryo UI" panose="020B0604030504040204" pitchFamily="50" charset="-128"/>
              </a:rPr>
              <a:t>アルゴリズムの工夫</a:t>
            </a:r>
            <a:r>
              <a:rPr lang="ja-JP" altLang="en-US" sz="2800" dirty="0" smtClean="0">
                <a:effectLst>
                  <a:outerShdw blurRad="38100" dist="38100" dir="2700000" algn="tl">
                    <a:srgbClr val="000000">
                      <a:alpha val="43137"/>
                    </a:srgbClr>
                  </a:outerShdw>
                </a:effectLst>
                <a:cs typeface="Meiryo UI" panose="020B0604030504040204" pitchFamily="50" charset="-128"/>
              </a:rPr>
              <a:t>）</a:t>
            </a:r>
            <a:endParaRPr lang="en-US" altLang="ja-JP" sz="2800" dirty="0" smtClean="0">
              <a:effectLst>
                <a:outerShdw blurRad="38100" dist="38100" dir="2700000" algn="tl">
                  <a:srgbClr val="000000">
                    <a:alpha val="43137"/>
                  </a:srgbClr>
                </a:outerShdw>
              </a:effectLst>
              <a:latin typeface="+mj-lt"/>
              <a:ea typeface="+mj-ea"/>
              <a:cs typeface="Meiryo UI" panose="020B0604030504040204" pitchFamily="50" charset="-128"/>
            </a:endParaRPr>
          </a:p>
          <a:p>
            <a:r>
              <a:rPr lang="ja-JP" altLang="en-US" sz="2800" dirty="0">
                <a:effectLst>
                  <a:outerShdw blurRad="38100" dist="38100" dir="2700000" algn="tl">
                    <a:srgbClr val="000000">
                      <a:alpha val="43137"/>
                    </a:srgbClr>
                  </a:outerShdw>
                </a:effectLst>
                <a:cs typeface="Meiryo UI" panose="020B0604030504040204" pitchFamily="50" charset="-128"/>
              </a:rPr>
              <a:t>　・外観の</a:t>
            </a:r>
            <a:r>
              <a:rPr lang="ja-JP" altLang="en-US" sz="2800" dirty="0">
                <a:effectLst>
                  <a:outerShdw blurRad="38100" dist="38100" dir="2700000" algn="tl">
                    <a:srgbClr val="000000">
                      <a:alpha val="43137"/>
                    </a:srgbClr>
                  </a:outerShdw>
                </a:effectLst>
                <a:cs typeface="Meiryo UI" panose="020B0604030504040204" pitchFamily="50" charset="-128"/>
              </a:rPr>
              <a:t>アップデート</a:t>
            </a:r>
            <a:endParaRPr lang="ja-JP" altLang="en-US" sz="2800" dirty="0">
              <a:effectLst>
                <a:outerShdw blurRad="38100" dist="38100" dir="2700000" algn="tl">
                  <a:srgbClr val="000000">
                    <a:alpha val="43137"/>
                  </a:srgbClr>
                </a:outerShdw>
              </a:effectLst>
              <a:cs typeface="Meiryo UI" panose="020B0604030504040204" pitchFamily="50" charset="-128"/>
            </a:endParaRPr>
          </a:p>
        </p:txBody>
      </p:sp>
      <p:sp>
        <p:nvSpPr>
          <p:cNvPr id="9" name="テキスト ボックス 8"/>
          <p:cNvSpPr txBox="1"/>
          <p:nvPr/>
        </p:nvSpPr>
        <p:spPr>
          <a:xfrm>
            <a:off x="700966" y="4050318"/>
            <a:ext cx="2874504" cy="523220"/>
          </a:xfrm>
          <a:prstGeom prst="rect">
            <a:avLst/>
          </a:prstGeom>
          <a:solidFill>
            <a:schemeClr val="accent4">
              <a:lumMod val="20000"/>
              <a:lumOff val="80000"/>
            </a:schemeClr>
          </a:solidFill>
          <a:ln>
            <a:solidFill>
              <a:schemeClr val="tx1"/>
            </a:solidFill>
          </a:ln>
        </p:spPr>
        <p:txBody>
          <a:bodyPr wrap="square" rtlCol="0" anchor="ctr">
            <a:spAutoFit/>
          </a:bodyPr>
          <a:lstStyle/>
          <a:p>
            <a:pPr algn="ctr"/>
            <a:r>
              <a:rPr lang="ja-JP" altLang="en-US" sz="2800" b="1" dirty="0" smtClean="0">
                <a:effectLst>
                  <a:outerShdw blurRad="38100" dist="38100" dir="2700000" algn="tl">
                    <a:srgbClr val="000000">
                      <a:alpha val="43137"/>
                    </a:srgbClr>
                  </a:outerShdw>
                </a:effectLst>
                <a:latin typeface="+mj-lt"/>
                <a:ea typeface="+mj-ea"/>
                <a:cs typeface="Meiryo UI" panose="020B0604030504040204" pitchFamily="50" charset="-128"/>
              </a:rPr>
              <a:t>完成度</a:t>
            </a:r>
            <a:r>
              <a:rPr lang="en-US" altLang="ja-JP" sz="2800" b="1" dirty="0" smtClean="0">
                <a:effectLst>
                  <a:outerShdw blurRad="38100" dist="38100" dir="2700000" algn="tl">
                    <a:srgbClr val="000000">
                      <a:alpha val="43137"/>
                    </a:srgbClr>
                  </a:outerShdw>
                </a:effectLst>
                <a:latin typeface="+mj-lt"/>
                <a:ea typeface="+mj-ea"/>
                <a:cs typeface="Meiryo UI" panose="020B0604030504040204" pitchFamily="50" charset="-128"/>
              </a:rPr>
              <a:t>UP</a:t>
            </a:r>
            <a:endParaRPr lang="ja-JP" altLang="en-US" sz="2800" b="1" dirty="0">
              <a:effectLst>
                <a:outerShdw blurRad="38100" dist="38100" dir="2700000" algn="tl">
                  <a:srgbClr val="000000">
                    <a:alpha val="43137"/>
                  </a:srgbClr>
                </a:outerShdw>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2842442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00704" y="2006494"/>
            <a:ext cx="5391946" cy="3733905"/>
          </a:xfrm>
          <a:prstGeom prst="rect">
            <a:avLst/>
          </a:prstGeom>
        </p:spPr>
      </p:pic>
      <p:sp>
        <p:nvSpPr>
          <p:cNvPr id="5" name="テキスト ボックス 4"/>
          <p:cNvSpPr txBox="1"/>
          <p:nvPr/>
        </p:nvSpPr>
        <p:spPr>
          <a:xfrm>
            <a:off x="6159579" y="2680683"/>
            <a:ext cx="6032421" cy="1938992"/>
          </a:xfrm>
          <a:prstGeom prst="rect">
            <a:avLst/>
          </a:prstGeom>
          <a:noFill/>
        </p:spPr>
        <p:txBody>
          <a:bodyPr wrap="none" rtlCol="0">
            <a:spAutoFit/>
          </a:bodyPr>
          <a:lstStyle/>
          <a:p>
            <a:r>
              <a:rPr kumimoji="1" lang="ja-JP" altLang="en-US" sz="2400" dirty="0" smtClean="0"/>
              <a:t>コメント</a:t>
            </a:r>
            <a:endParaRPr lang="en-US" altLang="ja-JP" sz="2400" dirty="0"/>
          </a:p>
          <a:p>
            <a:endParaRPr kumimoji="1" lang="en-US" altLang="ja-JP" sz="2400" dirty="0" smtClean="0"/>
          </a:p>
          <a:p>
            <a:r>
              <a:rPr lang="ja-JP" altLang="en-US" sz="2400" dirty="0" smtClean="0"/>
              <a:t>・まずデモをみせてアジャイル的な開発を</a:t>
            </a:r>
            <a:endParaRPr lang="en-US" altLang="ja-JP" sz="2400" dirty="0" smtClean="0"/>
          </a:p>
          <a:p>
            <a:r>
              <a:rPr kumimoji="1" lang="ja-JP" altLang="en-US" sz="2400" dirty="0" smtClean="0"/>
              <a:t>・</a:t>
            </a:r>
            <a:r>
              <a:rPr lang="en-US" altLang="ja-JP" sz="2400" dirty="0" smtClean="0"/>
              <a:t>wow</a:t>
            </a:r>
            <a:r>
              <a:rPr lang="ja-JP" altLang="en-US" sz="2400" dirty="0" smtClean="0"/>
              <a:t>感がない</a:t>
            </a:r>
            <a:endParaRPr lang="en-US" altLang="ja-JP" sz="2400" dirty="0" smtClean="0"/>
          </a:p>
          <a:p>
            <a:r>
              <a:rPr kumimoji="1" lang="ja-JP" altLang="en-US" sz="2400" dirty="0" smtClean="0"/>
              <a:t>・一連の動作まで作ること</a:t>
            </a:r>
            <a:endParaRPr kumimoji="1" lang="en-US" altLang="ja-JP" sz="2400" dirty="0"/>
          </a:p>
        </p:txBody>
      </p:sp>
      <p:sp>
        <p:nvSpPr>
          <p:cNvPr id="2" name="正方形/長方形 1"/>
          <p:cNvSpPr/>
          <p:nvPr/>
        </p:nvSpPr>
        <p:spPr>
          <a:xfrm>
            <a:off x="398502" y="628134"/>
            <a:ext cx="4134465" cy="523220"/>
          </a:xfrm>
          <a:prstGeom prst="rect">
            <a:avLst/>
          </a:prstGeom>
        </p:spPr>
        <p:txBody>
          <a:bodyPr wrap="none">
            <a:spAutoFit/>
          </a:bodyPr>
          <a:lstStyle/>
          <a:p>
            <a:r>
              <a:rPr lang="ja-JP" altLang="en-US" sz="2800" dirty="0" smtClean="0"/>
              <a:t>これま</a:t>
            </a:r>
            <a:r>
              <a:rPr lang="ja-JP" altLang="en-US" sz="2800" dirty="0"/>
              <a:t>で</a:t>
            </a:r>
            <a:r>
              <a:rPr lang="ja-JP" altLang="en-US" sz="2800" dirty="0" smtClean="0"/>
              <a:t>の報告振り返り</a:t>
            </a:r>
            <a:endParaRPr lang="en-US" altLang="ja-JP" sz="2800" dirty="0"/>
          </a:p>
        </p:txBody>
      </p:sp>
    </p:spTree>
    <p:extLst>
      <p:ext uri="{BB962C8B-B14F-4D97-AF65-F5344CB8AC3E}">
        <p14:creationId xmlns:p14="http://schemas.microsoft.com/office/powerpoint/2010/main" val="3944009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931457" y="2266058"/>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探索</a:t>
            </a:r>
            <a:endParaRPr kumimoji="1" lang="ja-JP" altLang="en-US" b="1" dirty="0"/>
          </a:p>
        </p:txBody>
      </p:sp>
      <p:cxnSp>
        <p:nvCxnSpPr>
          <p:cNvPr id="5" name="直線矢印コネクタ 4"/>
          <p:cNvCxnSpPr>
            <a:stCxn id="4" idx="6"/>
            <a:endCxn id="6" idx="2"/>
          </p:cNvCxnSpPr>
          <p:nvPr/>
        </p:nvCxnSpPr>
        <p:spPr>
          <a:xfrm>
            <a:off x="2426775" y="2610243"/>
            <a:ext cx="2823309"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 name="楕円 5"/>
          <p:cNvSpPr/>
          <p:nvPr/>
        </p:nvSpPr>
        <p:spPr>
          <a:xfrm>
            <a:off x="5250084" y="2266058"/>
            <a:ext cx="1495318" cy="6883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cxnSp>
        <p:nvCxnSpPr>
          <p:cNvPr id="7" name="直線矢印コネクタ 6"/>
          <p:cNvCxnSpPr>
            <a:stCxn id="6" idx="6"/>
            <a:endCxn id="24" idx="2"/>
          </p:cNvCxnSpPr>
          <p:nvPr/>
        </p:nvCxnSpPr>
        <p:spPr>
          <a:xfrm>
            <a:off x="6745402" y="2610243"/>
            <a:ext cx="1331895"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8566665" y="3939224"/>
            <a:ext cx="1495318" cy="68836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把持</a:t>
            </a:r>
            <a:endParaRPr kumimoji="1" lang="ja-JP" altLang="en-US" b="1" dirty="0"/>
          </a:p>
        </p:txBody>
      </p:sp>
      <p:sp>
        <p:nvSpPr>
          <p:cNvPr id="16" name="テキスト ボックス 15"/>
          <p:cNvSpPr txBox="1"/>
          <p:nvPr/>
        </p:nvSpPr>
        <p:spPr>
          <a:xfrm>
            <a:off x="115436" y="3206191"/>
            <a:ext cx="3384260" cy="1077218"/>
          </a:xfrm>
          <a:prstGeom prst="rect">
            <a:avLst/>
          </a:prstGeom>
          <a:noFill/>
        </p:spPr>
        <p:txBody>
          <a:bodyPr wrap="none" rtlCol="0">
            <a:spAutoFit/>
          </a:bodyPr>
          <a:lstStyle/>
          <a:p>
            <a:r>
              <a:rPr kumimoji="1" lang="ja-JP" altLang="en-US" sz="1600" dirty="0" smtClean="0"/>
              <a:t>・部屋内を自律移動</a:t>
            </a:r>
            <a:endParaRPr kumimoji="1" lang="en-US" altLang="ja-JP" sz="1600" dirty="0" smtClean="0"/>
          </a:p>
          <a:p>
            <a:r>
              <a:rPr lang="ja-JP" altLang="en-US" sz="1600" dirty="0"/>
              <a:t>　</a:t>
            </a:r>
            <a:r>
              <a:rPr lang="en-US" altLang="ja-JP" sz="1600" dirty="0" smtClean="0"/>
              <a:t>- Lidar</a:t>
            </a:r>
            <a:r>
              <a:rPr lang="ja-JP" altLang="en-US" sz="1600" dirty="0" smtClean="0"/>
              <a:t>で障害物を</a:t>
            </a:r>
            <a:r>
              <a:rPr lang="ja-JP" altLang="en-US" sz="1600" dirty="0"/>
              <a:t>検知</a:t>
            </a:r>
            <a:r>
              <a:rPr lang="ja-JP" altLang="en-US" sz="1600" dirty="0" smtClean="0"/>
              <a:t>して回避</a:t>
            </a:r>
            <a:endParaRPr lang="en-US" altLang="ja-JP" sz="1600" dirty="0" smtClean="0"/>
          </a:p>
          <a:p>
            <a:r>
              <a:rPr kumimoji="1" lang="en-US" altLang="ja-JP" sz="1600" dirty="0"/>
              <a:t> </a:t>
            </a:r>
            <a:r>
              <a:rPr kumimoji="1" lang="en-US" altLang="ja-JP" sz="1600" dirty="0" smtClean="0"/>
              <a:t>  - </a:t>
            </a:r>
            <a:r>
              <a:rPr kumimoji="1" lang="ja-JP" altLang="en-US" sz="1600" dirty="0" smtClean="0"/>
              <a:t>カメラ画像から探索済みを判定</a:t>
            </a:r>
            <a:endParaRPr kumimoji="1" lang="en-US" altLang="ja-JP" sz="1600" dirty="0" smtClean="0"/>
          </a:p>
          <a:p>
            <a:r>
              <a:rPr lang="ja-JP" altLang="en-US" sz="1600" dirty="0"/>
              <a:t>　</a:t>
            </a:r>
            <a:r>
              <a:rPr lang="en-US" altLang="ja-JP" sz="1600" dirty="0" smtClean="0"/>
              <a:t>- </a:t>
            </a:r>
            <a:r>
              <a:rPr kumimoji="1" lang="ja-JP" altLang="en-US" sz="1600" dirty="0" smtClean="0"/>
              <a:t>未探索のエリアに移動</a:t>
            </a:r>
            <a:endParaRPr kumimoji="1" lang="en-US" altLang="ja-JP" sz="1600" dirty="0" smtClean="0"/>
          </a:p>
        </p:txBody>
      </p:sp>
      <p:sp>
        <p:nvSpPr>
          <p:cNvPr id="17" name="テキスト ボックス 16"/>
          <p:cNvSpPr txBox="1"/>
          <p:nvPr/>
        </p:nvSpPr>
        <p:spPr>
          <a:xfrm>
            <a:off x="4578625" y="3173914"/>
            <a:ext cx="3656770" cy="830997"/>
          </a:xfrm>
          <a:prstGeom prst="rect">
            <a:avLst/>
          </a:prstGeom>
          <a:noFill/>
        </p:spPr>
        <p:txBody>
          <a:bodyPr wrap="none" rtlCol="0">
            <a:spAutoFit/>
          </a:bodyPr>
          <a:lstStyle/>
          <a:p>
            <a:r>
              <a:rPr kumimoji="1" lang="ja-JP" altLang="en-US" sz="1600" dirty="0" smtClean="0"/>
              <a:t>・物体を検出して目的地を設定</a:t>
            </a:r>
            <a:endParaRPr lang="en-US" altLang="ja-JP" sz="1600" dirty="0"/>
          </a:p>
          <a:p>
            <a:r>
              <a:rPr lang="ja-JP" altLang="en-US" sz="1600" dirty="0"/>
              <a:t>　</a:t>
            </a:r>
            <a:r>
              <a:rPr lang="en-US" altLang="ja-JP" sz="1600" dirty="0" smtClean="0"/>
              <a:t>- </a:t>
            </a:r>
            <a:r>
              <a:rPr kumimoji="1" lang="en-US" altLang="ja-JP" sz="1600" dirty="0" smtClean="0"/>
              <a:t>RGB</a:t>
            </a:r>
            <a:r>
              <a:rPr kumimoji="1" lang="ja-JP" altLang="en-US" sz="1600" dirty="0" smtClean="0"/>
              <a:t>から物体を検出</a:t>
            </a:r>
            <a:r>
              <a:rPr kumimoji="1" lang="en-US" altLang="ja-JP" sz="1600" dirty="0" smtClean="0"/>
              <a:t>/</a:t>
            </a:r>
            <a:r>
              <a:rPr kumimoji="1" lang="ja-JP" altLang="en-US" sz="1600" dirty="0" smtClean="0"/>
              <a:t>認識</a:t>
            </a:r>
            <a:endParaRPr kumimoji="1" lang="en-US" altLang="ja-JP" sz="1600" dirty="0" smtClean="0"/>
          </a:p>
          <a:p>
            <a:r>
              <a:rPr lang="ja-JP" altLang="en-US" sz="1600" dirty="0"/>
              <a:t>　</a:t>
            </a:r>
            <a:r>
              <a:rPr lang="en-US" altLang="ja-JP" sz="1600" dirty="0" smtClean="0"/>
              <a:t>- depth</a:t>
            </a:r>
            <a:r>
              <a:rPr lang="ja-JP" altLang="en-US" sz="1600" dirty="0" smtClean="0"/>
              <a:t>データから</a:t>
            </a:r>
            <a:r>
              <a:rPr lang="en-US" altLang="ja-JP" sz="1600" dirty="0" smtClean="0"/>
              <a:t>3</a:t>
            </a:r>
            <a:r>
              <a:rPr lang="ja-JP" altLang="en-US" sz="1600" dirty="0" smtClean="0"/>
              <a:t>次元座標を算出</a:t>
            </a:r>
            <a:endParaRPr kumimoji="1" lang="en-US" altLang="ja-JP" sz="1600" dirty="0" smtClean="0"/>
          </a:p>
        </p:txBody>
      </p:sp>
      <p:cxnSp>
        <p:nvCxnSpPr>
          <p:cNvPr id="18" name="直線矢印コネクタ 17"/>
          <p:cNvCxnSpPr/>
          <p:nvPr/>
        </p:nvCxnSpPr>
        <p:spPr>
          <a:xfrm flipH="1">
            <a:off x="2426775" y="2772304"/>
            <a:ext cx="2823309" cy="1"/>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293793" y="2804582"/>
            <a:ext cx="1107996" cy="369332"/>
          </a:xfrm>
          <a:prstGeom prst="rect">
            <a:avLst/>
          </a:prstGeom>
          <a:noFill/>
        </p:spPr>
        <p:txBody>
          <a:bodyPr wrap="none" rtlCol="0">
            <a:spAutoFit/>
          </a:bodyPr>
          <a:lstStyle/>
          <a:p>
            <a:r>
              <a:rPr lang="ja-JP" altLang="en-US" dirty="0" smtClean="0"/>
              <a:t>検出</a:t>
            </a:r>
            <a:r>
              <a:rPr lang="ja-JP" altLang="en-US" dirty="0"/>
              <a:t>結果</a:t>
            </a:r>
            <a:endParaRPr kumimoji="1" lang="ja-JP" altLang="en-US" dirty="0"/>
          </a:p>
        </p:txBody>
      </p:sp>
      <p:sp>
        <p:nvSpPr>
          <p:cNvPr id="23" name="テキスト ボックス 22"/>
          <p:cNvSpPr txBox="1"/>
          <p:nvPr/>
        </p:nvSpPr>
        <p:spPr>
          <a:xfrm>
            <a:off x="3499696" y="2240910"/>
            <a:ext cx="646331" cy="369332"/>
          </a:xfrm>
          <a:prstGeom prst="rect">
            <a:avLst/>
          </a:prstGeom>
          <a:noFill/>
        </p:spPr>
        <p:txBody>
          <a:bodyPr wrap="none" rtlCol="0">
            <a:spAutoFit/>
          </a:bodyPr>
          <a:lstStyle/>
          <a:p>
            <a:r>
              <a:rPr kumimoji="1" lang="ja-JP" altLang="en-US" dirty="0" smtClean="0"/>
              <a:t>移動</a:t>
            </a:r>
            <a:endParaRPr kumimoji="1" lang="ja-JP" altLang="en-US" dirty="0"/>
          </a:p>
        </p:txBody>
      </p:sp>
      <p:sp>
        <p:nvSpPr>
          <p:cNvPr id="24" name="楕円 23"/>
          <p:cNvSpPr/>
          <p:nvPr/>
        </p:nvSpPr>
        <p:spPr>
          <a:xfrm>
            <a:off x="8077297" y="2266058"/>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目標</a:t>
            </a:r>
            <a:endParaRPr lang="en-US" altLang="ja-JP" b="1" dirty="0"/>
          </a:p>
          <a:p>
            <a:pPr algn="ctr"/>
            <a:r>
              <a:rPr lang="ja-JP" altLang="en-US" b="1" dirty="0"/>
              <a:t>接近</a:t>
            </a:r>
          </a:p>
        </p:txBody>
      </p:sp>
      <p:sp>
        <p:nvSpPr>
          <p:cNvPr id="28" name="テキスト ボックス 27"/>
          <p:cNvSpPr txBox="1"/>
          <p:nvPr/>
        </p:nvSpPr>
        <p:spPr>
          <a:xfrm>
            <a:off x="8235395" y="1614998"/>
            <a:ext cx="3280065" cy="584775"/>
          </a:xfrm>
          <a:prstGeom prst="rect">
            <a:avLst/>
          </a:prstGeom>
          <a:noFill/>
        </p:spPr>
        <p:txBody>
          <a:bodyPr wrap="none" rtlCol="0">
            <a:spAutoFit/>
          </a:bodyPr>
          <a:lstStyle/>
          <a:p>
            <a:r>
              <a:rPr kumimoji="1" lang="ja-JP" altLang="en-US" sz="1600" dirty="0" smtClean="0"/>
              <a:t>・部屋内を自律移動</a:t>
            </a:r>
            <a:endParaRPr kumimoji="1" lang="en-US" altLang="ja-JP" sz="1600" dirty="0" smtClean="0"/>
          </a:p>
          <a:p>
            <a:r>
              <a:rPr lang="ja-JP" altLang="en-US" sz="1600" dirty="0"/>
              <a:t>　</a:t>
            </a:r>
            <a:r>
              <a:rPr lang="en-US" altLang="ja-JP" sz="1600" dirty="0" smtClean="0"/>
              <a:t>- Lidar</a:t>
            </a:r>
            <a:r>
              <a:rPr lang="ja-JP" altLang="en-US" sz="1600" dirty="0" smtClean="0"/>
              <a:t>で障害物を</a:t>
            </a:r>
            <a:r>
              <a:rPr lang="ja-JP" altLang="en-US" sz="1600" dirty="0"/>
              <a:t>検知</a:t>
            </a:r>
            <a:r>
              <a:rPr lang="ja-JP" altLang="en-US" sz="1600" dirty="0" smtClean="0"/>
              <a:t>して回避</a:t>
            </a:r>
            <a:endParaRPr lang="en-US" altLang="ja-JP" sz="1600" dirty="0" smtClean="0"/>
          </a:p>
        </p:txBody>
      </p:sp>
      <p:cxnSp>
        <p:nvCxnSpPr>
          <p:cNvPr id="31" name="直線矢印コネクタ 30"/>
          <p:cNvCxnSpPr>
            <a:stCxn id="24" idx="4"/>
            <a:endCxn id="8" idx="0"/>
          </p:cNvCxnSpPr>
          <p:nvPr/>
        </p:nvCxnSpPr>
        <p:spPr>
          <a:xfrm>
            <a:off x="8824956" y="2954427"/>
            <a:ext cx="489368" cy="984797"/>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8824956" y="4759764"/>
            <a:ext cx="2795958" cy="830997"/>
          </a:xfrm>
          <a:prstGeom prst="rect">
            <a:avLst/>
          </a:prstGeom>
          <a:noFill/>
        </p:spPr>
        <p:txBody>
          <a:bodyPr wrap="none" rtlCol="0">
            <a:spAutoFit/>
          </a:bodyPr>
          <a:lstStyle/>
          <a:p>
            <a:r>
              <a:rPr kumimoji="1" lang="ja-JP" altLang="en-US" sz="1600" dirty="0" smtClean="0"/>
              <a:t>・対象物を把持</a:t>
            </a:r>
            <a:endParaRPr kumimoji="1" lang="en-US" altLang="ja-JP" sz="1600" dirty="0" smtClean="0"/>
          </a:p>
          <a:p>
            <a:r>
              <a:rPr lang="ja-JP" altLang="en-US" sz="1600" dirty="0"/>
              <a:t>　</a:t>
            </a:r>
            <a:r>
              <a:rPr lang="en-US" altLang="ja-JP" sz="1600" dirty="0" smtClean="0"/>
              <a:t>- </a:t>
            </a:r>
            <a:r>
              <a:rPr lang="ja-JP" altLang="en-US" sz="1600" dirty="0" smtClean="0"/>
              <a:t>認識結果から動作を決定</a:t>
            </a:r>
            <a:endParaRPr lang="en-US" altLang="ja-JP" sz="1600" dirty="0" smtClean="0"/>
          </a:p>
          <a:p>
            <a:r>
              <a:rPr lang="ja-JP" altLang="en-US" sz="1600" dirty="0"/>
              <a:t>　</a:t>
            </a:r>
            <a:r>
              <a:rPr lang="ja-JP" altLang="en-US" sz="1600" dirty="0" smtClean="0"/>
              <a:t>（現状は１動作のみ）</a:t>
            </a:r>
            <a:endParaRPr lang="en-US" altLang="ja-JP" sz="1600" dirty="0" smtClean="0"/>
          </a:p>
        </p:txBody>
      </p:sp>
      <p:sp>
        <p:nvSpPr>
          <p:cNvPr id="21" name="楕円 20"/>
          <p:cNvSpPr/>
          <p:nvPr/>
        </p:nvSpPr>
        <p:spPr>
          <a:xfrm>
            <a:off x="3293793" y="5719010"/>
            <a:ext cx="731685" cy="3603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5" name="テキスト ボックス 24"/>
          <p:cNvSpPr txBox="1"/>
          <p:nvPr/>
        </p:nvSpPr>
        <p:spPr>
          <a:xfrm>
            <a:off x="4146027" y="5721855"/>
            <a:ext cx="2031325" cy="369332"/>
          </a:xfrm>
          <a:prstGeom prst="rect">
            <a:avLst/>
          </a:prstGeom>
          <a:noFill/>
        </p:spPr>
        <p:txBody>
          <a:bodyPr wrap="none" rtlCol="0">
            <a:spAutoFit/>
          </a:bodyPr>
          <a:lstStyle/>
          <a:p>
            <a:r>
              <a:rPr lang="en-US" altLang="ja-JP" dirty="0"/>
              <a:t>…</a:t>
            </a:r>
            <a:r>
              <a:rPr kumimoji="1" lang="ja-JP" altLang="en-US" dirty="0" smtClean="0"/>
              <a:t>前回からの進捗</a:t>
            </a:r>
            <a:endParaRPr kumimoji="1" lang="ja-JP" altLang="en-US" dirty="0"/>
          </a:p>
        </p:txBody>
      </p:sp>
    </p:spTree>
    <p:extLst>
      <p:ext uri="{BB962C8B-B14F-4D97-AF65-F5344CB8AC3E}">
        <p14:creationId xmlns:p14="http://schemas.microsoft.com/office/powerpoint/2010/main" val="2090316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3013627" y="2393043"/>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1747412" y="2119313"/>
            <a:ext cx="1930400" cy="1828800"/>
            <a:chOff x="3182512" y="3162300"/>
            <a:chExt cx="2413000" cy="2286000"/>
          </a:xfrm>
        </p:grpSpPr>
        <p:sp>
          <p:nvSpPr>
            <p:cNvPr id="6" name="正方形/長方形 5"/>
            <p:cNvSpPr/>
            <p:nvPr/>
          </p:nvSpPr>
          <p:spPr>
            <a:xfrm>
              <a:off x="3182512" y="3162300"/>
              <a:ext cx="2413000" cy="228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70732" y="3435350"/>
              <a:ext cx="1836561" cy="1739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4973212" y="2119313"/>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涙形 9"/>
          <p:cNvSpPr/>
          <p:nvPr/>
        </p:nvSpPr>
        <p:spPr>
          <a:xfrm>
            <a:off x="5989212" y="2119313"/>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涙形 10"/>
          <p:cNvSpPr/>
          <p:nvPr/>
        </p:nvSpPr>
        <p:spPr>
          <a:xfrm>
            <a:off x="5989212" y="2337753"/>
            <a:ext cx="914400" cy="914400"/>
          </a:xfrm>
          <a:prstGeom prst="teardrop">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2875086" y="2784252"/>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6333271" y="2766225"/>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732412" y="2119313"/>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H="1">
            <a:off x="9080500" y="3249367"/>
            <a:ext cx="381000" cy="344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773087" y="1468172"/>
            <a:ext cx="1980029" cy="646331"/>
          </a:xfrm>
          <a:prstGeom prst="rect">
            <a:avLst/>
          </a:prstGeom>
          <a:noFill/>
        </p:spPr>
        <p:txBody>
          <a:bodyPr wrap="none" rtlCol="0">
            <a:spAutoFit/>
          </a:bodyPr>
          <a:lstStyle/>
          <a:p>
            <a:pPr algn="ctr"/>
            <a:r>
              <a:rPr kumimoji="1" lang="en-US" altLang="ja-JP" dirty="0" err="1" smtClean="0"/>
              <a:t>costmap</a:t>
            </a:r>
            <a:endParaRPr kumimoji="1" lang="en-US" altLang="ja-JP" dirty="0" smtClean="0"/>
          </a:p>
          <a:p>
            <a:pPr algn="ctr"/>
            <a:r>
              <a:rPr kumimoji="1" lang="en-US" altLang="ja-JP" dirty="0" smtClean="0"/>
              <a:t>[</a:t>
            </a:r>
            <a:r>
              <a:rPr kumimoji="1" lang="en-US" altLang="ja-JP" dirty="0" err="1" smtClean="0"/>
              <a:t>OccupancyGrid</a:t>
            </a:r>
            <a:r>
              <a:rPr kumimoji="1" lang="en-US" altLang="ja-JP" dirty="0" smtClean="0"/>
              <a:t>]</a:t>
            </a:r>
            <a:endParaRPr kumimoji="1" lang="ja-JP" altLang="en-US" dirty="0"/>
          </a:p>
        </p:txBody>
      </p:sp>
      <p:sp>
        <p:nvSpPr>
          <p:cNvPr id="18" name="テキスト ボックス 17"/>
          <p:cNvSpPr txBox="1"/>
          <p:nvPr/>
        </p:nvSpPr>
        <p:spPr>
          <a:xfrm>
            <a:off x="4934408" y="1468172"/>
            <a:ext cx="1980029" cy="646331"/>
          </a:xfrm>
          <a:prstGeom prst="rect">
            <a:avLst/>
          </a:prstGeom>
          <a:noFill/>
        </p:spPr>
        <p:txBody>
          <a:bodyPr wrap="none" rtlCol="0">
            <a:spAutoFit/>
          </a:bodyPr>
          <a:lstStyle/>
          <a:p>
            <a:pPr algn="ctr"/>
            <a:r>
              <a:rPr kumimoji="1" lang="en-US" altLang="ja-JP" dirty="0" smtClean="0"/>
              <a:t>ROI map</a:t>
            </a:r>
          </a:p>
          <a:p>
            <a:pPr algn="ctr"/>
            <a:r>
              <a:rPr lang="en-US" altLang="ja-JP" dirty="0" smtClean="0"/>
              <a:t>[</a:t>
            </a:r>
            <a:r>
              <a:rPr lang="en-US" altLang="ja-JP" dirty="0" err="1" smtClean="0"/>
              <a:t>OccupancyGrid</a:t>
            </a:r>
            <a:r>
              <a:rPr lang="en-US" altLang="ja-JP" dirty="0"/>
              <a:t>]</a:t>
            </a:r>
            <a:endParaRPr kumimoji="1" lang="ja-JP" altLang="en-US" dirty="0"/>
          </a:p>
        </p:txBody>
      </p:sp>
      <p:cxnSp>
        <p:nvCxnSpPr>
          <p:cNvPr id="20" name="直線矢印コネクタ 19"/>
          <p:cNvCxnSpPr/>
          <p:nvPr/>
        </p:nvCxnSpPr>
        <p:spPr>
          <a:xfrm>
            <a:off x="7571524" y="3033713"/>
            <a:ext cx="492976"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8477633" y="4176172"/>
            <a:ext cx="2262158" cy="369332"/>
          </a:xfrm>
          <a:prstGeom prst="rect">
            <a:avLst/>
          </a:prstGeom>
          <a:noFill/>
        </p:spPr>
        <p:txBody>
          <a:bodyPr wrap="none" rtlCol="0">
            <a:spAutoFit/>
          </a:bodyPr>
          <a:lstStyle/>
          <a:p>
            <a:r>
              <a:rPr kumimoji="1" lang="ja-JP" altLang="en-US" dirty="0" smtClean="0"/>
              <a:t>未探索エリアに移動</a:t>
            </a:r>
            <a:endParaRPr kumimoji="1" lang="ja-JP" altLang="en-US" dirty="0"/>
          </a:p>
        </p:txBody>
      </p:sp>
      <p:sp>
        <p:nvSpPr>
          <p:cNvPr id="23" name="楕円 22"/>
          <p:cNvSpPr/>
          <p:nvPr/>
        </p:nvSpPr>
        <p:spPr>
          <a:xfrm>
            <a:off x="9382431" y="3141488"/>
            <a:ext cx="226281" cy="215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 24"/>
          <p:cNvSpPr/>
          <p:nvPr/>
        </p:nvSpPr>
        <p:spPr>
          <a:xfrm rot="5400000">
            <a:off x="8948312" y="2815273"/>
            <a:ext cx="914400" cy="914400"/>
          </a:xfrm>
          <a:prstGeom prst="pie">
            <a:avLst>
              <a:gd name="adj1" fmla="val 0"/>
              <a:gd name="adj2" fmla="val 5726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377538" y="4176172"/>
            <a:ext cx="2343911" cy="369332"/>
          </a:xfrm>
          <a:prstGeom prst="rect">
            <a:avLst/>
          </a:prstGeom>
          <a:noFill/>
        </p:spPr>
        <p:txBody>
          <a:bodyPr wrap="none" rtlCol="0">
            <a:spAutoFit/>
          </a:bodyPr>
          <a:lstStyle/>
          <a:p>
            <a:r>
              <a:rPr kumimoji="1" lang="en-US" altLang="ja-JP" dirty="0" smtClean="0"/>
              <a:t>Lidar</a:t>
            </a:r>
            <a:r>
              <a:rPr kumimoji="1" lang="ja-JP" altLang="en-US" dirty="0" smtClean="0"/>
              <a:t>の情報から生成</a:t>
            </a:r>
            <a:endParaRPr kumimoji="1" lang="ja-JP" altLang="en-US" dirty="0"/>
          </a:p>
        </p:txBody>
      </p:sp>
      <p:sp>
        <p:nvSpPr>
          <p:cNvPr id="27" name="テキスト ボックス 26"/>
          <p:cNvSpPr txBox="1"/>
          <p:nvPr/>
        </p:nvSpPr>
        <p:spPr>
          <a:xfrm>
            <a:off x="4766456" y="4176172"/>
            <a:ext cx="3185487" cy="646331"/>
          </a:xfrm>
          <a:prstGeom prst="rect">
            <a:avLst/>
          </a:prstGeom>
          <a:noFill/>
        </p:spPr>
        <p:txBody>
          <a:bodyPr wrap="none" rtlCol="0">
            <a:spAutoFit/>
          </a:bodyPr>
          <a:lstStyle/>
          <a:p>
            <a:r>
              <a:rPr lang="ja-JP" altLang="en-US" dirty="0" smtClean="0"/>
              <a:t>移動履歴、</a:t>
            </a:r>
            <a:endParaRPr lang="en-US" altLang="ja-JP" dirty="0" smtClean="0"/>
          </a:p>
          <a:p>
            <a:r>
              <a:rPr lang="ja-JP" altLang="en-US" dirty="0" smtClean="0"/>
              <a:t>デプスカメラの情報</a:t>
            </a:r>
            <a:r>
              <a:rPr kumimoji="1" lang="ja-JP" altLang="en-US" dirty="0" smtClean="0"/>
              <a:t>から</a:t>
            </a:r>
            <a:r>
              <a:rPr kumimoji="1" lang="ja-JP" altLang="en-US" dirty="0"/>
              <a:t>生成</a:t>
            </a:r>
          </a:p>
        </p:txBody>
      </p:sp>
      <p:sp>
        <p:nvSpPr>
          <p:cNvPr id="28" name="テキスト ボックス 27"/>
          <p:cNvSpPr txBox="1"/>
          <p:nvPr/>
        </p:nvSpPr>
        <p:spPr>
          <a:xfrm>
            <a:off x="9028198" y="1513944"/>
            <a:ext cx="1338828" cy="646331"/>
          </a:xfrm>
          <a:prstGeom prst="rect">
            <a:avLst/>
          </a:prstGeom>
          <a:noFill/>
        </p:spPr>
        <p:txBody>
          <a:bodyPr wrap="none" rtlCol="0">
            <a:spAutoFit/>
          </a:bodyPr>
          <a:lstStyle/>
          <a:p>
            <a:pPr algn="ctr"/>
            <a:r>
              <a:rPr kumimoji="1" lang="ja-JP" altLang="en-US" dirty="0" smtClean="0"/>
              <a:t>目的地設定</a:t>
            </a:r>
            <a:endParaRPr kumimoji="1" lang="en-US" altLang="ja-JP" dirty="0" smtClean="0"/>
          </a:p>
          <a:p>
            <a:pPr algn="ctr"/>
            <a:r>
              <a:rPr lang="en-US" altLang="ja-JP" dirty="0" smtClean="0"/>
              <a:t>[Pose]</a:t>
            </a:r>
            <a:endParaRPr kumimoji="1" lang="ja-JP" altLang="en-US" dirty="0"/>
          </a:p>
        </p:txBody>
      </p:sp>
      <p:sp>
        <p:nvSpPr>
          <p:cNvPr id="29" name="テキスト ボックス 28"/>
          <p:cNvSpPr txBox="1"/>
          <p:nvPr/>
        </p:nvSpPr>
        <p:spPr>
          <a:xfrm>
            <a:off x="4097551" y="2880034"/>
            <a:ext cx="415498"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30" name="楕円 29"/>
          <p:cNvSpPr/>
          <p:nvPr/>
        </p:nvSpPr>
        <p:spPr>
          <a:xfrm>
            <a:off x="482670" y="435922"/>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探索</a:t>
            </a:r>
            <a:endParaRPr kumimoji="1" lang="ja-JP" altLang="en-US" b="1" dirty="0"/>
          </a:p>
        </p:txBody>
      </p:sp>
      <p:sp>
        <p:nvSpPr>
          <p:cNvPr id="31" name="文本框 42"/>
          <p:cNvSpPr txBox="1"/>
          <p:nvPr/>
        </p:nvSpPr>
        <p:spPr>
          <a:xfrm>
            <a:off x="482670" y="4744036"/>
            <a:ext cx="7785802" cy="1754326"/>
          </a:xfrm>
          <a:prstGeom prst="rect">
            <a:avLst/>
          </a:prstGeom>
          <a:noFill/>
        </p:spPr>
        <p:txBody>
          <a:bodyPr wrap="square" rtlCol="0">
            <a:spAutoFit/>
          </a:bodyPr>
          <a:lstStyle/>
          <a:p>
            <a:pPr>
              <a:lnSpc>
                <a:spcPct val="150000"/>
              </a:lnSpc>
            </a:pPr>
            <a:r>
              <a:rPr kumimoji="1" lang="ja-JP" altLang="en-US" dirty="0" smtClean="0"/>
              <a:t>今後の開発課題：</a:t>
            </a:r>
            <a:endParaRPr kumimoji="1" lang="en-US" altLang="ja-JP" dirty="0" smtClean="0"/>
          </a:p>
          <a:p>
            <a:pPr>
              <a:lnSpc>
                <a:spcPct val="150000"/>
              </a:lnSpc>
            </a:pPr>
            <a:r>
              <a:rPr kumimoji="1" lang="ja-JP" altLang="en-US" dirty="0" smtClean="0"/>
              <a:t>①　ＲＯＩを正しく反映する座標系の作成</a:t>
            </a:r>
            <a:endParaRPr kumimoji="1" lang="en-US" altLang="ja-JP" dirty="0" smtClean="0"/>
          </a:p>
          <a:p>
            <a:pPr>
              <a:lnSpc>
                <a:spcPct val="150000"/>
              </a:lnSpc>
            </a:pPr>
            <a:r>
              <a:rPr lang="ja-JP" altLang="en-US" dirty="0" smtClean="0"/>
              <a:t>②　探索時</a:t>
            </a:r>
            <a:r>
              <a:rPr lang="ja-JP" altLang="en-US" dirty="0"/>
              <a:t>の</a:t>
            </a:r>
            <a:r>
              <a:rPr lang="ja-JP" altLang="en-US" dirty="0" smtClean="0"/>
              <a:t>目的地設定アルゴリズム</a:t>
            </a:r>
            <a:endParaRPr lang="en-US" altLang="ja-JP" dirty="0" smtClean="0"/>
          </a:p>
          <a:p>
            <a:pPr>
              <a:lnSpc>
                <a:spcPct val="150000"/>
              </a:lnSpc>
            </a:pPr>
            <a:r>
              <a:rPr kumimoji="1" lang="ja-JP" altLang="en-US" dirty="0" smtClean="0"/>
              <a:t>③　障害物回避行動の適正化</a:t>
            </a:r>
            <a:endParaRPr kumimoji="1" lang="en-US" altLang="ja-JP" dirty="0" smtClean="0"/>
          </a:p>
        </p:txBody>
      </p:sp>
    </p:spTree>
    <p:extLst>
      <p:ext uri="{BB962C8B-B14F-4D97-AF65-F5344CB8AC3E}">
        <p14:creationId xmlns:p14="http://schemas.microsoft.com/office/powerpoint/2010/main" val="563262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26217" y1="74319" x2="11610" y2="50584"/>
                        <a14:foregroundMark x1="11985" y1="47082" x2="8240" y2="24125"/>
                        <a14:foregroundMark x1="14232" y1="21401" x2="61798" y2="7782"/>
                        <a14:foregroundMark x1="68539" y1="10506" x2="89888" y2="23735"/>
                        <a14:foregroundMark x1="67041" y1="82101" x2="89139" y2="47082"/>
                        <a14:foregroundMark x1="90637" y1="45914" x2="89513" y2="28405"/>
                        <a14:foregroundMark x1="26217" y1="74708" x2="42697" y2="91051"/>
                        <a14:foregroundMark x1="8614" y1="51362" x2="7865" y2="41634"/>
                        <a14:foregroundMark x1="6367" y1="38521" x2="6367" y2="38521"/>
                        <a14:foregroundMark x1="6367" y1="38521" x2="5993" y2="33463"/>
                        <a14:foregroundMark x1="3745" y1="7004" x2="8614" y2="10895"/>
                        <a14:foregroundMark x1="3371" y1="12062" x2="8240" y2="14008"/>
                        <a14:foregroundMark x1="95880" y1="8171" x2="98127" y2="5837"/>
                        <a14:foregroundMark x1="5618" y1="26848" x2="7491" y2="23735"/>
                        <a14:foregroundMark x1="44195" y1="5058" x2="52434" y2="5447"/>
                        <a14:backgroundMark x1="2247" y1="33852" x2="1873" y2="25681"/>
                      </a14:backgroundRemoval>
                    </a14:imgEffect>
                  </a14:imgLayer>
                </a14:imgProps>
              </a:ext>
            </a:extLst>
          </a:blip>
          <a:stretch>
            <a:fillRect/>
          </a:stretch>
        </p:blipFill>
        <p:spPr>
          <a:xfrm rot="5400000">
            <a:off x="1236689" y="5211498"/>
            <a:ext cx="873719" cy="840995"/>
          </a:xfrm>
          <a:prstGeom prst="rect">
            <a:avLst/>
          </a:prstGeom>
        </p:spPr>
      </p:pic>
      <p:grpSp>
        <p:nvGrpSpPr>
          <p:cNvPr id="7" name="组合 6"/>
          <p:cNvGrpSpPr/>
          <p:nvPr/>
        </p:nvGrpSpPr>
        <p:grpSpPr>
          <a:xfrm>
            <a:off x="4498685" y="3469460"/>
            <a:ext cx="814647" cy="257695"/>
            <a:chOff x="1795549" y="1936866"/>
            <a:chExt cx="814647" cy="257695"/>
          </a:xfrm>
        </p:grpSpPr>
        <p:sp>
          <p:nvSpPr>
            <p:cNvPr id="4"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矩形 7"/>
          <p:cNvSpPr/>
          <p:nvPr/>
        </p:nvSpPr>
        <p:spPr>
          <a:xfrm>
            <a:off x="8146472" y="1961803"/>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9" name="矩形 8"/>
          <p:cNvSpPr/>
          <p:nvPr/>
        </p:nvSpPr>
        <p:spPr>
          <a:xfrm>
            <a:off x="9529155" y="3221183"/>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10" name="矩形 9"/>
          <p:cNvSpPr/>
          <p:nvPr/>
        </p:nvSpPr>
        <p:spPr>
          <a:xfrm>
            <a:off x="8886305" y="4337859"/>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11" name="矩形 10"/>
          <p:cNvSpPr/>
          <p:nvPr/>
        </p:nvSpPr>
        <p:spPr>
          <a:xfrm>
            <a:off x="6819207" y="4706390"/>
            <a:ext cx="7398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obj</a:t>
            </a:r>
            <a:endParaRPr kumimoji="1" lang="ja-JP" altLang="en-US" dirty="0"/>
          </a:p>
        </p:txBody>
      </p:sp>
      <p:sp>
        <p:nvSpPr>
          <p:cNvPr id="12" name="椭圆 11"/>
          <p:cNvSpPr/>
          <p:nvPr/>
        </p:nvSpPr>
        <p:spPr>
          <a:xfrm>
            <a:off x="815755" y="3142209"/>
            <a:ext cx="1695796" cy="83958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rulo</a:t>
            </a:r>
            <a:endParaRPr kumimoji="1" lang="ja-JP" altLang="en-US" dirty="0"/>
          </a:p>
        </p:txBody>
      </p:sp>
      <p:sp>
        <p:nvSpPr>
          <p:cNvPr id="15" name="文本框 14"/>
          <p:cNvSpPr txBox="1"/>
          <p:nvPr/>
        </p:nvSpPr>
        <p:spPr>
          <a:xfrm>
            <a:off x="2167885" y="533299"/>
            <a:ext cx="8745245" cy="369332"/>
          </a:xfrm>
          <a:prstGeom prst="rect">
            <a:avLst/>
          </a:prstGeom>
          <a:noFill/>
        </p:spPr>
        <p:txBody>
          <a:bodyPr wrap="square" rtlCol="0">
            <a:spAutoFit/>
          </a:bodyPr>
          <a:lstStyle/>
          <a:p>
            <a:r>
              <a:rPr lang="en-US" altLang="ja-JP" dirty="0" smtClean="0"/>
              <a:t>Target:</a:t>
            </a:r>
            <a:r>
              <a:rPr lang="ja-JP" altLang="en-US" dirty="0" smtClean="0"/>
              <a:t>各</a:t>
            </a:r>
            <a:r>
              <a:rPr lang="en-US" altLang="ja-JP" dirty="0" err="1" smtClean="0"/>
              <a:t>obj</a:t>
            </a:r>
            <a:r>
              <a:rPr lang="ja-JP" altLang="en-US" dirty="0" smtClean="0"/>
              <a:t>を認識</a:t>
            </a:r>
            <a:r>
              <a:rPr lang="en-US" altLang="ja-JP" dirty="0" smtClean="0"/>
              <a:t>/</a:t>
            </a:r>
            <a:r>
              <a:rPr lang="ja-JP" altLang="en-US" dirty="0" smtClean="0"/>
              <a:t>判別して、</a:t>
            </a:r>
            <a:r>
              <a:rPr lang="en-US" altLang="ja-JP" dirty="0" smtClean="0"/>
              <a:t>obj</a:t>
            </a:r>
            <a:r>
              <a:rPr lang="ja-JP" altLang="en-US" dirty="0" smtClean="0"/>
              <a:t>の</a:t>
            </a:r>
            <a:r>
              <a:rPr lang="en-US" altLang="ja-JP" dirty="0" smtClean="0"/>
              <a:t>name</a:t>
            </a:r>
            <a:r>
              <a:rPr lang="ja-JP" altLang="en-US" dirty="0" smtClean="0"/>
              <a:t>と三次元座標を</a:t>
            </a:r>
            <a:r>
              <a:rPr lang="en-US" altLang="ja-JP" dirty="0" smtClean="0"/>
              <a:t>rulo</a:t>
            </a:r>
            <a:r>
              <a:rPr lang="ja-JP" altLang="en-US" dirty="0" smtClean="0"/>
              <a:t>に送信</a:t>
            </a:r>
            <a:endParaRPr kumimoji="1" lang="ja-JP" altLang="en-US" dirty="0"/>
          </a:p>
        </p:txBody>
      </p:sp>
      <p:cxnSp>
        <p:nvCxnSpPr>
          <p:cNvPr id="17" name="直接箭头连接符 16"/>
          <p:cNvCxnSpPr>
            <a:stCxn id="5" idx="3"/>
            <a:endCxn id="8" idx="1"/>
          </p:cNvCxnSpPr>
          <p:nvPr/>
        </p:nvCxnSpPr>
        <p:spPr>
          <a:xfrm flipV="1">
            <a:off x="5313333" y="2190403"/>
            <a:ext cx="2833139" cy="140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a:endCxn id="9" idx="1"/>
          </p:cNvCxnSpPr>
          <p:nvPr/>
        </p:nvCxnSpPr>
        <p:spPr>
          <a:xfrm flipV="1">
            <a:off x="5313333" y="3449783"/>
            <a:ext cx="4215822" cy="14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10" idx="1"/>
          </p:cNvCxnSpPr>
          <p:nvPr/>
        </p:nvCxnSpPr>
        <p:spPr>
          <a:xfrm>
            <a:off x="5313333" y="3598308"/>
            <a:ext cx="3572972" cy="96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3"/>
            <a:endCxn id="11" idx="1"/>
          </p:cNvCxnSpPr>
          <p:nvPr/>
        </p:nvCxnSpPr>
        <p:spPr>
          <a:xfrm>
            <a:off x="5313333" y="3598308"/>
            <a:ext cx="1505874" cy="133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9968444">
            <a:off x="5824121" y="2396914"/>
            <a:ext cx="2267339" cy="261610"/>
          </a:xfrm>
          <a:prstGeom prst="rect">
            <a:avLst/>
          </a:prstGeom>
          <a:noFill/>
        </p:spPr>
        <p:txBody>
          <a:bodyPr wrap="square" rtlCol="0">
            <a:spAutoFit/>
          </a:bodyPr>
          <a:lstStyle/>
          <a:p>
            <a:r>
              <a:rPr kumimoji="1" lang="en-US" altLang="ja-JP" sz="1050" dirty="0" smtClean="0"/>
              <a:t>Obj[bottle][x,y,z]</a:t>
            </a:r>
            <a:endParaRPr kumimoji="1" lang="ja-JP" altLang="en-US" sz="1050" dirty="0"/>
          </a:p>
        </p:txBody>
      </p:sp>
      <p:sp>
        <p:nvSpPr>
          <p:cNvPr id="25" name="文本框 24"/>
          <p:cNvSpPr txBox="1"/>
          <p:nvPr/>
        </p:nvSpPr>
        <p:spPr>
          <a:xfrm rot="21388751">
            <a:off x="6729902" y="3266045"/>
            <a:ext cx="2267339" cy="261610"/>
          </a:xfrm>
          <a:prstGeom prst="rect">
            <a:avLst/>
          </a:prstGeom>
          <a:noFill/>
        </p:spPr>
        <p:txBody>
          <a:bodyPr wrap="square" rtlCol="0">
            <a:spAutoFit/>
          </a:bodyPr>
          <a:lstStyle/>
          <a:p>
            <a:r>
              <a:rPr kumimoji="1" lang="en-US" altLang="ja-JP" sz="1050" dirty="0" smtClean="0"/>
              <a:t>Obj[bottle][x,y,z]</a:t>
            </a:r>
            <a:endParaRPr kumimoji="1" lang="ja-JP" altLang="en-US" sz="1050" dirty="0"/>
          </a:p>
        </p:txBody>
      </p:sp>
      <p:sp>
        <p:nvSpPr>
          <p:cNvPr id="26" name="左箭头 25"/>
          <p:cNvSpPr/>
          <p:nvPr/>
        </p:nvSpPr>
        <p:spPr>
          <a:xfrm>
            <a:off x="2867694" y="3438919"/>
            <a:ext cx="1045029" cy="2773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文本框 26"/>
          <p:cNvSpPr txBox="1"/>
          <p:nvPr/>
        </p:nvSpPr>
        <p:spPr>
          <a:xfrm>
            <a:off x="2631658" y="3133899"/>
            <a:ext cx="2267339" cy="261610"/>
          </a:xfrm>
          <a:prstGeom prst="rect">
            <a:avLst/>
          </a:prstGeom>
          <a:noFill/>
        </p:spPr>
        <p:txBody>
          <a:bodyPr wrap="square" rtlCol="0">
            <a:spAutoFit/>
          </a:bodyPr>
          <a:lstStyle/>
          <a:p>
            <a:r>
              <a:rPr kumimoji="1" lang="ja-JP" altLang="en-US" sz="1050" dirty="0" smtClean="0"/>
              <a:t>カメラ検知結果を送信</a:t>
            </a:r>
            <a:endParaRPr kumimoji="1" lang="ja-JP" altLang="en-US" sz="1050" dirty="0"/>
          </a:p>
        </p:txBody>
      </p:sp>
      <p:sp>
        <p:nvSpPr>
          <p:cNvPr id="28" name="文本框 27"/>
          <p:cNvSpPr txBox="1"/>
          <p:nvPr/>
        </p:nvSpPr>
        <p:spPr>
          <a:xfrm>
            <a:off x="4417523" y="3733293"/>
            <a:ext cx="861937" cy="261610"/>
          </a:xfrm>
          <a:prstGeom prst="rect">
            <a:avLst/>
          </a:prstGeom>
          <a:noFill/>
        </p:spPr>
        <p:txBody>
          <a:bodyPr wrap="square" rtlCol="0">
            <a:spAutoFit/>
          </a:bodyPr>
          <a:lstStyle/>
          <a:p>
            <a:r>
              <a:rPr kumimoji="1" lang="en-US" altLang="ja-JP" sz="1100" b="1" smtClean="0">
                <a:solidFill>
                  <a:srgbClr val="FF0000"/>
                </a:solidFill>
              </a:rPr>
              <a:t>realsense</a:t>
            </a:r>
            <a:endParaRPr kumimoji="1" lang="ja-JP" altLang="en-US" sz="1100" b="1" dirty="0">
              <a:solidFill>
                <a:srgbClr val="FF0000"/>
              </a:solidFill>
            </a:endParaRPr>
          </a:p>
        </p:txBody>
      </p:sp>
      <p:sp>
        <p:nvSpPr>
          <p:cNvPr id="30" name="楕円 29"/>
          <p:cNvSpPr/>
          <p:nvPr/>
        </p:nvSpPr>
        <p:spPr>
          <a:xfrm>
            <a:off x="553088" y="373781"/>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grpSp>
        <p:nvGrpSpPr>
          <p:cNvPr id="50" name="グループ化 49"/>
          <p:cNvGrpSpPr/>
          <p:nvPr/>
        </p:nvGrpSpPr>
        <p:grpSpPr>
          <a:xfrm>
            <a:off x="1055692" y="4337859"/>
            <a:ext cx="2420021" cy="2420021"/>
            <a:chOff x="1424448" y="784963"/>
            <a:chExt cx="5448889" cy="5448889"/>
          </a:xfrm>
        </p:grpSpPr>
        <p:sp>
          <p:nvSpPr>
            <p:cNvPr id="51" name="円 50"/>
            <p:cNvSpPr/>
            <p:nvPr/>
          </p:nvSpPr>
          <p:spPr>
            <a:xfrm rot="12600000">
              <a:off x="1424448" y="784963"/>
              <a:ext cx="5448889" cy="5448889"/>
            </a:xfrm>
            <a:prstGeom prst="pi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2" name="组合 6"/>
            <p:cNvGrpSpPr/>
            <p:nvPr/>
          </p:nvGrpSpPr>
          <p:grpSpPr>
            <a:xfrm>
              <a:off x="4549485" y="3380560"/>
              <a:ext cx="814647" cy="257695"/>
              <a:chOff x="1795549" y="1936866"/>
              <a:chExt cx="814647" cy="257695"/>
            </a:xfrm>
          </p:grpSpPr>
          <p:sp>
            <p:nvSpPr>
              <p:cNvPr id="61"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组合 6"/>
            <p:cNvGrpSpPr/>
            <p:nvPr/>
          </p:nvGrpSpPr>
          <p:grpSpPr>
            <a:xfrm rot="16200000">
              <a:off x="3625235" y="2587561"/>
              <a:ext cx="814647" cy="257695"/>
              <a:chOff x="1795549" y="1936866"/>
              <a:chExt cx="814647" cy="257695"/>
            </a:xfrm>
          </p:grpSpPr>
          <p:sp>
            <p:nvSpPr>
              <p:cNvPr id="58"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组合 6"/>
            <p:cNvGrpSpPr/>
            <p:nvPr/>
          </p:nvGrpSpPr>
          <p:grpSpPr>
            <a:xfrm rot="5400000">
              <a:off x="3637659" y="4241879"/>
              <a:ext cx="814647" cy="257695"/>
              <a:chOff x="1795549" y="1936866"/>
              <a:chExt cx="814647" cy="257695"/>
            </a:xfrm>
          </p:grpSpPr>
          <p:sp>
            <p:nvSpPr>
              <p:cNvPr id="55" name="矩形 3"/>
              <p:cNvSpPr/>
              <p:nvPr/>
            </p:nvSpPr>
            <p:spPr>
              <a:xfrm>
                <a:off x="1795549" y="1936866"/>
                <a:ext cx="573578" cy="25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等腰三角形 4"/>
              <p:cNvSpPr/>
              <p:nvPr/>
            </p:nvSpPr>
            <p:spPr>
              <a:xfrm rot="16200000">
                <a:off x="2410691" y="1970117"/>
                <a:ext cx="207818" cy="1911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椭圆 5"/>
              <p:cNvSpPr/>
              <p:nvPr/>
            </p:nvSpPr>
            <p:spPr>
              <a:xfrm>
                <a:off x="2369127" y="2015837"/>
                <a:ext cx="99752" cy="9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875863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547" y="1390261"/>
            <a:ext cx="2491273" cy="237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圆角矩形 4"/>
          <p:cNvSpPr/>
          <p:nvPr/>
        </p:nvSpPr>
        <p:spPr>
          <a:xfrm>
            <a:off x="494522" y="1236305"/>
            <a:ext cx="1539551" cy="3079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mtClean="0"/>
              <a:t>realsense</a:t>
            </a:r>
            <a:endParaRPr kumimoji="1" lang="ja-JP" altLang="en-US" dirty="0"/>
          </a:p>
        </p:txBody>
      </p:sp>
      <p:sp>
        <p:nvSpPr>
          <p:cNvPr id="6" name="矩形 5"/>
          <p:cNvSpPr/>
          <p:nvPr/>
        </p:nvSpPr>
        <p:spPr>
          <a:xfrm>
            <a:off x="653142" y="1847458"/>
            <a:ext cx="2006081" cy="64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RGB</a:t>
            </a:r>
            <a:r>
              <a:rPr kumimoji="1" lang="ja-JP" altLang="en-US" dirty="0" smtClean="0"/>
              <a:t>画像</a:t>
            </a:r>
            <a:endParaRPr kumimoji="1" lang="ja-JP" altLang="en-US" dirty="0"/>
          </a:p>
        </p:txBody>
      </p:sp>
      <p:sp>
        <p:nvSpPr>
          <p:cNvPr id="7" name="矩形 6"/>
          <p:cNvSpPr/>
          <p:nvPr/>
        </p:nvSpPr>
        <p:spPr>
          <a:xfrm>
            <a:off x="653142" y="2962463"/>
            <a:ext cx="2006081" cy="64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Depth</a:t>
            </a:r>
            <a:r>
              <a:rPr kumimoji="1" lang="ja-JP" altLang="en-US" dirty="0" smtClean="0"/>
              <a:t>画像</a:t>
            </a:r>
            <a:endParaRPr kumimoji="1" lang="ja-JP" altLang="en-US" dirty="0"/>
          </a:p>
        </p:txBody>
      </p:sp>
      <p:sp>
        <p:nvSpPr>
          <p:cNvPr id="8" name="矩形 7"/>
          <p:cNvSpPr/>
          <p:nvPr/>
        </p:nvSpPr>
        <p:spPr>
          <a:xfrm>
            <a:off x="3881534" y="1390261"/>
            <a:ext cx="2677886" cy="1287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圆角矩形 8"/>
          <p:cNvSpPr/>
          <p:nvPr/>
        </p:nvSpPr>
        <p:spPr>
          <a:xfrm>
            <a:off x="4061926" y="1254967"/>
            <a:ext cx="1539551" cy="3079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smtClean="0"/>
              <a:t>yolo</a:t>
            </a:r>
            <a:endParaRPr kumimoji="1" lang="ja-JP" altLang="en-US" dirty="0"/>
          </a:p>
        </p:txBody>
      </p:sp>
      <p:cxnSp>
        <p:nvCxnSpPr>
          <p:cNvPr id="11" name="直接箭头连接符 10"/>
          <p:cNvCxnSpPr>
            <a:stCxn id="6" idx="3"/>
          </p:cNvCxnSpPr>
          <p:nvPr/>
        </p:nvCxnSpPr>
        <p:spPr>
          <a:xfrm>
            <a:off x="2659223" y="2169364"/>
            <a:ext cx="1511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170784" y="1847458"/>
            <a:ext cx="2006081" cy="64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Obj</a:t>
            </a:r>
            <a:r>
              <a:rPr lang="ja-JP" altLang="en-US" dirty="0" smtClean="0"/>
              <a:t>認識</a:t>
            </a:r>
            <a:endParaRPr kumimoji="1" lang="ja-JP" altLang="en-US" dirty="0"/>
          </a:p>
        </p:txBody>
      </p:sp>
      <p:sp>
        <p:nvSpPr>
          <p:cNvPr id="17" name="圆角矩形 16"/>
          <p:cNvSpPr/>
          <p:nvPr/>
        </p:nvSpPr>
        <p:spPr>
          <a:xfrm>
            <a:off x="10423849" y="2425957"/>
            <a:ext cx="924507" cy="3079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t>rulo</a:t>
            </a:r>
            <a:endParaRPr kumimoji="1" lang="ja-JP" altLang="en-US" dirty="0"/>
          </a:p>
        </p:txBody>
      </p:sp>
      <p:sp>
        <p:nvSpPr>
          <p:cNvPr id="22" name="文本框 21"/>
          <p:cNvSpPr txBox="1"/>
          <p:nvPr/>
        </p:nvSpPr>
        <p:spPr>
          <a:xfrm>
            <a:off x="6578860" y="1748237"/>
            <a:ext cx="2760306" cy="646331"/>
          </a:xfrm>
          <a:prstGeom prst="rect">
            <a:avLst/>
          </a:prstGeom>
          <a:noFill/>
        </p:spPr>
        <p:txBody>
          <a:bodyPr wrap="square" rtlCol="0">
            <a:spAutoFit/>
          </a:bodyPr>
          <a:lstStyle/>
          <a:p>
            <a:r>
              <a:rPr kumimoji="1" lang="en-US" altLang="ja-JP" sz="1200" dirty="0" smtClean="0"/>
              <a:t>Obj [name]</a:t>
            </a:r>
          </a:p>
          <a:p>
            <a:endParaRPr kumimoji="1" lang="en-US" altLang="ja-JP" sz="1200" dirty="0" smtClean="0"/>
          </a:p>
          <a:p>
            <a:r>
              <a:rPr lang="en-US" altLang="ja-JP" sz="1200" dirty="0" smtClean="0"/>
              <a:t>Obj [2</a:t>
            </a:r>
            <a:r>
              <a:rPr lang="ja-JP" altLang="en-US" sz="1200" dirty="0"/>
              <a:t>次</a:t>
            </a:r>
            <a:r>
              <a:rPr lang="ja-JP" altLang="en-US" sz="1200" dirty="0" smtClean="0"/>
              <a:t>元座標</a:t>
            </a:r>
            <a:r>
              <a:rPr lang="en-US" altLang="ja-JP" sz="1200" dirty="0" smtClean="0"/>
              <a:t>]</a:t>
            </a:r>
            <a:endParaRPr kumimoji="1" lang="ja-JP" altLang="en-US" sz="1200" dirty="0"/>
          </a:p>
        </p:txBody>
      </p:sp>
      <p:sp>
        <p:nvSpPr>
          <p:cNvPr id="25" name="文本框 24"/>
          <p:cNvSpPr txBox="1"/>
          <p:nvPr/>
        </p:nvSpPr>
        <p:spPr>
          <a:xfrm>
            <a:off x="6333153" y="3007370"/>
            <a:ext cx="2760306" cy="276999"/>
          </a:xfrm>
          <a:prstGeom prst="rect">
            <a:avLst/>
          </a:prstGeom>
          <a:noFill/>
        </p:spPr>
        <p:txBody>
          <a:bodyPr wrap="square" rtlCol="0">
            <a:spAutoFit/>
          </a:bodyPr>
          <a:lstStyle/>
          <a:p>
            <a:r>
              <a:rPr kumimoji="1" lang="ja-JP" altLang="en-US" sz="1200" dirty="0" smtClean="0"/>
              <a:t>各画像素の</a:t>
            </a:r>
            <a:r>
              <a:rPr kumimoji="1" lang="en-US" altLang="ja-JP" sz="1200" dirty="0" smtClean="0"/>
              <a:t>depth</a:t>
            </a:r>
            <a:r>
              <a:rPr kumimoji="1" lang="ja-JP" altLang="en-US" sz="1200" dirty="0" smtClean="0"/>
              <a:t>情報</a:t>
            </a:r>
            <a:endParaRPr kumimoji="1" lang="ja-JP" altLang="en-US" sz="1200" dirty="0"/>
          </a:p>
        </p:txBody>
      </p:sp>
      <p:sp>
        <p:nvSpPr>
          <p:cNvPr id="28" name="流程图: 或者 27"/>
          <p:cNvSpPr/>
          <p:nvPr/>
        </p:nvSpPr>
        <p:spPr>
          <a:xfrm>
            <a:off x="8491634" y="2233903"/>
            <a:ext cx="692021" cy="692021"/>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肘形连接符 29"/>
          <p:cNvCxnSpPr>
            <a:stCxn id="8" idx="3"/>
            <a:endCxn id="28" idx="0"/>
          </p:cNvCxnSpPr>
          <p:nvPr/>
        </p:nvCxnSpPr>
        <p:spPr>
          <a:xfrm>
            <a:off x="6559420" y="2034074"/>
            <a:ext cx="2278225" cy="1998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7" idx="3"/>
            <a:endCxn id="28" idx="4"/>
          </p:cNvCxnSpPr>
          <p:nvPr/>
        </p:nvCxnSpPr>
        <p:spPr>
          <a:xfrm flipV="1">
            <a:off x="2659223" y="2925924"/>
            <a:ext cx="6178422" cy="3584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8" idx="6"/>
          </p:cNvCxnSpPr>
          <p:nvPr/>
        </p:nvCxnSpPr>
        <p:spPr>
          <a:xfrm>
            <a:off x="9183655" y="2579914"/>
            <a:ext cx="12401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464352" y="2219128"/>
            <a:ext cx="989821" cy="369332"/>
          </a:xfrm>
          <a:prstGeom prst="rect">
            <a:avLst/>
          </a:prstGeom>
          <a:noFill/>
        </p:spPr>
        <p:txBody>
          <a:bodyPr wrap="square" rtlCol="0">
            <a:spAutoFit/>
          </a:bodyPr>
          <a:lstStyle/>
          <a:p>
            <a:r>
              <a:rPr kumimoji="1" lang="ja-JP" altLang="en-US" dirty="0" smtClean="0"/>
              <a:t>送信</a:t>
            </a:r>
            <a:endParaRPr kumimoji="1" lang="ja-JP" altLang="en-US" dirty="0"/>
          </a:p>
        </p:txBody>
      </p:sp>
      <p:sp>
        <p:nvSpPr>
          <p:cNvPr id="40" name="七角星 39"/>
          <p:cNvSpPr/>
          <p:nvPr/>
        </p:nvSpPr>
        <p:spPr>
          <a:xfrm>
            <a:off x="5713833" y="951721"/>
            <a:ext cx="569167" cy="569167"/>
          </a:xfrm>
          <a:prstGeom prst="star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kumimoji="1" lang="ja-JP" altLang="en-US" dirty="0" smtClean="0"/>
              <a:t>①</a:t>
            </a:r>
            <a:endParaRPr kumimoji="1" lang="ja-JP" altLang="en-US" dirty="0"/>
          </a:p>
        </p:txBody>
      </p:sp>
      <p:sp>
        <p:nvSpPr>
          <p:cNvPr id="41" name="七角星 40"/>
          <p:cNvSpPr/>
          <p:nvPr/>
        </p:nvSpPr>
        <p:spPr>
          <a:xfrm>
            <a:off x="6274836" y="954356"/>
            <a:ext cx="569167" cy="569167"/>
          </a:xfrm>
          <a:prstGeom prst="star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ja-JP" altLang="en-US" dirty="0"/>
              <a:t>②</a:t>
            </a:r>
            <a:endParaRPr kumimoji="1" lang="ja-JP" altLang="en-US" dirty="0"/>
          </a:p>
        </p:txBody>
      </p:sp>
      <p:sp>
        <p:nvSpPr>
          <p:cNvPr id="42" name="七角星 41"/>
          <p:cNvSpPr/>
          <p:nvPr/>
        </p:nvSpPr>
        <p:spPr>
          <a:xfrm>
            <a:off x="8888574" y="1806496"/>
            <a:ext cx="569167" cy="569167"/>
          </a:xfrm>
          <a:prstGeom prst="star7">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ja-JP" altLang="en-US" dirty="0" smtClean="0"/>
              <a:t>③</a:t>
            </a:r>
            <a:endParaRPr kumimoji="1" lang="ja-JP" altLang="en-US" dirty="0"/>
          </a:p>
        </p:txBody>
      </p:sp>
      <p:sp>
        <p:nvSpPr>
          <p:cNvPr id="43" name="文本框 42"/>
          <p:cNvSpPr txBox="1"/>
          <p:nvPr/>
        </p:nvSpPr>
        <p:spPr>
          <a:xfrm>
            <a:off x="410547" y="3811354"/>
            <a:ext cx="7785802" cy="2585323"/>
          </a:xfrm>
          <a:prstGeom prst="rect">
            <a:avLst/>
          </a:prstGeom>
          <a:noFill/>
        </p:spPr>
        <p:txBody>
          <a:bodyPr wrap="square" rtlCol="0">
            <a:spAutoFit/>
          </a:bodyPr>
          <a:lstStyle/>
          <a:p>
            <a:pPr>
              <a:lnSpc>
                <a:spcPct val="150000"/>
              </a:lnSpc>
            </a:pPr>
            <a:r>
              <a:rPr kumimoji="1" lang="ja-JP" altLang="en-US" dirty="0" smtClean="0"/>
              <a:t>今後の開発課題：</a:t>
            </a:r>
            <a:endParaRPr kumimoji="1" lang="en-US" altLang="ja-JP" dirty="0" smtClean="0"/>
          </a:p>
          <a:p>
            <a:pPr>
              <a:lnSpc>
                <a:spcPct val="150000"/>
              </a:lnSpc>
            </a:pPr>
            <a:r>
              <a:rPr kumimoji="1" lang="ja-JP" altLang="en-US" dirty="0" smtClean="0"/>
              <a:t>①　認識性能を向上するため、</a:t>
            </a:r>
            <a:r>
              <a:rPr kumimoji="1" lang="en-US" altLang="ja-JP" dirty="0" smtClean="0"/>
              <a:t>yolo</a:t>
            </a:r>
            <a:r>
              <a:rPr lang="ja-JP" altLang="en-US" dirty="0" smtClean="0"/>
              <a:t>の</a:t>
            </a:r>
            <a:r>
              <a:rPr lang="ja-JP" altLang="en-US" dirty="0"/>
              <a:t>学</a:t>
            </a:r>
            <a:r>
              <a:rPr lang="ja-JP" altLang="en-US" dirty="0" smtClean="0"/>
              <a:t>習</a:t>
            </a:r>
            <a:r>
              <a:rPr lang="ja-JP" altLang="en-US" dirty="0"/>
              <a:t>環境</a:t>
            </a:r>
            <a:r>
              <a:rPr kumimoji="1" lang="ja-JP" altLang="en-US" dirty="0" smtClean="0"/>
              <a:t>を用いて</a:t>
            </a:r>
            <a:r>
              <a:rPr kumimoji="1" lang="en-US" altLang="ja-JP" dirty="0" smtClean="0"/>
              <a:t>weight</a:t>
            </a:r>
            <a:r>
              <a:rPr kumimoji="1" lang="ja-JP" altLang="en-US" dirty="0" smtClean="0"/>
              <a:t>を作成</a:t>
            </a:r>
            <a:endParaRPr kumimoji="1" lang="en-US" altLang="ja-JP" dirty="0" smtClean="0"/>
          </a:p>
          <a:p>
            <a:pPr>
              <a:lnSpc>
                <a:spcPct val="150000"/>
              </a:lnSpc>
            </a:pPr>
            <a:r>
              <a:rPr lang="ja-JP" altLang="en-US" dirty="0" smtClean="0"/>
              <a:t>②　</a:t>
            </a:r>
            <a:r>
              <a:rPr lang="ja-JP" altLang="en-US" dirty="0"/>
              <a:t>検</a:t>
            </a:r>
            <a:r>
              <a:rPr lang="ja-JP" altLang="en-US" dirty="0" smtClean="0"/>
              <a:t>知</a:t>
            </a:r>
            <a:r>
              <a:rPr lang="en-US" altLang="ja-JP" dirty="0" smtClean="0"/>
              <a:t>fps</a:t>
            </a:r>
            <a:r>
              <a:rPr lang="ja-JP" altLang="en-US" dirty="0" smtClean="0"/>
              <a:t>を向上する</a:t>
            </a:r>
            <a:endParaRPr lang="en-US" altLang="ja-JP" dirty="0" smtClean="0"/>
          </a:p>
          <a:p>
            <a:pPr>
              <a:lnSpc>
                <a:spcPct val="150000"/>
              </a:lnSpc>
            </a:pPr>
            <a:r>
              <a:rPr kumimoji="1" lang="ja-JP" altLang="en-US" dirty="0"/>
              <a:t>　</a:t>
            </a:r>
            <a:r>
              <a:rPr kumimoji="1" lang="ja-JP" altLang="en-US" dirty="0" smtClean="0"/>
              <a:t>　</a:t>
            </a:r>
            <a:r>
              <a:rPr kumimoji="1" lang="en-US" altLang="ja-JP" dirty="0" smtClean="0"/>
              <a:t>- RGB</a:t>
            </a:r>
            <a:r>
              <a:rPr kumimoji="1" lang="ja-JP" altLang="en-US" dirty="0" smtClean="0"/>
              <a:t>画像を</a:t>
            </a:r>
            <a:r>
              <a:rPr kumimoji="1" lang="en-US" altLang="ja-JP" dirty="0" smtClean="0"/>
              <a:t>resize</a:t>
            </a:r>
            <a:r>
              <a:rPr kumimoji="1" lang="ja-JP" altLang="en-US" dirty="0" smtClean="0"/>
              <a:t>してから</a:t>
            </a:r>
            <a:r>
              <a:rPr kumimoji="1" lang="en-US" altLang="ja-JP" dirty="0" smtClean="0"/>
              <a:t>yolo</a:t>
            </a:r>
            <a:r>
              <a:rPr kumimoji="1" lang="ja-JP" altLang="en-US" dirty="0" smtClean="0"/>
              <a:t>応用</a:t>
            </a:r>
            <a:endParaRPr kumimoji="1" lang="en-US" altLang="ja-JP" dirty="0" smtClean="0"/>
          </a:p>
          <a:p>
            <a:pPr>
              <a:lnSpc>
                <a:spcPct val="150000"/>
              </a:lnSpc>
            </a:pPr>
            <a:r>
              <a:rPr lang="ja-JP" altLang="en-US" dirty="0"/>
              <a:t>　</a:t>
            </a:r>
            <a:r>
              <a:rPr lang="ja-JP" altLang="en-US" dirty="0" smtClean="0"/>
              <a:t>　</a:t>
            </a:r>
            <a:r>
              <a:rPr lang="en-US" altLang="ja-JP" dirty="0" smtClean="0"/>
              <a:t>- ROI</a:t>
            </a:r>
            <a:r>
              <a:rPr lang="ja-JP" altLang="en-US" dirty="0" smtClean="0"/>
              <a:t>領域を設定</a:t>
            </a:r>
            <a:endParaRPr lang="en-US" altLang="ja-JP" dirty="0" smtClean="0"/>
          </a:p>
          <a:p>
            <a:pPr>
              <a:lnSpc>
                <a:spcPct val="150000"/>
              </a:lnSpc>
            </a:pPr>
            <a:r>
              <a:rPr kumimoji="1" lang="ja-JP" altLang="en-US" dirty="0" smtClean="0"/>
              <a:t>③　</a:t>
            </a:r>
            <a:r>
              <a:rPr kumimoji="1" lang="en-US" altLang="ja-JP" dirty="0" smtClean="0"/>
              <a:t>RGB</a:t>
            </a:r>
            <a:r>
              <a:rPr kumimoji="1" lang="ja-JP" altLang="en-US" dirty="0" smtClean="0"/>
              <a:t>画像と</a:t>
            </a:r>
            <a:r>
              <a:rPr kumimoji="1" lang="en-US" altLang="ja-JP" dirty="0" smtClean="0"/>
              <a:t>Depth</a:t>
            </a:r>
            <a:r>
              <a:rPr kumimoji="1" lang="ja-JP" altLang="en-US" dirty="0" smtClean="0"/>
              <a:t>画像の同期</a:t>
            </a:r>
            <a:endParaRPr kumimoji="1" lang="ja-JP" altLang="en-US" dirty="0"/>
          </a:p>
        </p:txBody>
      </p:sp>
      <p:sp>
        <p:nvSpPr>
          <p:cNvPr id="2" name="矩形标注 1"/>
          <p:cNvSpPr/>
          <p:nvPr/>
        </p:nvSpPr>
        <p:spPr>
          <a:xfrm>
            <a:off x="4660359" y="5835535"/>
            <a:ext cx="5763490" cy="731518"/>
          </a:xfrm>
          <a:prstGeom prst="wedgeRectCallout">
            <a:avLst>
              <a:gd name="adj1" fmla="val -57870"/>
              <a:gd name="adj2" fmla="val 9478"/>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sz="1400" b="1" dirty="0" smtClean="0">
                <a:solidFill>
                  <a:schemeClr val="accent2"/>
                </a:solidFill>
              </a:rPr>
              <a:t>RGB</a:t>
            </a:r>
            <a:r>
              <a:rPr kumimoji="1" lang="ja-JP" altLang="en-US" sz="1400" b="1" dirty="0" smtClean="0">
                <a:solidFill>
                  <a:schemeClr val="accent2"/>
                </a:solidFill>
              </a:rPr>
              <a:t>画像と</a:t>
            </a:r>
            <a:r>
              <a:rPr kumimoji="1" lang="en-US" altLang="ja-JP" sz="1400" b="1" dirty="0" smtClean="0">
                <a:solidFill>
                  <a:schemeClr val="accent2"/>
                </a:solidFill>
              </a:rPr>
              <a:t>depth</a:t>
            </a:r>
            <a:r>
              <a:rPr kumimoji="1" lang="ja-JP" altLang="en-US" sz="1400" b="1" dirty="0" smtClean="0">
                <a:solidFill>
                  <a:schemeClr val="accent2"/>
                </a:solidFill>
              </a:rPr>
              <a:t>画像のタイミングのずれがありそう</a:t>
            </a:r>
            <a:endParaRPr kumimoji="1" lang="en-US" altLang="ja-JP" sz="1400" b="1" dirty="0" smtClean="0">
              <a:solidFill>
                <a:schemeClr val="accent2"/>
              </a:solidFill>
            </a:endParaRPr>
          </a:p>
          <a:p>
            <a:r>
              <a:rPr lang="ja-JP" altLang="en-US" sz="1400" b="1" dirty="0" smtClean="0">
                <a:solidFill>
                  <a:schemeClr val="accent2"/>
                </a:solidFill>
              </a:rPr>
              <a:t>リングバッファや</a:t>
            </a:r>
            <a:r>
              <a:rPr lang="en-US" altLang="ja-JP" sz="1400" b="1" dirty="0" smtClean="0">
                <a:solidFill>
                  <a:schemeClr val="accent2"/>
                </a:solidFill>
              </a:rPr>
              <a:t>Timestamp</a:t>
            </a:r>
            <a:r>
              <a:rPr lang="ja-JP" altLang="en-US" sz="1400" b="1" dirty="0" smtClean="0">
                <a:solidFill>
                  <a:schemeClr val="accent2"/>
                </a:solidFill>
              </a:rPr>
              <a:t>などで、同期する必要がある</a:t>
            </a:r>
            <a:endParaRPr kumimoji="1" lang="ja-JP" altLang="en-US" sz="1400" b="1" dirty="0">
              <a:solidFill>
                <a:schemeClr val="accent2"/>
              </a:solidFill>
            </a:endParaRPr>
          </a:p>
        </p:txBody>
      </p:sp>
      <p:sp>
        <p:nvSpPr>
          <p:cNvPr id="24" name="矩形标注 23"/>
          <p:cNvSpPr/>
          <p:nvPr/>
        </p:nvSpPr>
        <p:spPr>
          <a:xfrm>
            <a:off x="5477777" y="3434444"/>
            <a:ext cx="3782601" cy="823639"/>
          </a:xfrm>
          <a:prstGeom prst="wedgeRectCallout">
            <a:avLst>
              <a:gd name="adj1" fmla="val -58880"/>
              <a:gd name="adj2" fmla="val 57205"/>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sz="1400" b="1" dirty="0" smtClean="0">
                <a:solidFill>
                  <a:schemeClr val="accent2"/>
                </a:solidFill>
              </a:rPr>
              <a:t>Target</a:t>
            </a:r>
            <a:r>
              <a:rPr kumimoji="1" lang="ja-JP" altLang="en-US" sz="1400" b="1" dirty="0" smtClean="0">
                <a:solidFill>
                  <a:schemeClr val="accent2"/>
                </a:solidFill>
              </a:rPr>
              <a:t>に必要な認識性能が満たしていません</a:t>
            </a:r>
            <a:endParaRPr kumimoji="1" lang="en-US" altLang="ja-JP" sz="1400" b="1" dirty="0" smtClean="0">
              <a:solidFill>
                <a:schemeClr val="accent2"/>
              </a:solidFill>
            </a:endParaRPr>
          </a:p>
          <a:p>
            <a:r>
              <a:rPr lang="ja-JP" altLang="en-US" sz="1400" b="1" dirty="0">
                <a:solidFill>
                  <a:schemeClr val="accent2"/>
                </a:solidFill>
              </a:rPr>
              <a:t>新</a:t>
            </a:r>
            <a:r>
              <a:rPr lang="ja-JP" altLang="en-US" sz="1400" b="1" dirty="0" smtClean="0">
                <a:solidFill>
                  <a:schemeClr val="accent2"/>
                </a:solidFill>
              </a:rPr>
              <a:t>たな</a:t>
            </a:r>
            <a:r>
              <a:rPr lang="en-US" altLang="ja-JP" sz="1400" b="1" dirty="0" smtClean="0">
                <a:solidFill>
                  <a:schemeClr val="accent2"/>
                </a:solidFill>
              </a:rPr>
              <a:t>weight</a:t>
            </a:r>
            <a:r>
              <a:rPr lang="ja-JP" altLang="en-US" sz="1400" b="1" dirty="0" smtClean="0">
                <a:solidFill>
                  <a:schemeClr val="accent2"/>
                </a:solidFill>
              </a:rPr>
              <a:t>を作成する必要がある</a:t>
            </a:r>
            <a:endParaRPr lang="en-US" altLang="ja-JP" sz="1400" b="1" dirty="0" smtClean="0">
              <a:solidFill>
                <a:schemeClr val="accent2"/>
              </a:solidFill>
            </a:endParaRPr>
          </a:p>
          <a:p>
            <a:r>
              <a:rPr kumimoji="1" lang="ja-JP" altLang="en-US" sz="1400" b="1" dirty="0" smtClean="0">
                <a:solidFill>
                  <a:schemeClr val="accent2"/>
                </a:solidFill>
              </a:rPr>
              <a:t>＃ゴミ種類の学習</a:t>
            </a:r>
            <a:endParaRPr kumimoji="1" lang="ja-JP" altLang="en-US" sz="1400" b="1" dirty="0">
              <a:solidFill>
                <a:schemeClr val="accent2"/>
              </a:solidFill>
            </a:endParaRPr>
          </a:p>
        </p:txBody>
      </p:sp>
      <p:sp>
        <p:nvSpPr>
          <p:cNvPr id="26" name="矩形标注 25"/>
          <p:cNvSpPr/>
          <p:nvPr/>
        </p:nvSpPr>
        <p:spPr>
          <a:xfrm>
            <a:off x="5502051" y="4745812"/>
            <a:ext cx="6252145" cy="731518"/>
          </a:xfrm>
          <a:prstGeom prst="wedgeRectCallout">
            <a:avLst>
              <a:gd name="adj1" fmla="val -59669"/>
              <a:gd name="adj2" fmla="val -8705"/>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400" b="1" dirty="0" smtClean="0">
                <a:solidFill>
                  <a:schemeClr val="accent2"/>
                </a:solidFill>
              </a:rPr>
              <a:t>他のセンサーや</a:t>
            </a:r>
            <a:r>
              <a:rPr lang="en-US" altLang="ja-JP" sz="1400" b="1" dirty="0" smtClean="0">
                <a:solidFill>
                  <a:schemeClr val="accent2"/>
                </a:solidFill>
              </a:rPr>
              <a:t>rulo</a:t>
            </a:r>
            <a:r>
              <a:rPr lang="ja-JP" altLang="en-US" sz="1400" b="1" dirty="0" smtClean="0">
                <a:solidFill>
                  <a:schemeClr val="accent2"/>
                </a:solidFill>
              </a:rPr>
              <a:t>の制御に合わせて、検知</a:t>
            </a:r>
            <a:r>
              <a:rPr lang="en-US" altLang="ja-JP" sz="1400" b="1" dirty="0" smtClean="0">
                <a:solidFill>
                  <a:schemeClr val="accent2"/>
                </a:solidFill>
              </a:rPr>
              <a:t>fps</a:t>
            </a:r>
            <a:r>
              <a:rPr lang="ja-JP" altLang="en-US" sz="1400" b="1" dirty="0" smtClean="0">
                <a:solidFill>
                  <a:schemeClr val="accent2"/>
                </a:solidFill>
              </a:rPr>
              <a:t>が十分かどうかを確認必要</a:t>
            </a:r>
            <a:endParaRPr lang="en-US" altLang="ja-JP" sz="1400" b="1" dirty="0" smtClean="0">
              <a:solidFill>
                <a:schemeClr val="accent2"/>
              </a:solidFill>
            </a:endParaRPr>
          </a:p>
          <a:p>
            <a:r>
              <a:rPr kumimoji="1" lang="ja-JP" altLang="en-US" sz="1400" b="1" dirty="0" smtClean="0">
                <a:solidFill>
                  <a:schemeClr val="accent2"/>
                </a:solidFill>
              </a:rPr>
              <a:t>＃現状は</a:t>
            </a:r>
            <a:r>
              <a:rPr kumimoji="1" lang="en-US" altLang="ja-JP" sz="1400" b="1" dirty="0" smtClean="0">
                <a:solidFill>
                  <a:schemeClr val="accent2"/>
                </a:solidFill>
              </a:rPr>
              <a:t>ZBOX</a:t>
            </a:r>
            <a:r>
              <a:rPr kumimoji="1" lang="ja-JP" altLang="en-US" sz="1400" b="1" dirty="0" smtClean="0">
                <a:solidFill>
                  <a:schemeClr val="accent2"/>
                </a:solidFill>
              </a:rPr>
              <a:t>で</a:t>
            </a:r>
            <a:r>
              <a:rPr kumimoji="1" lang="en-US" altLang="ja-JP" sz="1400" b="1" dirty="0" smtClean="0">
                <a:solidFill>
                  <a:schemeClr val="accent2"/>
                </a:solidFill>
              </a:rPr>
              <a:t>17fps</a:t>
            </a:r>
            <a:r>
              <a:rPr kumimoji="1" lang="ja-JP" altLang="en-US" sz="1400" b="1" dirty="0" smtClean="0">
                <a:solidFill>
                  <a:schemeClr val="accent2"/>
                </a:solidFill>
              </a:rPr>
              <a:t>前後</a:t>
            </a:r>
            <a:endParaRPr kumimoji="1" lang="ja-JP" altLang="en-US" sz="1400" b="1" dirty="0">
              <a:solidFill>
                <a:schemeClr val="accent2"/>
              </a:solidFill>
            </a:endParaRPr>
          </a:p>
        </p:txBody>
      </p:sp>
      <p:sp>
        <p:nvSpPr>
          <p:cNvPr id="27" name="矩形标注 26"/>
          <p:cNvSpPr/>
          <p:nvPr/>
        </p:nvSpPr>
        <p:spPr>
          <a:xfrm>
            <a:off x="2034073" y="158778"/>
            <a:ext cx="8799689" cy="731518"/>
          </a:xfrm>
          <a:prstGeom prst="wedgeRectCallout">
            <a:avLst>
              <a:gd name="adj1" fmla="val -38381"/>
              <a:gd name="adj2" fmla="val 84478"/>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400" b="1" dirty="0" smtClean="0">
                <a:solidFill>
                  <a:schemeClr val="accent5"/>
                </a:solidFill>
              </a:rPr>
              <a:t>送信機能以外の部分は、下図のように、</a:t>
            </a:r>
            <a:r>
              <a:rPr lang="en-US" altLang="ja-JP" sz="1400" b="1" smtClean="0">
                <a:solidFill>
                  <a:schemeClr val="accent5"/>
                </a:solidFill>
              </a:rPr>
              <a:t>realsense</a:t>
            </a:r>
            <a:r>
              <a:rPr lang="ja-JP" altLang="en-US" sz="1400" b="1" dirty="0" smtClean="0">
                <a:solidFill>
                  <a:schemeClr val="accent5"/>
                </a:solidFill>
              </a:rPr>
              <a:t>と</a:t>
            </a:r>
            <a:r>
              <a:rPr lang="en-US" altLang="ja-JP" sz="1400" b="1" dirty="0" smtClean="0">
                <a:solidFill>
                  <a:schemeClr val="accent5"/>
                </a:solidFill>
              </a:rPr>
              <a:t>yolo</a:t>
            </a:r>
            <a:r>
              <a:rPr lang="ja-JP" altLang="en-US" sz="1400" b="1" dirty="0" smtClean="0">
                <a:solidFill>
                  <a:schemeClr val="accent5"/>
                </a:solidFill>
              </a:rPr>
              <a:t>を用いてリアルタイムで実現できました</a:t>
            </a:r>
            <a:endParaRPr kumimoji="1" lang="ja-JP" altLang="en-US" sz="1400" b="1" dirty="0">
              <a:solidFill>
                <a:schemeClr val="accent5"/>
              </a:solidFill>
            </a:endParaRPr>
          </a:p>
        </p:txBody>
      </p:sp>
      <p:sp>
        <p:nvSpPr>
          <p:cNvPr id="29" name="楕円 28"/>
          <p:cNvSpPr/>
          <p:nvPr/>
        </p:nvSpPr>
        <p:spPr>
          <a:xfrm>
            <a:off x="221070" y="122085"/>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spTree>
    <p:extLst>
      <p:ext uri="{BB962C8B-B14F-4D97-AF65-F5344CB8AC3E}">
        <p14:creationId xmlns:p14="http://schemas.microsoft.com/office/powerpoint/2010/main" val="1626033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3175264" y="1993061"/>
            <a:ext cx="1904358" cy="2071590"/>
            <a:chOff x="8489427" y="3688912"/>
            <a:chExt cx="2101020" cy="2376023"/>
          </a:xfrm>
        </p:grpSpPr>
        <p:pic>
          <p:nvPicPr>
            <p:cNvPr id="26" name="図 25"/>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5993" b="93258" l="0" r="96623"/>
                      </a14:imgEffect>
                    </a14:imgLayer>
                  </a14:imgProps>
                </a:ext>
              </a:extLst>
            </a:blip>
            <a:stretch>
              <a:fillRect/>
            </a:stretch>
          </p:blipFill>
          <p:spPr>
            <a:xfrm flipH="1">
              <a:off x="8489427" y="4810956"/>
              <a:ext cx="1808172" cy="1253979"/>
            </a:xfrm>
            <a:prstGeom prst="rect">
              <a:avLst/>
            </a:prstGeom>
          </p:spPr>
        </p:pic>
        <p:pic>
          <p:nvPicPr>
            <p:cNvPr id="28" name="図 27"/>
            <p:cNvPicPr>
              <a:picLocks noChangeAspect="1"/>
            </p:cNvPicPr>
            <p:nvPr/>
          </p:nvPicPr>
          <p:blipFill>
            <a:blip r:embed="rId4">
              <a:lum bright="70000" contrast="-70000"/>
              <a:extLst>
                <a:ext uri="{BEBA8EAE-BF5A-486C-A8C5-ECC9F3942E4B}">
                  <a14:imgProps xmlns:a14="http://schemas.microsoft.com/office/drawing/2010/main">
                    <a14:imgLayer r:embed="rId5">
                      <a14:imgEffect>
                        <a14:backgroundRemoval t="3343" b="99088" l="1961" r="89916"/>
                      </a14:imgEffect>
                    </a14:imgLayer>
                  </a14:imgProps>
                </a:ext>
              </a:extLst>
            </a:blip>
            <a:stretch>
              <a:fillRect/>
            </a:stretch>
          </p:blipFill>
          <p:spPr>
            <a:xfrm>
              <a:off x="8841857" y="3688912"/>
              <a:ext cx="1748590" cy="1611445"/>
            </a:xfrm>
            <a:prstGeom prst="rect">
              <a:avLst/>
            </a:prstGeom>
          </p:spPr>
        </p:pic>
      </p:grpSp>
      <p:sp>
        <p:nvSpPr>
          <p:cNvPr id="30" name="楕円 29"/>
          <p:cNvSpPr/>
          <p:nvPr/>
        </p:nvSpPr>
        <p:spPr>
          <a:xfrm>
            <a:off x="301281" y="324634"/>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t>把持</a:t>
            </a:r>
            <a:endParaRPr kumimoji="1" lang="en-US" altLang="ja-JP" b="1" dirty="0" smtClean="0"/>
          </a:p>
        </p:txBody>
      </p:sp>
      <p:sp>
        <p:nvSpPr>
          <p:cNvPr id="31" name="文本框 42"/>
          <p:cNvSpPr txBox="1"/>
          <p:nvPr/>
        </p:nvSpPr>
        <p:spPr>
          <a:xfrm>
            <a:off x="410547" y="3811354"/>
            <a:ext cx="10013302" cy="2585323"/>
          </a:xfrm>
          <a:prstGeom prst="rect">
            <a:avLst/>
          </a:prstGeom>
          <a:noFill/>
        </p:spPr>
        <p:txBody>
          <a:bodyPr wrap="square" rtlCol="0">
            <a:spAutoFit/>
          </a:bodyPr>
          <a:lstStyle/>
          <a:p>
            <a:pPr>
              <a:lnSpc>
                <a:spcPct val="150000"/>
              </a:lnSpc>
            </a:pPr>
            <a:r>
              <a:rPr kumimoji="1" lang="ja-JP" altLang="en-US" dirty="0" smtClean="0"/>
              <a:t>今後の開発課題：</a:t>
            </a:r>
            <a:endParaRPr kumimoji="1" lang="en-US" altLang="ja-JP" dirty="0" smtClean="0"/>
          </a:p>
          <a:p>
            <a:pPr>
              <a:lnSpc>
                <a:spcPct val="150000"/>
              </a:lnSpc>
            </a:pPr>
            <a:r>
              <a:rPr kumimoji="1" lang="ja-JP" altLang="en-US" dirty="0" smtClean="0"/>
              <a:t>①　把持精度の向上</a:t>
            </a:r>
            <a:endParaRPr kumimoji="1" lang="en-US" altLang="ja-JP" dirty="0" smtClean="0"/>
          </a:p>
          <a:p>
            <a:pPr>
              <a:lnSpc>
                <a:spcPct val="150000"/>
              </a:lnSpc>
            </a:pPr>
            <a:r>
              <a:rPr lang="ja-JP" altLang="en-US" dirty="0"/>
              <a:t>　</a:t>
            </a:r>
            <a:r>
              <a:rPr lang="ja-JP" altLang="en-US" dirty="0" smtClean="0"/>
              <a:t>　</a:t>
            </a:r>
            <a:r>
              <a:rPr lang="en-US" altLang="ja-JP" dirty="0" smtClean="0"/>
              <a:t>-</a:t>
            </a:r>
            <a:r>
              <a:rPr lang="ja-JP" altLang="en-US" dirty="0" smtClean="0"/>
              <a:t> 対象物毎の把持パターン追加</a:t>
            </a:r>
            <a:endParaRPr lang="en-US" altLang="ja-JP" dirty="0" smtClean="0"/>
          </a:p>
          <a:p>
            <a:pPr>
              <a:lnSpc>
                <a:spcPct val="150000"/>
              </a:lnSpc>
            </a:pPr>
            <a:r>
              <a:rPr kumimoji="1" lang="ja-JP" altLang="en-US" dirty="0"/>
              <a:t>　</a:t>
            </a:r>
            <a:r>
              <a:rPr kumimoji="1" lang="ja-JP" altLang="en-US" dirty="0" smtClean="0"/>
              <a:t>　</a:t>
            </a:r>
            <a:r>
              <a:rPr kumimoji="1" lang="en-US" altLang="ja-JP" dirty="0" smtClean="0"/>
              <a:t>-</a:t>
            </a:r>
            <a:r>
              <a:rPr kumimoji="1" lang="ja-JP" altLang="en-US" dirty="0" smtClean="0"/>
              <a:t> グリップ形状の工夫</a:t>
            </a:r>
            <a:endParaRPr kumimoji="1" lang="en-US" altLang="ja-JP" dirty="0" smtClean="0"/>
          </a:p>
          <a:p>
            <a:pPr>
              <a:lnSpc>
                <a:spcPct val="150000"/>
              </a:lnSpc>
            </a:pPr>
            <a:r>
              <a:rPr lang="ja-JP" altLang="en-US" dirty="0"/>
              <a:t>②</a:t>
            </a:r>
            <a:r>
              <a:rPr kumimoji="1" lang="ja-JP" altLang="en-US" dirty="0" smtClean="0"/>
              <a:t>　</a:t>
            </a:r>
            <a:r>
              <a:rPr lang="en-US" altLang="ja-JP" dirty="0" smtClean="0"/>
              <a:t>Move</a:t>
            </a:r>
            <a:r>
              <a:rPr lang="ja-JP" altLang="en-US" dirty="0" smtClean="0"/>
              <a:t> </a:t>
            </a:r>
            <a:r>
              <a:rPr lang="en-US" altLang="ja-JP" dirty="0" smtClean="0"/>
              <a:t>it</a:t>
            </a:r>
            <a:r>
              <a:rPr lang="ja-JP" altLang="en-US" dirty="0"/>
              <a:t>の</a:t>
            </a:r>
            <a:r>
              <a:rPr lang="ja-JP" altLang="en-US" dirty="0" smtClean="0"/>
              <a:t>活用検討</a:t>
            </a:r>
            <a:endParaRPr kumimoji="1" lang="en-US" altLang="ja-JP" dirty="0" smtClean="0"/>
          </a:p>
          <a:p>
            <a:pPr>
              <a:lnSpc>
                <a:spcPct val="150000"/>
              </a:lnSpc>
            </a:pPr>
            <a:r>
              <a:rPr lang="ja-JP" altLang="en-US" dirty="0"/>
              <a:t>　</a:t>
            </a:r>
            <a:r>
              <a:rPr lang="ja-JP" altLang="en-US" dirty="0" smtClean="0"/>
              <a:t>　</a:t>
            </a:r>
            <a:r>
              <a:rPr lang="en-US" altLang="ja-JP" dirty="0" smtClean="0"/>
              <a:t>-</a:t>
            </a:r>
            <a:r>
              <a:rPr lang="ja-JP" altLang="en-US" dirty="0" smtClean="0"/>
              <a:t> </a:t>
            </a:r>
            <a:r>
              <a:rPr lang="en-US" altLang="ja-JP" dirty="0" smtClean="0"/>
              <a:t>TRY</a:t>
            </a:r>
            <a:r>
              <a:rPr lang="ja-JP" altLang="en-US" dirty="0" smtClean="0"/>
              <a:t>はしたが軌道制限があり困難　→活用しているチームがあれば知見をいただきたい</a:t>
            </a:r>
            <a:endParaRPr kumimoji="1" lang="ja-JP" altLang="en-US" dirty="0"/>
          </a:p>
        </p:txBody>
      </p:sp>
      <p:cxnSp>
        <p:nvCxnSpPr>
          <p:cNvPr id="48" name="直接箭头连接符 10"/>
          <p:cNvCxnSpPr/>
          <p:nvPr/>
        </p:nvCxnSpPr>
        <p:spPr>
          <a:xfrm>
            <a:off x="4040731" y="2592096"/>
            <a:ext cx="87607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矩形标注 26"/>
          <p:cNvSpPr/>
          <p:nvPr/>
        </p:nvSpPr>
        <p:spPr>
          <a:xfrm>
            <a:off x="2289111" y="281485"/>
            <a:ext cx="8799689" cy="731518"/>
          </a:xfrm>
          <a:prstGeom prst="wedgeRectCallout">
            <a:avLst>
              <a:gd name="adj1" fmla="val -38381"/>
              <a:gd name="adj2" fmla="val 84478"/>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400" b="1" dirty="0" smtClean="0">
                <a:solidFill>
                  <a:schemeClr val="accent5"/>
                </a:solidFill>
              </a:rPr>
              <a:t>把持は、</a:t>
            </a:r>
            <a:r>
              <a:rPr lang="en-US" altLang="ja-JP" sz="1400" b="1" dirty="0" err="1" smtClean="0">
                <a:solidFill>
                  <a:schemeClr val="accent5"/>
                </a:solidFill>
              </a:rPr>
              <a:t>obj</a:t>
            </a:r>
            <a:r>
              <a:rPr lang="ja-JP" altLang="en-US" sz="1400" b="1" dirty="0" smtClean="0">
                <a:solidFill>
                  <a:schemeClr val="accent5"/>
                </a:solidFill>
              </a:rPr>
              <a:t>との距離が一定値以内に入ると把持するところまで実現しています</a:t>
            </a:r>
            <a:endParaRPr kumimoji="1" lang="ja-JP" altLang="en-US" sz="1400" b="1" dirty="0">
              <a:solidFill>
                <a:schemeClr val="accent5"/>
              </a:solidFill>
            </a:endParaRPr>
          </a:p>
        </p:txBody>
      </p:sp>
      <p:sp>
        <p:nvSpPr>
          <p:cNvPr id="52" name="文本框 26"/>
          <p:cNvSpPr txBox="1"/>
          <p:nvPr/>
        </p:nvSpPr>
        <p:spPr>
          <a:xfrm>
            <a:off x="8787394" y="1553396"/>
            <a:ext cx="1150690" cy="338554"/>
          </a:xfrm>
          <a:prstGeom prst="rect">
            <a:avLst/>
          </a:prstGeom>
          <a:noFill/>
        </p:spPr>
        <p:txBody>
          <a:bodyPr wrap="square" rtlCol="0">
            <a:spAutoFit/>
          </a:bodyPr>
          <a:lstStyle/>
          <a:p>
            <a:r>
              <a:rPr kumimoji="1" lang="en-US" altLang="ja-JP" sz="1600" b="1" dirty="0" smtClean="0">
                <a:solidFill>
                  <a:srgbClr val="FF0000"/>
                </a:solidFill>
              </a:rPr>
              <a:t>Catch!!</a:t>
            </a:r>
            <a:endParaRPr kumimoji="1" lang="ja-JP" altLang="en-US" sz="1600" b="1" dirty="0">
              <a:solidFill>
                <a:srgbClr val="FF0000"/>
              </a:solidFill>
            </a:endParaRPr>
          </a:p>
        </p:txBody>
      </p:sp>
      <p:grpSp>
        <p:nvGrpSpPr>
          <p:cNvPr id="4" name="グループ化 3"/>
          <p:cNvGrpSpPr/>
          <p:nvPr/>
        </p:nvGrpSpPr>
        <p:grpSpPr>
          <a:xfrm>
            <a:off x="6931902" y="1894663"/>
            <a:ext cx="1855492" cy="2102323"/>
            <a:chOff x="7537161" y="1642935"/>
            <a:chExt cx="2101020" cy="2376023"/>
          </a:xfrm>
        </p:grpSpPr>
        <p:pic>
          <p:nvPicPr>
            <p:cNvPr id="24" name="図 23"/>
            <p:cNvPicPr>
              <a:picLocks noChangeAspect="1"/>
            </p:cNvPicPr>
            <p:nvPr/>
          </p:nvPicPr>
          <p:blipFill>
            <a:blip r:embed="rId2">
              <a:extLst>
                <a:ext uri="{BEBA8EAE-BF5A-486C-A8C5-ECC9F3942E4B}">
                  <a14:imgProps xmlns:a14="http://schemas.microsoft.com/office/drawing/2010/main">
                    <a14:imgLayer r:embed="rId3">
                      <a14:imgEffect>
                        <a14:backgroundRemoval t="5993" b="93258" l="0" r="96623"/>
                      </a14:imgEffect>
                    </a14:imgLayer>
                  </a14:imgProps>
                </a:ext>
              </a:extLst>
            </a:blip>
            <a:stretch>
              <a:fillRect/>
            </a:stretch>
          </p:blipFill>
          <p:spPr>
            <a:xfrm flipH="1">
              <a:off x="7537161" y="2764979"/>
              <a:ext cx="1808172" cy="1253979"/>
            </a:xfrm>
            <a:prstGeom prst="rect">
              <a:avLst/>
            </a:prstGeom>
          </p:spPr>
        </p:pic>
        <p:grpSp>
          <p:nvGrpSpPr>
            <p:cNvPr id="21" name="グループ化 20"/>
            <p:cNvGrpSpPr/>
            <p:nvPr/>
          </p:nvGrpSpPr>
          <p:grpSpPr>
            <a:xfrm>
              <a:off x="7889591" y="1642935"/>
              <a:ext cx="1748590" cy="1611445"/>
              <a:chOff x="5991727" y="1738926"/>
              <a:chExt cx="1748590" cy="1611445"/>
            </a:xfrm>
          </p:grpSpPr>
          <p:pic>
            <p:nvPicPr>
              <p:cNvPr id="15" name="図 14"/>
              <p:cNvPicPr>
                <a:picLocks noChangeAspect="1"/>
              </p:cNvPicPr>
              <p:nvPr/>
            </p:nvPicPr>
            <p:blipFill>
              <a:blip r:embed="rId4">
                <a:extLst>
                  <a:ext uri="{BEBA8EAE-BF5A-486C-A8C5-ECC9F3942E4B}">
                    <a14:imgProps xmlns:a14="http://schemas.microsoft.com/office/drawing/2010/main">
                      <a14:imgLayer r:embed="rId5">
                        <a14:imgEffect>
                          <a14:backgroundRemoval t="3343" b="99088" l="1961" r="89916"/>
                        </a14:imgEffect>
                      </a14:imgLayer>
                    </a14:imgProps>
                  </a:ext>
                </a:extLst>
              </a:blip>
              <a:stretch>
                <a:fillRect/>
              </a:stretch>
            </p:blipFill>
            <p:spPr>
              <a:xfrm>
                <a:off x="5991727" y="1738926"/>
                <a:ext cx="1748590" cy="1611445"/>
              </a:xfrm>
              <a:prstGeom prst="rect">
                <a:avLst/>
              </a:prstGeom>
            </p:spPr>
          </p:pic>
          <p:pic>
            <p:nvPicPr>
              <p:cNvPr id="18" name="図 17"/>
              <p:cNvPicPr>
                <a:picLocks noChangeAspect="1"/>
              </p:cNvPicPr>
              <p:nvPr/>
            </p:nvPicPr>
            <p:blipFill>
              <a:blip r:embed="rId6">
                <a:extLst>
                  <a:ext uri="{BEBA8EAE-BF5A-486C-A8C5-ECC9F3942E4B}">
                    <a14:imgProps xmlns:a14="http://schemas.microsoft.com/office/drawing/2010/main">
                      <a14:imgLayer r:embed="rId7">
                        <a14:imgEffect>
                          <a14:backgroundRemoval t="825" b="100000" l="0" r="100000"/>
                        </a14:imgEffect>
                      </a14:imgLayer>
                    </a14:imgProps>
                  </a:ext>
                </a:extLst>
              </a:blip>
              <a:stretch>
                <a:fillRect/>
              </a:stretch>
            </p:blipFill>
            <p:spPr>
              <a:xfrm rot="1667067">
                <a:off x="7204609" y="1795066"/>
                <a:ext cx="485721" cy="1238303"/>
              </a:xfrm>
              <a:prstGeom prst="rect">
                <a:avLst/>
              </a:prstGeom>
            </p:spPr>
          </p:pic>
          <p:sp>
            <p:nvSpPr>
              <p:cNvPr id="19" name="正方形/長方形 18"/>
              <p:cNvSpPr/>
              <p:nvPr/>
            </p:nvSpPr>
            <p:spPr>
              <a:xfrm rot="1522506">
                <a:off x="7098845" y="2458371"/>
                <a:ext cx="329747" cy="2334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3" name="楕円 52"/>
          <p:cNvSpPr/>
          <p:nvPr/>
        </p:nvSpPr>
        <p:spPr>
          <a:xfrm>
            <a:off x="907903" y="1399453"/>
            <a:ext cx="1644850" cy="5171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smtClean="0"/>
              <a:t>近接</a:t>
            </a:r>
            <a:r>
              <a:rPr lang="en-US" altLang="ja-JP" b="1" dirty="0" smtClean="0"/>
              <a:t>/</a:t>
            </a:r>
            <a:r>
              <a:rPr lang="ja-JP" altLang="en-US" b="1" dirty="0"/>
              <a:t>微調整</a:t>
            </a:r>
            <a:endParaRPr kumimoji="1" lang="en-US" altLang="ja-JP" b="1" dirty="0" smtClean="0"/>
          </a:p>
        </p:txBody>
      </p:sp>
      <p:sp>
        <p:nvSpPr>
          <p:cNvPr id="54" name="楕円 53"/>
          <p:cNvSpPr/>
          <p:nvPr/>
        </p:nvSpPr>
        <p:spPr>
          <a:xfrm>
            <a:off x="5782379" y="1371305"/>
            <a:ext cx="1644850" cy="5171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t>把持</a:t>
            </a:r>
            <a:endParaRPr kumimoji="1" lang="en-US" altLang="ja-JP" b="1" dirty="0" smtClean="0"/>
          </a:p>
        </p:txBody>
      </p:sp>
      <p:grpSp>
        <p:nvGrpSpPr>
          <p:cNvPr id="2" name="グループ化 1"/>
          <p:cNvGrpSpPr/>
          <p:nvPr/>
        </p:nvGrpSpPr>
        <p:grpSpPr>
          <a:xfrm>
            <a:off x="1860394" y="2048932"/>
            <a:ext cx="1725218" cy="1881755"/>
            <a:chOff x="822324" y="1646328"/>
            <a:chExt cx="2101020" cy="2376023"/>
          </a:xfrm>
        </p:grpSpPr>
        <p:pic>
          <p:nvPicPr>
            <p:cNvPr id="17" name="図 16"/>
            <p:cNvPicPr>
              <a:picLocks noChangeAspect="1"/>
            </p:cNvPicPr>
            <p:nvPr/>
          </p:nvPicPr>
          <p:blipFill>
            <a:blip r:embed="rId2">
              <a:extLst>
                <a:ext uri="{BEBA8EAE-BF5A-486C-A8C5-ECC9F3942E4B}">
                  <a14:imgProps xmlns:a14="http://schemas.microsoft.com/office/drawing/2010/main">
                    <a14:imgLayer r:embed="rId3">
                      <a14:imgEffect>
                        <a14:backgroundRemoval t="5993" b="93258" l="0" r="96623"/>
                      </a14:imgEffect>
                    </a14:imgLayer>
                  </a14:imgProps>
                </a:ext>
              </a:extLst>
            </a:blip>
            <a:stretch>
              <a:fillRect/>
            </a:stretch>
          </p:blipFill>
          <p:spPr>
            <a:xfrm flipH="1">
              <a:off x="822324" y="2768372"/>
              <a:ext cx="1808172" cy="1253979"/>
            </a:xfrm>
            <a:prstGeom prst="rect">
              <a:avLst/>
            </a:prstGeom>
          </p:spPr>
        </p:pic>
        <p:pic>
          <p:nvPicPr>
            <p:cNvPr id="22" name="図 21"/>
            <p:cNvPicPr>
              <a:picLocks noChangeAspect="1"/>
            </p:cNvPicPr>
            <p:nvPr/>
          </p:nvPicPr>
          <p:blipFill>
            <a:blip r:embed="rId4">
              <a:extLst>
                <a:ext uri="{BEBA8EAE-BF5A-486C-A8C5-ECC9F3942E4B}">
                  <a14:imgProps xmlns:a14="http://schemas.microsoft.com/office/drawing/2010/main">
                    <a14:imgLayer r:embed="rId5">
                      <a14:imgEffect>
                        <a14:backgroundRemoval t="3343" b="99088" l="1961" r="89916"/>
                      </a14:imgEffect>
                    </a14:imgLayer>
                  </a14:imgProps>
                </a:ext>
              </a:extLst>
            </a:blip>
            <a:stretch>
              <a:fillRect/>
            </a:stretch>
          </p:blipFill>
          <p:spPr>
            <a:xfrm>
              <a:off x="1174754" y="1646328"/>
              <a:ext cx="1748590" cy="1611445"/>
            </a:xfrm>
            <a:prstGeom prst="rect">
              <a:avLst/>
            </a:prstGeom>
          </p:spPr>
        </p:pic>
      </p:grpSp>
      <p:pic>
        <p:nvPicPr>
          <p:cNvPr id="32" name="図 31"/>
          <p:cNvPicPr>
            <a:picLocks noChangeAspect="1"/>
          </p:cNvPicPr>
          <p:nvPr/>
        </p:nvPicPr>
        <p:blipFill>
          <a:blip r:embed="rId6">
            <a:extLst>
              <a:ext uri="{BEBA8EAE-BF5A-486C-A8C5-ECC9F3942E4B}">
                <a14:imgProps xmlns:a14="http://schemas.microsoft.com/office/drawing/2010/main">
                  <a14:imgLayer r:embed="rId7">
                    <a14:imgEffect>
                      <a14:backgroundRemoval t="825" b="100000" l="0" r="100000"/>
                    </a14:imgEffect>
                  </a14:imgLayer>
                </a14:imgProps>
              </a:ext>
            </a:extLst>
          </a:blip>
          <a:stretch>
            <a:fillRect/>
          </a:stretch>
        </p:blipFill>
        <p:spPr>
          <a:xfrm>
            <a:off x="5006822" y="1917590"/>
            <a:ext cx="485721" cy="1238303"/>
          </a:xfrm>
          <a:prstGeom prst="rect">
            <a:avLst/>
          </a:prstGeom>
        </p:spPr>
      </p:pic>
    </p:spTree>
    <p:extLst>
      <p:ext uri="{BB962C8B-B14F-4D97-AF65-F5344CB8AC3E}">
        <p14:creationId xmlns:p14="http://schemas.microsoft.com/office/powerpoint/2010/main" val="297607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線矢印コネクタ 19"/>
          <p:cNvCxnSpPr/>
          <p:nvPr/>
        </p:nvCxnSpPr>
        <p:spPr>
          <a:xfrm>
            <a:off x="3232135" y="3249367"/>
            <a:ext cx="492976"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9374447" y="1513944"/>
            <a:ext cx="646332" cy="646331"/>
          </a:xfrm>
          <a:prstGeom prst="rect">
            <a:avLst/>
          </a:prstGeom>
          <a:noFill/>
        </p:spPr>
        <p:txBody>
          <a:bodyPr wrap="none" rtlCol="0">
            <a:spAutoFit/>
          </a:bodyPr>
          <a:lstStyle/>
          <a:p>
            <a:pPr algn="ctr"/>
            <a:r>
              <a:rPr kumimoji="1" lang="ja-JP" altLang="en-US" dirty="0" smtClean="0"/>
              <a:t>把持</a:t>
            </a:r>
            <a:endParaRPr kumimoji="1" lang="en-US" altLang="ja-JP" dirty="0" smtClean="0"/>
          </a:p>
          <a:p>
            <a:pPr algn="ctr"/>
            <a:endParaRPr kumimoji="1" lang="ja-JP" altLang="en-US" dirty="0"/>
          </a:p>
        </p:txBody>
      </p:sp>
      <p:sp>
        <p:nvSpPr>
          <p:cNvPr id="35" name="テキスト ボックス 34"/>
          <p:cNvSpPr txBox="1"/>
          <p:nvPr/>
        </p:nvSpPr>
        <p:spPr>
          <a:xfrm>
            <a:off x="3510436" y="4886024"/>
            <a:ext cx="4900702" cy="1446550"/>
          </a:xfrm>
          <a:prstGeom prst="rect">
            <a:avLst/>
          </a:prstGeom>
          <a:noFill/>
        </p:spPr>
        <p:txBody>
          <a:bodyPr wrap="none" rtlCol="0">
            <a:spAutoFit/>
          </a:bodyPr>
          <a:lstStyle/>
          <a:p>
            <a:pPr algn="ctr"/>
            <a:r>
              <a:rPr kumimoji="1" lang="ja-JP" altLang="en-US" sz="4400" dirty="0" smtClean="0"/>
              <a:t>デモ（実機）</a:t>
            </a:r>
            <a:endParaRPr kumimoji="1" lang="en-US" altLang="ja-JP" sz="4400" dirty="0" smtClean="0"/>
          </a:p>
          <a:p>
            <a:pPr algn="ctr"/>
            <a:r>
              <a:rPr lang="ja-JP" altLang="en-US" sz="4400" u="sng" dirty="0" smtClean="0">
                <a:solidFill>
                  <a:srgbClr val="0070C0"/>
                </a:solidFill>
              </a:rPr>
              <a:t>現在、成功率：</a:t>
            </a:r>
            <a:r>
              <a:rPr lang="en-US" altLang="ja-JP" sz="4400" u="sng" dirty="0" smtClean="0">
                <a:solidFill>
                  <a:srgbClr val="0070C0"/>
                </a:solidFill>
              </a:rPr>
              <a:t>0%</a:t>
            </a:r>
            <a:endParaRPr kumimoji="1" lang="en-US" altLang="ja-JP" sz="4400" u="sng" dirty="0" smtClean="0">
              <a:solidFill>
                <a:srgbClr val="0070C0"/>
              </a:solidFill>
            </a:endParaRPr>
          </a:p>
        </p:txBody>
      </p:sp>
      <p:sp>
        <p:nvSpPr>
          <p:cNvPr id="37" name="楕円 36"/>
          <p:cNvSpPr/>
          <p:nvPr/>
        </p:nvSpPr>
        <p:spPr>
          <a:xfrm>
            <a:off x="629879" y="433214"/>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探索</a:t>
            </a:r>
            <a:endParaRPr kumimoji="1" lang="ja-JP" altLang="en-US" b="1" dirty="0"/>
          </a:p>
        </p:txBody>
      </p:sp>
      <p:sp>
        <p:nvSpPr>
          <p:cNvPr id="38" name="楕円 37"/>
          <p:cNvSpPr/>
          <p:nvPr/>
        </p:nvSpPr>
        <p:spPr>
          <a:xfrm>
            <a:off x="3142490" y="455913"/>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b="1" dirty="0" smtClean="0"/>
              <a:t>物体</a:t>
            </a:r>
            <a:endParaRPr kumimoji="1" lang="en-US" altLang="ja-JP" b="1" dirty="0" smtClean="0"/>
          </a:p>
          <a:p>
            <a:pPr algn="ctr"/>
            <a:r>
              <a:rPr kumimoji="1" lang="ja-JP" altLang="en-US" b="1" dirty="0" smtClean="0"/>
              <a:t>検出</a:t>
            </a:r>
            <a:r>
              <a:rPr kumimoji="1" lang="en-US" altLang="ja-JP" b="1" dirty="0" smtClean="0"/>
              <a:t>/</a:t>
            </a:r>
            <a:r>
              <a:rPr kumimoji="1" lang="ja-JP" altLang="en-US" b="1" dirty="0" smtClean="0"/>
              <a:t>認識</a:t>
            </a:r>
            <a:endParaRPr kumimoji="1" lang="ja-JP" altLang="en-US" b="1" dirty="0"/>
          </a:p>
        </p:txBody>
      </p:sp>
      <p:sp>
        <p:nvSpPr>
          <p:cNvPr id="39" name="楕円 38"/>
          <p:cNvSpPr/>
          <p:nvPr/>
        </p:nvSpPr>
        <p:spPr>
          <a:xfrm>
            <a:off x="8557522" y="442358"/>
            <a:ext cx="1495318" cy="6883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把持</a:t>
            </a:r>
            <a:endParaRPr kumimoji="1" lang="ja-JP" altLang="en-US" b="1" dirty="0"/>
          </a:p>
        </p:txBody>
      </p:sp>
      <p:sp>
        <p:nvSpPr>
          <p:cNvPr id="40" name="楕円 39"/>
          <p:cNvSpPr/>
          <p:nvPr/>
        </p:nvSpPr>
        <p:spPr>
          <a:xfrm>
            <a:off x="5813918" y="442359"/>
            <a:ext cx="1495318" cy="688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目標</a:t>
            </a:r>
            <a:endParaRPr lang="en-US" altLang="ja-JP" b="1" dirty="0"/>
          </a:p>
          <a:p>
            <a:pPr algn="ctr"/>
            <a:r>
              <a:rPr lang="ja-JP" altLang="en-US" b="1" dirty="0"/>
              <a:t>接近</a:t>
            </a:r>
          </a:p>
        </p:txBody>
      </p:sp>
      <p:cxnSp>
        <p:nvCxnSpPr>
          <p:cNvPr id="41" name="直線矢印コネクタ 40"/>
          <p:cNvCxnSpPr/>
          <p:nvPr/>
        </p:nvCxnSpPr>
        <p:spPr>
          <a:xfrm>
            <a:off x="2012859" y="805506"/>
            <a:ext cx="1088508"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4637808" y="794564"/>
            <a:ext cx="1088508"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7389125" y="777398"/>
            <a:ext cx="1088508" cy="0"/>
          </a:xfrm>
          <a:prstGeom prst="straightConnector1">
            <a:avLst/>
          </a:prstGeom>
          <a:ln>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759485" y="2227088"/>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p:nvPr/>
        </p:nvCxnSpPr>
        <p:spPr>
          <a:xfrm flipH="1">
            <a:off x="1945843" y="2553407"/>
            <a:ext cx="381000" cy="344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1926293" y="3053303"/>
            <a:ext cx="663964" cy="369332"/>
          </a:xfrm>
          <a:prstGeom prst="rect">
            <a:avLst/>
          </a:prstGeom>
          <a:noFill/>
        </p:spPr>
        <p:txBody>
          <a:bodyPr wrap="none" rtlCol="0">
            <a:spAutoFit/>
          </a:bodyPr>
          <a:lstStyle/>
          <a:p>
            <a:r>
              <a:rPr kumimoji="1" lang="en-US" altLang="ja-JP" dirty="0" err="1" smtClean="0"/>
              <a:t>Rulo</a:t>
            </a:r>
            <a:endParaRPr kumimoji="1" lang="ja-JP" altLang="en-US" dirty="0"/>
          </a:p>
        </p:txBody>
      </p:sp>
      <p:sp>
        <p:nvSpPr>
          <p:cNvPr id="45" name="楕円 44"/>
          <p:cNvSpPr/>
          <p:nvPr/>
        </p:nvSpPr>
        <p:spPr>
          <a:xfrm>
            <a:off x="2247774" y="2445528"/>
            <a:ext cx="226281" cy="215757"/>
          </a:xfrm>
          <a:prstGeom prst="ellipse">
            <a:avLst/>
          </a:prstGeom>
          <a:solidFill>
            <a:schemeClr val="accent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円 45"/>
          <p:cNvSpPr/>
          <p:nvPr/>
        </p:nvSpPr>
        <p:spPr>
          <a:xfrm rot="5400000">
            <a:off x="1813655" y="2119313"/>
            <a:ext cx="914400" cy="914400"/>
          </a:xfrm>
          <a:prstGeom prst="pie">
            <a:avLst>
              <a:gd name="adj1" fmla="val 0"/>
              <a:gd name="adj2" fmla="val 572642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p:cNvSpPr txBox="1"/>
          <p:nvPr/>
        </p:nvSpPr>
        <p:spPr>
          <a:xfrm>
            <a:off x="1055270" y="1621719"/>
            <a:ext cx="1338828" cy="646331"/>
          </a:xfrm>
          <a:prstGeom prst="rect">
            <a:avLst/>
          </a:prstGeom>
          <a:noFill/>
        </p:spPr>
        <p:txBody>
          <a:bodyPr wrap="none" rtlCol="0">
            <a:spAutoFit/>
          </a:bodyPr>
          <a:lstStyle/>
          <a:p>
            <a:pPr algn="ctr"/>
            <a:r>
              <a:rPr kumimoji="1" lang="ja-JP" altLang="en-US" dirty="0" smtClean="0"/>
              <a:t>探索＋検出</a:t>
            </a:r>
            <a:endParaRPr kumimoji="1" lang="en-US" altLang="ja-JP" dirty="0" smtClean="0"/>
          </a:p>
          <a:p>
            <a:pPr algn="ctr"/>
            <a:endParaRPr kumimoji="1" lang="en-US" altLang="ja-JP" dirty="0" smtClean="0"/>
          </a:p>
        </p:txBody>
      </p:sp>
      <p:sp>
        <p:nvSpPr>
          <p:cNvPr id="48" name="星 5 47"/>
          <p:cNvSpPr/>
          <p:nvPr/>
        </p:nvSpPr>
        <p:spPr>
          <a:xfrm>
            <a:off x="834189" y="3736277"/>
            <a:ext cx="221082" cy="20234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1059219" y="3729672"/>
            <a:ext cx="878767" cy="369332"/>
          </a:xfrm>
          <a:prstGeom prst="rect">
            <a:avLst/>
          </a:prstGeom>
          <a:noFill/>
        </p:spPr>
        <p:txBody>
          <a:bodyPr wrap="none" rtlCol="0">
            <a:spAutoFit/>
          </a:bodyPr>
          <a:lstStyle/>
          <a:p>
            <a:r>
              <a:rPr lang="en-US" altLang="ja-JP" dirty="0" smtClean="0"/>
              <a:t>Targe</a:t>
            </a:r>
            <a:r>
              <a:rPr lang="en-US" altLang="ja-JP" dirty="0"/>
              <a:t>t</a:t>
            </a:r>
            <a:endParaRPr kumimoji="1" lang="ja-JP" altLang="en-US" dirty="0"/>
          </a:p>
        </p:txBody>
      </p:sp>
      <p:sp>
        <p:nvSpPr>
          <p:cNvPr id="50" name="テキスト ボックス 49"/>
          <p:cNvSpPr txBox="1"/>
          <p:nvPr/>
        </p:nvSpPr>
        <p:spPr>
          <a:xfrm>
            <a:off x="1051996" y="4163663"/>
            <a:ext cx="1338828" cy="369332"/>
          </a:xfrm>
          <a:prstGeom prst="rect">
            <a:avLst/>
          </a:prstGeom>
          <a:noFill/>
        </p:spPr>
        <p:txBody>
          <a:bodyPr wrap="none" rtlCol="0">
            <a:spAutoFit/>
          </a:bodyPr>
          <a:lstStyle/>
          <a:p>
            <a:pPr algn="ctr"/>
            <a:r>
              <a:rPr kumimoji="1" lang="ja-JP" altLang="en-US" dirty="0" smtClean="0"/>
              <a:t>目的地設定</a:t>
            </a:r>
            <a:endParaRPr kumimoji="1" lang="en-US" altLang="ja-JP" dirty="0" smtClean="0"/>
          </a:p>
        </p:txBody>
      </p:sp>
      <p:sp>
        <p:nvSpPr>
          <p:cNvPr id="56" name="テキスト ボックス 55"/>
          <p:cNvSpPr txBox="1"/>
          <p:nvPr/>
        </p:nvSpPr>
        <p:spPr>
          <a:xfrm>
            <a:off x="5027859" y="1618418"/>
            <a:ext cx="646331" cy="646331"/>
          </a:xfrm>
          <a:prstGeom prst="rect">
            <a:avLst/>
          </a:prstGeom>
          <a:noFill/>
        </p:spPr>
        <p:txBody>
          <a:bodyPr wrap="none" rtlCol="0">
            <a:spAutoFit/>
          </a:bodyPr>
          <a:lstStyle/>
          <a:p>
            <a:pPr algn="ctr"/>
            <a:r>
              <a:rPr lang="ja-JP" altLang="en-US" dirty="0"/>
              <a:t>接近</a:t>
            </a:r>
            <a:endParaRPr kumimoji="1" lang="en-US" altLang="ja-JP" dirty="0" smtClean="0"/>
          </a:p>
          <a:p>
            <a:pPr algn="ctr"/>
            <a:endParaRPr kumimoji="1" lang="en-US" altLang="ja-JP" dirty="0" smtClean="0"/>
          </a:p>
        </p:txBody>
      </p:sp>
      <p:cxnSp>
        <p:nvCxnSpPr>
          <p:cNvPr id="60" name="直線矢印コネクタ 59"/>
          <p:cNvCxnSpPr/>
          <p:nvPr/>
        </p:nvCxnSpPr>
        <p:spPr>
          <a:xfrm>
            <a:off x="7274191" y="3233208"/>
            <a:ext cx="492976"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487120" y="2138903"/>
            <a:ext cx="1930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矢印コネクタ 61"/>
          <p:cNvCxnSpPr/>
          <p:nvPr/>
        </p:nvCxnSpPr>
        <p:spPr>
          <a:xfrm flipH="1">
            <a:off x="4835208" y="3268957"/>
            <a:ext cx="381000" cy="344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楕円 62"/>
          <p:cNvSpPr/>
          <p:nvPr/>
        </p:nvSpPr>
        <p:spPr>
          <a:xfrm>
            <a:off x="5137139" y="3161078"/>
            <a:ext cx="226281" cy="215757"/>
          </a:xfrm>
          <a:prstGeom prst="ellipse">
            <a:avLst/>
          </a:prstGeom>
          <a:solidFill>
            <a:schemeClr val="accent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円 63"/>
          <p:cNvSpPr/>
          <p:nvPr/>
        </p:nvSpPr>
        <p:spPr>
          <a:xfrm rot="5400000">
            <a:off x="4703020" y="2834863"/>
            <a:ext cx="914400" cy="914400"/>
          </a:xfrm>
          <a:prstGeom prst="pie">
            <a:avLst>
              <a:gd name="adj1" fmla="val 0"/>
              <a:gd name="adj2" fmla="val 572642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星 5 64"/>
          <p:cNvSpPr/>
          <p:nvPr/>
        </p:nvSpPr>
        <p:spPr>
          <a:xfrm>
            <a:off x="4561824" y="3648092"/>
            <a:ext cx="221082" cy="20234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6105200" y="2246678"/>
            <a:ext cx="226281" cy="215757"/>
          </a:xfrm>
          <a:prstGeom prst="ellipse">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円 66"/>
          <p:cNvSpPr/>
          <p:nvPr/>
        </p:nvSpPr>
        <p:spPr>
          <a:xfrm rot="5400000">
            <a:off x="5668265" y="1983494"/>
            <a:ext cx="914400" cy="914400"/>
          </a:xfrm>
          <a:prstGeom prst="pie">
            <a:avLst>
              <a:gd name="adj1" fmla="val 0"/>
              <a:gd name="adj2" fmla="val 5726420"/>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8" name="直線矢印コネクタ 67"/>
          <p:cNvCxnSpPr/>
          <p:nvPr/>
        </p:nvCxnSpPr>
        <p:spPr>
          <a:xfrm flipH="1">
            <a:off x="5363420" y="2802582"/>
            <a:ext cx="408105" cy="349221"/>
          </a:xfrm>
          <a:prstGeom prst="straightConnector1">
            <a:avLst/>
          </a:prstGeom>
          <a:ln w="19050">
            <a:solidFill>
              <a:schemeClr val="bg1">
                <a:lumMod val="50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a:blip r:embed="rId2">
            <a:extLst>
              <a:ext uri="{BEBA8EAE-BF5A-486C-A8C5-ECC9F3942E4B}">
                <a14:imgProps xmlns:a14="http://schemas.microsoft.com/office/drawing/2010/main">
                  <a14:imgLayer r:embed="rId3">
                    <a14:imgEffect>
                      <a14:backgroundRemoval t="5993" b="93258" l="0" r="96623"/>
                    </a14:imgEffect>
                  </a14:imgLayer>
                </a14:imgProps>
              </a:ext>
            </a:extLst>
          </a:blip>
          <a:stretch>
            <a:fillRect/>
          </a:stretch>
        </p:blipFill>
        <p:spPr>
          <a:xfrm flipH="1">
            <a:off x="8251181" y="3151184"/>
            <a:ext cx="1808172" cy="1253979"/>
          </a:xfrm>
          <a:prstGeom prst="rect">
            <a:avLst/>
          </a:prstGeom>
        </p:spPr>
      </p:pic>
      <p:sp>
        <p:nvSpPr>
          <p:cNvPr id="70" name="文本框 26"/>
          <p:cNvSpPr txBox="1"/>
          <p:nvPr/>
        </p:nvSpPr>
        <p:spPr>
          <a:xfrm>
            <a:off x="10225813" y="1813043"/>
            <a:ext cx="792136" cy="276999"/>
          </a:xfrm>
          <a:prstGeom prst="rect">
            <a:avLst/>
          </a:prstGeom>
          <a:noFill/>
        </p:spPr>
        <p:txBody>
          <a:bodyPr wrap="square" rtlCol="0">
            <a:spAutoFit/>
          </a:bodyPr>
          <a:lstStyle/>
          <a:p>
            <a:r>
              <a:rPr kumimoji="1" lang="en-US" altLang="ja-JP" sz="1200" b="1" dirty="0" smtClean="0">
                <a:solidFill>
                  <a:srgbClr val="FF0000"/>
                </a:solidFill>
              </a:rPr>
              <a:t>Catch!!</a:t>
            </a:r>
            <a:endParaRPr kumimoji="1" lang="ja-JP" altLang="en-US" sz="1200" b="1" dirty="0">
              <a:solidFill>
                <a:srgbClr val="FF0000"/>
              </a:solidFill>
            </a:endParaRPr>
          </a:p>
        </p:txBody>
      </p:sp>
      <p:grpSp>
        <p:nvGrpSpPr>
          <p:cNvPr id="71" name="グループ化 70"/>
          <p:cNvGrpSpPr/>
          <p:nvPr/>
        </p:nvGrpSpPr>
        <p:grpSpPr>
          <a:xfrm>
            <a:off x="8603611" y="2029140"/>
            <a:ext cx="1748590" cy="1611445"/>
            <a:chOff x="5991727" y="1738926"/>
            <a:chExt cx="1748590" cy="1611445"/>
          </a:xfrm>
        </p:grpSpPr>
        <p:pic>
          <p:nvPicPr>
            <p:cNvPr id="72" name="図 71"/>
            <p:cNvPicPr>
              <a:picLocks noChangeAspect="1"/>
            </p:cNvPicPr>
            <p:nvPr/>
          </p:nvPicPr>
          <p:blipFill>
            <a:blip r:embed="rId4">
              <a:extLst>
                <a:ext uri="{BEBA8EAE-BF5A-486C-A8C5-ECC9F3942E4B}">
                  <a14:imgProps xmlns:a14="http://schemas.microsoft.com/office/drawing/2010/main">
                    <a14:imgLayer r:embed="rId5">
                      <a14:imgEffect>
                        <a14:backgroundRemoval t="3343" b="99088" l="1961" r="89916"/>
                      </a14:imgEffect>
                    </a14:imgLayer>
                  </a14:imgProps>
                </a:ext>
              </a:extLst>
            </a:blip>
            <a:stretch>
              <a:fillRect/>
            </a:stretch>
          </p:blipFill>
          <p:spPr>
            <a:xfrm>
              <a:off x="5991727" y="1738926"/>
              <a:ext cx="1748590" cy="1611445"/>
            </a:xfrm>
            <a:prstGeom prst="rect">
              <a:avLst/>
            </a:prstGeom>
          </p:spPr>
        </p:pic>
        <p:pic>
          <p:nvPicPr>
            <p:cNvPr id="73" name="図 72"/>
            <p:cNvPicPr>
              <a:picLocks noChangeAspect="1"/>
            </p:cNvPicPr>
            <p:nvPr/>
          </p:nvPicPr>
          <p:blipFill>
            <a:blip r:embed="rId6">
              <a:extLst>
                <a:ext uri="{BEBA8EAE-BF5A-486C-A8C5-ECC9F3942E4B}">
                  <a14:imgProps xmlns:a14="http://schemas.microsoft.com/office/drawing/2010/main">
                    <a14:imgLayer r:embed="rId7">
                      <a14:imgEffect>
                        <a14:backgroundRemoval t="825" b="100000" l="0" r="100000"/>
                      </a14:imgEffect>
                    </a14:imgLayer>
                  </a14:imgProps>
                </a:ext>
              </a:extLst>
            </a:blip>
            <a:stretch>
              <a:fillRect/>
            </a:stretch>
          </p:blipFill>
          <p:spPr>
            <a:xfrm rot="1667067">
              <a:off x="7204609" y="1795066"/>
              <a:ext cx="485721" cy="1238303"/>
            </a:xfrm>
            <a:prstGeom prst="rect">
              <a:avLst/>
            </a:prstGeom>
          </p:spPr>
        </p:pic>
        <p:sp>
          <p:nvSpPr>
            <p:cNvPr id="74" name="正方形/長方形 73"/>
            <p:cNvSpPr/>
            <p:nvPr/>
          </p:nvSpPr>
          <p:spPr>
            <a:xfrm rot="1522506">
              <a:off x="7098845" y="2458371"/>
              <a:ext cx="329747" cy="2334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1033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52565" y="636678"/>
            <a:ext cx="2452916" cy="646331"/>
          </a:xfrm>
          <a:prstGeom prst="rect">
            <a:avLst/>
          </a:prstGeom>
          <a:noFill/>
        </p:spPr>
        <p:txBody>
          <a:bodyPr wrap="none" rtlCol="0">
            <a:spAutoFit/>
          </a:bodyPr>
          <a:lstStyle/>
          <a:p>
            <a:pPr algn="ctr"/>
            <a:r>
              <a:rPr lang="ja-JP" altLang="en-US" sz="3600" b="1" u="sng" dirty="0" smtClean="0">
                <a:effectLst>
                  <a:glow rad="101600">
                    <a:schemeClr val="bg1">
                      <a:alpha val="60000"/>
                    </a:schemeClr>
                  </a:glow>
                </a:effectLst>
                <a:latin typeface="+mj-lt"/>
                <a:ea typeface="+mj-ea"/>
                <a:cs typeface="Meiryo UI" panose="020B0604030504040204" pitchFamily="50" charset="-128"/>
              </a:rPr>
              <a:t>コンセプト</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3" name="テキスト ボックス 2"/>
          <p:cNvSpPr txBox="1"/>
          <p:nvPr/>
        </p:nvSpPr>
        <p:spPr>
          <a:xfrm>
            <a:off x="1329803" y="3102979"/>
            <a:ext cx="9841156" cy="584775"/>
          </a:xfrm>
          <a:prstGeom prst="rect">
            <a:avLst/>
          </a:prstGeom>
          <a:noFill/>
        </p:spPr>
        <p:txBody>
          <a:bodyPr wrap="none" rtlCol="0">
            <a:spAutoFit/>
          </a:bodyPr>
          <a:lstStyle/>
          <a:p>
            <a:pPr algn="ctr"/>
            <a:r>
              <a:rPr lang="ja-JP" altLang="en-US" sz="3200" b="1" u="sng" dirty="0" smtClean="0">
                <a:effectLst>
                  <a:glow rad="101600">
                    <a:schemeClr val="bg1">
                      <a:alpha val="60000"/>
                    </a:schemeClr>
                  </a:glow>
                </a:effectLst>
                <a:latin typeface="+mj-lt"/>
                <a:ea typeface="+mj-ea"/>
                <a:cs typeface="Meiryo UI" panose="020B0604030504040204" pitchFamily="50" charset="-128"/>
              </a:rPr>
              <a:t>日常のささいな</a:t>
            </a:r>
            <a:r>
              <a:rPr lang="ja-JP" altLang="en-US" sz="3200" b="1" u="sng" dirty="0" smtClean="0">
                <a:effectLst>
                  <a:glow rad="101600">
                    <a:schemeClr val="bg1">
                      <a:alpha val="60000"/>
                    </a:schemeClr>
                  </a:glow>
                </a:effectLst>
                <a:latin typeface="+mj-lt"/>
                <a:ea typeface="+mj-ea"/>
                <a:cs typeface="Meiryo UI" panose="020B0604030504040204" pitchFamily="50" charset="-128"/>
              </a:rPr>
              <a:t>ストレス</a:t>
            </a:r>
            <a:r>
              <a:rPr lang="ja-JP" altLang="en-US" sz="3200" b="1" dirty="0" smtClean="0">
                <a:effectLst>
                  <a:glow rad="101600">
                    <a:schemeClr val="bg1">
                      <a:alpha val="60000"/>
                    </a:schemeClr>
                  </a:glow>
                </a:effectLst>
                <a:latin typeface="+mj-lt"/>
                <a:ea typeface="+mj-ea"/>
                <a:cs typeface="Meiryo UI" panose="020B0604030504040204" pitchFamily="50" charset="-128"/>
              </a:rPr>
              <a:t>を寄り添って和らげてくれる</a:t>
            </a:r>
            <a:endParaRPr lang="ja-JP" altLang="en-US" sz="3200" b="1" dirty="0">
              <a:effectLst>
                <a:glow rad="101600">
                  <a:schemeClr val="bg1">
                    <a:alpha val="60000"/>
                  </a:schemeClr>
                </a:glow>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3555514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992451" y="634099"/>
            <a:ext cx="6268062" cy="769441"/>
          </a:xfrm>
          <a:prstGeom prst="rect">
            <a:avLst/>
          </a:prstGeom>
          <a:noFill/>
        </p:spPr>
        <p:txBody>
          <a:bodyPr wrap="none" rtlCol="0">
            <a:spAutoFit/>
          </a:bodyPr>
          <a:lstStyle/>
          <a:p>
            <a:pPr algn="ctr"/>
            <a:r>
              <a:rPr lang="ja-JP" altLang="en-US" sz="4400" b="1" dirty="0" smtClean="0">
                <a:effectLst>
                  <a:glow rad="101600">
                    <a:schemeClr val="bg1">
                      <a:alpha val="60000"/>
                    </a:schemeClr>
                  </a:glow>
                </a:effectLst>
                <a:latin typeface="+mj-lt"/>
                <a:ea typeface="+mj-ea"/>
                <a:cs typeface="Meiryo UI" panose="020B0604030504040204" pitchFamily="50" charset="-128"/>
              </a:rPr>
              <a:t>日常のささいな</a:t>
            </a:r>
            <a:r>
              <a:rPr lang="ja-JP" altLang="en-US" sz="4400" b="1" dirty="0" smtClean="0">
                <a:effectLst>
                  <a:glow rad="101600">
                    <a:schemeClr val="bg1">
                      <a:alpha val="60000"/>
                    </a:schemeClr>
                  </a:glow>
                </a:effectLst>
                <a:latin typeface="+mj-lt"/>
                <a:ea typeface="+mj-ea"/>
                <a:cs typeface="Meiryo UI" panose="020B0604030504040204" pitchFamily="50" charset="-128"/>
              </a:rPr>
              <a:t>ストレス</a:t>
            </a:r>
            <a:endParaRPr lang="ja-JP" altLang="en-US" sz="4400" b="1" dirty="0">
              <a:effectLst>
                <a:glow rad="101600">
                  <a:schemeClr val="bg1">
                    <a:alpha val="60000"/>
                  </a:schemeClr>
                </a:glow>
              </a:effectLst>
              <a:latin typeface="+mj-lt"/>
              <a:ea typeface="+mj-ea"/>
              <a:cs typeface="Meiryo UI" panose="020B0604030504040204" pitchFamily="50" charset="-128"/>
            </a:endParaRPr>
          </a:p>
        </p:txBody>
      </p:sp>
      <p:sp>
        <p:nvSpPr>
          <p:cNvPr id="4" name="雲形吹き出し 3"/>
          <p:cNvSpPr/>
          <p:nvPr/>
        </p:nvSpPr>
        <p:spPr>
          <a:xfrm>
            <a:off x="1123486" y="3153907"/>
            <a:ext cx="5690686" cy="1507525"/>
          </a:xfrm>
          <a:prstGeom prst="cloudCallout">
            <a:avLst>
              <a:gd name="adj1" fmla="val -32410"/>
              <a:gd name="adj2" fmla="val 6632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0070C0"/>
                </a:solidFill>
                <a:effectLst>
                  <a:outerShdw blurRad="38100" dist="38100" dir="2700000" algn="tl">
                    <a:srgbClr val="000000">
                      <a:alpha val="43137"/>
                    </a:srgbClr>
                  </a:outerShdw>
                </a:effectLst>
              </a:rPr>
              <a:t>禁煙したいけど、</a:t>
            </a:r>
            <a:endParaRPr kumimoji="1" lang="en-US" altLang="ja-JP" sz="2400" dirty="0" smtClean="0">
              <a:solidFill>
                <a:srgbClr val="0070C0"/>
              </a:solidFill>
              <a:effectLst>
                <a:outerShdw blurRad="38100" dist="38100" dir="2700000" algn="tl">
                  <a:srgbClr val="000000">
                    <a:alpha val="43137"/>
                  </a:srgbClr>
                </a:outerShdw>
              </a:effectLst>
            </a:endParaRPr>
          </a:p>
          <a:p>
            <a:pPr algn="ctr"/>
            <a:r>
              <a:rPr lang="ja-JP" altLang="en-US" sz="2400" dirty="0" smtClean="0">
                <a:solidFill>
                  <a:srgbClr val="0070C0"/>
                </a:solidFill>
                <a:effectLst>
                  <a:outerShdw blurRad="38100" dist="38100" dir="2700000" algn="tl">
                    <a:srgbClr val="000000">
                      <a:alpha val="43137"/>
                    </a:srgbClr>
                  </a:outerShdw>
                </a:effectLst>
              </a:rPr>
              <a:t>つい吸ってしまう</a:t>
            </a:r>
            <a:endParaRPr kumimoji="1" lang="ja-JP" altLang="en-US" sz="2400" dirty="0">
              <a:solidFill>
                <a:srgbClr val="0070C0"/>
              </a:solidFill>
              <a:effectLst>
                <a:outerShdw blurRad="38100" dist="38100" dir="2700000" algn="tl">
                  <a:srgbClr val="000000">
                    <a:alpha val="43137"/>
                  </a:srgbClr>
                </a:outerShdw>
              </a:effectLst>
            </a:endParaRPr>
          </a:p>
        </p:txBody>
      </p:sp>
      <p:sp>
        <p:nvSpPr>
          <p:cNvPr id="5" name="雲形吹き出し 4"/>
          <p:cNvSpPr/>
          <p:nvPr/>
        </p:nvSpPr>
        <p:spPr>
          <a:xfrm>
            <a:off x="6126482" y="3907669"/>
            <a:ext cx="6085277" cy="1507525"/>
          </a:xfrm>
          <a:prstGeom prst="cloudCallout">
            <a:avLst>
              <a:gd name="adj1" fmla="val -11643"/>
              <a:gd name="adj2" fmla="val 8475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0070C0"/>
                </a:solidFill>
                <a:effectLst>
                  <a:outerShdw blurRad="38100" dist="38100" dir="2700000" algn="tl">
                    <a:srgbClr val="000000">
                      <a:alpha val="43137"/>
                    </a:srgbClr>
                  </a:outerShdw>
                </a:effectLst>
              </a:rPr>
              <a:t>痩せたいけど、</a:t>
            </a:r>
            <a:endParaRPr kumimoji="1" lang="en-US" altLang="ja-JP" sz="2400" dirty="0" smtClean="0">
              <a:solidFill>
                <a:srgbClr val="0070C0"/>
              </a:solidFill>
              <a:effectLst>
                <a:outerShdw blurRad="38100" dist="38100" dir="2700000" algn="tl">
                  <a:srgbClr val="000000">
                    <a:alpha val="43137"/>
                  </a:srgbClr>
                </a:outerShdw>
              </a:effectLst>
            </a:endParaRPr>
          </a:p>
          <a:p>
            <a:pPr algn="ctr"/>
            <a:r>
              <a:rPr kumimoji="1" lang="ja-JP" altLang="en-US" sz="2400" dirty="0" smtClean="0">
                <a:solidFill>
                  <a:srgbClr val="0070C0"/>
                </a:solidFill>
                <a:effectLst>
                  <a:outerShdw blurRad="38100" dist="38100" dir="2700000" algn="tl">
                    <a:srgbClr val="000000">
                      <a:alpha val="43137"/>
                    </a:srgbClr>
                  </a:outerShdw>
                </a:effectLst>
              </a:rPr>
              <a:t>つい食べてしまう</a:t>
            </a:r>
            <a:endParaRPr kumimoji="1" lang="ja-JP" altLang="en-US" sz="2400" dirty="0">
              <a:solidFill>
                <a:srgbClr val="0070C0"/>
              </a:solidFill>
              <a:effectLst>
                <a:outerShdw blurRad="38100" dist="38100" dir="2700000" algn="tl">
                  <a:srgbClr val="000000">
                    <a:alpha val="43137"/>
                  </a:srgbClr>
                </a:outerShdw>
              </a:effectLst>
            </a:endParaRPr>
          </a:p>
        </p:txBody>
      </p:sp>
      <p:sp>
        <p:nvSpPr>
          <p:cNvPr id="6" name="テキスト ボックス 5"/>
          <p:cNvSpPr txBox="1"/>
          <p:nvPr/>
        </p:nvSpPr>
        <p:spPr>
          <a:xfrm>
            <a:off x="1274122" y="2373628"/>
            <a:ext cx="10150536" cy="584775"/>
          </a:xfrm>
          <a:prstGeom prst="rect">
            <a:avLst/>
          </a:prstGeom>
          <a:noFill/>
        </p:spPr>
        <p:txBody>
          <a:bodyPr wrap="none" rtlCol="0">
            <a:spAutoFit/>
          </a:bodyPr>
          <a:lstStyle/>
          <a:p>
            <a:pPr algn="ctr"/>
            <a:r>
              <a:rPr lang="ja-JP" altLang="en-US" sz="3200" dirty="0" smtClean="0">
                <a:effectLst>
                  <a:glow rad="101600">
                    <a:schemeClr val="bg1">
                      <a:alpha val="60000"/>
                    </a:schemeClr>
                  </a:glow>
                </a:effectLst>
                <a:latin typeface="+mj-lt"/>
                <a:ea typeface="+mj-ea"/>
                <a:cs typeface="Meiryo UI" panose="020B0604030504040204" pitchFamily="50" charset="-128"/>
              </a:rPr>
              <a:t>⇒ 抑えようと思って</a:t>
            </a:r>
            <a:r>
              <a:rPr lang="ja-JP" altLang="en-US" sz="3200" dirty="0" smtClean="0">
                <a:effectLst>
                  <a:glow rad="101600">
                    <a:schemeClr val="bg1">
                      <a:alpha val="60000"/>
                    </a:schemeClr>
                  </a:glow>
                </a:effectLst>
                <a:latin typeface="+mj-lt"/>
                <a:ea typeface="+mj-ea"/>
                <a:cs typeface="Meiryo UI" panose="020B0604030504040204" pitchFamily="50" charset="-128"/>
              </a:rPr>
              <a:t>るけどなかなか抑えれないもの</a:t>
            </a:r>
            <a:r>
              <a:rPr lang="en-US" altLang="ja-JP" sz="3200" dirty="0" smtClean="0">
                <a:effectLst>
                  <a:glow rad="101600">
                    <a:schemeClr val="bg1">
                      <a:alpha val="60000"/>
                    </a:schemeClr>
                  </a:glow>
                </a:effectLst>
                <a:latin typeface="+mj-lt"/>
                <a:ea typeface="+mj-ea"/>
                <a:cs typeface="Meiryo UI" panose="020B0604030504040204" pitchFamily="50" charset="-128"/>
              </a:rPr>
              <a:t>…</a:t>
            </a:r>
            <a:endParaRPr lang="ja-JP" altLang="en-US" sz="3200" dirty="0">
              <a:effectLst>
                <a:glow rad="101600">
                  <a:schemeClr val="bg1">
                    <a:alpha val="60000"/>
                  </a:schemeClr>
                </a:glow>
              </a:effectLst>
              <a:latin typeface="+mj-lt"/>
              <a:ea typeface="+mj-ea"/>
              <a:cs typeface="Meiryo UI" panose="020B0604030504040204" pitchFamily="50" charset="-128"/>
            </a:endParaRPr>
          </a:p>
        </p:txBody>
      </p:sp>
      <p:sp>
        <p:nvSpPr>
          <p:cNvPr id="8" name="テキスト ボックス 7"/>
          <p:cNvSpPr txBox="1"/>
          <p:nvPr/>
        </p:nvSpPr>
        <p:spPr>
          <a:xfrm>
            <a:off x="947640" y="1584833"/>
            <a:ext cx="2396810" cy="769441"/>
          </a:xfrm>
          <a:prstGeom prst="rect">
            <a:avLst/>
          </a:prstGeom>
          <a:noFill/>
        </p:spPr>
        <p:txBody>
          <a:bodyPr wrap="none" rtlCol="0">
            <a:spAutoFit/>
          </a:bodyPr>
          <a:lstStyle/>
          <a:p>
            <a:pPr algn="ctr"/>
            <a:r>
              <a:rPr lang="ja-JP" altLang="en-US" sz="4400" b="1"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欲求抑制</a:t>
            </a:r>
            <a:endParaRPr lang="ja-JP" altLang="en-US" sz="4400" b="1" dirty="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p:txBody>
      </p:sp>
      <p:sp>
        <p:nvSpPr>
          <p:cNvPr id="10" name="雲形吹き出し 9"/>
          <p:cNvSpPr/>
          <p:nvPr/>
        </p:nvSpPr>
        <p:spPr>
          <a:xfrm>
            <a:off x="1123487" y="5052439"/>
            <a:ext cx="5963114" cy="1507525"/>
          </a:xfrm>
          <a:prstGeom prst="cloudCallout">
            <a:avLst>
              <a:gd name="adj1" fmla="val -47186"/>
              <a:gd name="adj2" fmla="val 6025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0070C0"/>
                </a:solidFill>
                <a:effectLst>
                  <a:outerShdw blurRad="38100" dist="38100" dir="2700000" algn="tl">
                    <a:srgbClr val="000000">
                      <a:alpha val="43137"/>
                    </a:srgbClr>
                  </a:outerShdw>
                </a:effectLst>
              </a:rPr>
              <a:t>ゲームしたい</a:t>
            </a:r>
            <a:r>
              <a:rPr kumimoji="1" lang="ja-JP" altLang="en-US" sz="2400" dirty="0" smtClean="0">
                <a:solidFill>
                  <a:srgbClr val="0070C0"/>
                </a:solidFill>
                <a:effectLst>
                  <a:outerShdw blurRad="38100" dist="38100" dir="2700000" algn="tl">
                    <a:srgbClr val="000000">
                      <a:alpha val="43137"/>
                    </a:srgbClr>
                  </a:outerShdw>
                </a:effectLst>
              </a:rPr>
              <a:t>けど、</a:t>
            </a:r>
            <a:endParaRPr kumimoji="1" lang="en-US" altLang="ja-JP" sz="2400" dirty="0" smtClean="0">
              <a:solidFill>
                <a:srgbClr val="0070C0"/>
              </a:solidFill>
              <a:effectLst>
                <a:outerShdw blurRad="38100" dist="38100" dir="2700000" algn="tl">
                  <a:srgbClr val="000000">
                    <a:alpha val="43137"/>
                  </a:srgbClr>
                </a:outerShdw>
              </a:effectLst>
            </a:endParaRPr>
          </a:p>
          <a:p>
            <a:pPr algn="ctr"/>
            <a:r>
              <a:rPr lang="ja-JP" altLang="en-US" sz="2400" dirty="0" smtClean="0">
                <a:solidFill>
                  <a:srgbClr val="0070C0"/>
                </a:solidFill>
                <a:effectLst>
                  <a:outerShdw blurRad="38100" dist="38100" dir="2700000" algn="tl">
                    <a:srgbClr val="000000">
                      <a:alpha val="43137"/>
                    </a:srgbClr>
                  </a:outerShdw>
                </a:effectLst>
              </a:rPr>
              <a:t>ついやりすぎて</a:t>
            </a:r>
            <a:r>
              <a:rPr kumimoji="1" lang="ja-JP" altLang="en-US" sz="2400" dirty="0" smtClean="0">
                <a:solidFill>
                  <a:srgbClr val="0070C0"/>
                </a:solidFill>
                <a:effectLst>
                  <a:outerShdw blurRad="38100" dist="38100" dir="2700000" algn="tl">
                    <a:srgbClr val="000000">
                      <a:alpha val="43137"/>
                    </a:srgbClr>
                  </a:outerShdw>
                </a:effectLst>
              </a:rPr>
              <a:t>しまう</a:t>
            </a:r>
            <a:endParaRPr kumimoji="1" lang="ja-JP" altLang="en-US" sz="24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06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6282" y="3102979"/>
            <a:ext cx="4208203" cy="584775"/>
          </a:xfrm>
          <a:prstGeom prst="rect">
            <a:avLst/>
          </a:prstGeom>
          <a:noFill/>
        </p:spPr>
        <p:txBody>
          <a:bodyPr wrap="none" rtlCol="0">
            <a:spAutoFit/>
          </a:bodyPr>
          <a:lstStyle/>
          <a:p>
            <a:pPr algn="ctr"/>
            <a:r>
              <a:rPr lang="ja-JP" altLang="en-US" sz="3200" b="1" dirty="0" smtClean="0">
                <a:effectLst>
                  <a:glow rad="101600">
                    <a:schemeClr val="bg1">
                      <a:alpha val="60000"/>
                    </a:schemeClr>
                  </a:glow>
                </a:effectLst>
                <a:latin typeface="+mj-lt"/>
                <a:ea typeface="+mj-ea"/>
                <a:cs typeface="Meiryo UI" panose="020B0604030504040204" pitchFamily="50" charset="-128"/>
              </a:rPr>
              <a:t>寄り添って解決します</a:t>
            </a:r>
            <a:endParaRPr lang="ja-JP" altLang="en-US" sz="3200" b="1" dirty="0">
              <a:effectLst>
                <a:glow rad="101600">
                  <a:schemeClr val="bg1">
                    <a:alpha val="60000"/>
                  </a:schemeClr>
                </a:glow>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47305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kogata.png"/>
          <p:cNvSpPr>
            <a:spLocks noChangeAspect="1" noChangeArrowheads="1"/>
          </p:cNvSpPr>
          <p:nvPr/>
        </p:nvSpPr>
        <p:spPr bwMode="auto">
          <a:xfrm>
            <a:off x="0" y="36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テキスト ボックス 14"/>
          <p:cNvSpPr txBox="1"/>
          <p:nvPr/>
        </p:nvSpPr>
        <p:spPr>
          <a:xfrm>
            <a:off x="549416" y="515937"/>
            <a:ext cx="1745991" cy="646331"/>
          </a:xfrm>
          <a:prstGeom prst="rect">
            <a:avLst/>
          </a:prstGeom>
          <a:noFill/>
        </p:spPr>
        <p:txBody>
          <a:bodyPr wrap="none" rtlCol="0">
            <a:spAutoFit/>
          </a:bodyPr>
          <a:lstStyle/>
          <a:p>
            <a:pPr algn="ctr"/>
            <a:r>
              <a:rPr lang="en-US" altLang="ja-JP" sz="3600" b="1" u="sng" dirty="0" smtClean="0">
                <a:effectLst>
                  <a:glow rad="101600">
                    <a:schemeClr val="bg1">
                      <a:alpha val="60000"/>
                    </a:schemeClr>
                  </a:glow>
                </a:effectLst>
                <a:latin typeface="+mj-lt"/>
                <a:ea typeface="+mj-ea"/>
                <a:cs typeface="Meiryo UI" panose="020B0604030504040204" pitchFamily="50" charset="-128"/>
              </a:rPr>
              <a:t>Case</a:t>
            </a:r>
            <a:r>
              <a:rPr lang="ja-JP" altLang="en-US" sz="3600" b="1" u="sng" dirty="0" smtClean="0">
                <a:effectLst>
                  <a:glow rad="101600">
                    <a:schemeClr val="bg1">
                      <a:alpha val="60000"/>
                    </a:schemeClr>
                  </a:glow>
                </a:effectLst>
                <a:latin typeface="+mj-lt"/>
                <a:ea typeface="+mj-ea"/>
                <a:cs typeface="Meiryo UI" panose="020B0604030504040204" pitchFamily="50" charset="-128"/>
              </a:rPr>
              <a:t> １</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16" name="テキスト ボックス 15"/>
          <p:cNvSpPr txBox="1"/>
          <p:nvPr/>
        </p:nvSpPr>
        <p:spPr>
          <a:xfrm>
            <a:off x="828191" y="1468010"/>
            <a:ext cx="10849708" cy="523220"/>
          </a:xfrm>
          <a:prstGeom prst="rect">
            <a:avLst/>
          </a:prstGeom>
          <a:noFill/>
        </p:spPr>
        <p:txBody>
          <a:bodyPr wrap="square" rtlCol="0">
            <a:spAutoFit/>
          </a:bodyPr>
          <a:lstStyle/>
          <a:p>
            <a:pPr algn="ctr"/>
            <a:r>
              <a:rPr lang="ja-JP" altLang="en-US" sz="2800" b="1" dirty="0" smtClean="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喫煙したい</a:t>
            </a:r>
            <a:r>
              <a:rPr lang="ja-JP" altLang="en-US" sz="2800" b="1" dirty="0" smtClean="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欲求との葛藤、禁煙しても続かないというストレス</a:t>
            </a:r>
            <a:endParaRPr lang="ja-JP" altLang="en-US" sz="2800" b="1" dirty="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p:txBody>
      </p:sp>
      <p:sp>
        <p:nvSpPr>
          <p:cNvPr id="17" name="テキスト ボックス 16"/>
          <p:cNvSpPr txBox="1"/>
          <p:nvPr/>
        </p:nvSpPr>
        <p:spPr>
          <a:xfrm>
            <a:off x="599586" y="2195869"/>
            <a:ext cx="10160154" cy="1384995"/>
          </a:xfrm>
          <a:prstGeom prst="rect">
            <a:avLst/>
          </a:prstGeom>
          <a:noFill/>
        </p:spPr>
        <p:txBody>
          <a:bodyPr wrap="none" rtlCol="0">
            <a:spAutoFit/>
          </a:bodyPr>
          <a:lstStyle/>
          <a:p>
            <a:pPr marL="457200" indent="-457200">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常に見張り、たばこを見つけたら、回収し</a:t>
            </a:r>
            <a:r>
              <a:rPr lang="ja-JP" altLang="en-US" sz="2800" b="1" dirty="0" smtClean="0">
                <a:effectLst>
                  <a:glow rad="101600">
                    <a:schemeClr val="bg1">
                      <a:alpha val="60000"/>
                    </a:schemeClr>
                  </a:glow>
                </a:effectLst>
                <a:latin typeface="+mj-lt"/>
                <a:ea typeface="+mj-ea"/>
                <a:cs typeface="Meiryo UI" panose="020B0604030504040204" pitchFamily="50" charset="-128"/>
              </a:rPr>
              <a:t>隠します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marL="457200" indent="-457200">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どうしても吸いたいときは、</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r>
              <a:rPr lang="ja-JP" altLang="en-US" sz="2800" b="1" dirty="0" smtClean="0">
                <a:effectLst>
                  <a:glow rad="101600">
                    <a:schemeClr val="bg1">
                      <a:alpha val="60000"/>
                    </a:schemeClr>
                  </a:glow>
                </a:effectLst>
                <a:latin typeface="+mj-lt"/>
                <a:ea typeface="+mj-ea"/>
                <a:cs typeface="Meiryo UI" panose="020B0604030504040204" pitchFamily="50" charset="-128"/>
              </a:rPr>
              <a:t>　 肺が汚れている動画とともに、しゃなしにあなたへ渡します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p:txBody>
      </p:sp>
      <p:sp>
        <p:nvSpPr>
          <p:cNvPr id="22" name="テキスト ボックス 21"/>
          <p:cNvSpPr txBox="1"/>
          <p:nvPr/>
        </p:nvSpPr>
        <p:spPr>
          <a:xfrm>
            <a:off x="3868418" y="5652748"/>
            <a:ext cx="4769254" cy="523220"/>
          </a:xfrm>
          <a:prstGeom prst="rect">
            <a:avLst/>
          </a:prstGeom>
          <a:noFill/>
        </p:spPr>
        <p:txBody>
          <a:bodyPr wrap="none" rtlCol="0">
            <a:spAutoFit/>
          </a:bodyPr>
          <a:lstStyle/>
          <a:p>
            <a:r>
              <a:rPr lang="ja-JP" altLang="en-US" sz="2800" b="1" u="sng" dirty="0" smtClean="0">
                <a:effectLst>
                  <a:glow rad="101600">
                    <a:schemeClr val="bg1">
                      <a:alpha val="60000"/>
                    </a:schemeClr>
                  </a:glow>
                </a:effectLst>
                <a:latin typeface="+mj-lt"/>
                <a:ea typeface="+mj-ea"/>
                <a:cs typeface="Meiryo UI" panose="020B0604030504040204" pitchFamily="50" charset="-128"/>
              </a:rPr>
              <a:t>すべては、あなたのためです</a:t>
            </a:r>
            <a:endParaRPr lang="ja-JP" altLang="en-US" sz="2800" b="1" u="sng" dirty="0">
              <a:effectLst>
                <a:glow rad="101600">
                  <a:schemeClr val="bg1">
                    <a:alpha val="60000"/>
                  </a:schemeClr>
                </a:glow>
              </a:effectLst>
              <a:latin typeface="+mj-lt"/>
              <a:ea typeface="+mj-ea"/>
              <a:cs typeface="Meiryo UI" panose="020B0604030504040204" pitchFamily="50" charset="-128"/>
            </a:endParaRPr>
          </a:p>
        </p:txBody>
      </p:sp>
      <p:sp>
        <p:nvSpPr>
          <p:cNvPr id="23" name="テキスト ボックス 22"/>
          <p:cNvSpPr txBox="1"/>
          <p:nvPr/>
        </p:nvSpPr>
        <p:spPr>
          <a:xfrm>
            <a:off x="994087" y="3842589"/>
            <a:ext cx="10517916" cy="1569660"/>
          </a:xfrm>
          <a:prstGeom prst="rect">
            <a:avLst/>
          </a:prstGeom>
          <a:noFill/>
        </p:spPr>
        <p:txBody>
          <a:bodyPr wrap="square" rtlCol="0">
            <a:spAutoFit/>
          </a:bodyPr>
          <a:lstStyle/>
          <a:p>
            <a:r>
              <a:rPr lang="ja-JP" altLang="en-US" sz="2400" dirty="0" smtClean="0">
                <a:effectLst>
                  <a:glow rad="101600">
                    <a:schemeClr val="bg1">
                      <a:alpha val="60000"/>
                    </a:schemeClr>
                  </a:glow>
                </a:effectLst>
                <a:latin typeface="+mj-lt"/>
                <a:ea typeface="+mj-ea"/>
                <a:cs typeface="Meiryo UI" panose="020B0604030504040204" pitchFamily="50" charset="-128"/>
              </a:rPr>
              <a:t>あ</a:t>
            </a:r>
            <a:r>
              <a:rPr lang="ja-JP" altLang="en-US" sz="2400" dirty="0">
                <a:effectLst>
                  <a:glow rad="101600">
                    <a:schemeClr val="bg1">
                      <a:alpha val="60000"/>
                    </a:schemeClr>
                  </a:glow>
                </a:effectLst>
                <a:latin typeface="+mj-lt"/>
                <a:ea typeface="+mj-ea"/>
                <a:cs typeface="Meiryo UI" panose="020B0604030504040204" pitchFamily="50" charset="-128"/>
              </a:rPr>
              <a:t>と</a:t>
            </a:r>
            <a:r>
              <a:rPr lang="ja-JP" altLang="en-US" sz="2400" dirty="0" smtClean="0">
                <a:effectLst>
                  <a:glow rad="101600">
                    <a:schemeClr val="bg1">
                      <a:alpha val="60000"/>
                    </a:schemeClr>
                  </a:glow>
                </a:effectLst>
                <a:latin typeface="+mj-lt"/>
                <a:ea typeface="+mj-ea"/>
                <a:cs typeface="Meiryo UI" panose="020B0604030504040204" pitchFamily="50" charset="-128"/>
              </a:rPr>
              <a:t>、せめてものロボットからの反抗として、</a:t>
            </a:r>
            <a:endParaRPr lang="en-US" altLang="ja-JP" sz="2400" dirty="0" smtClean="0">
              <a:effectLst>
                <a:glow rad="101600">
                  <a:schemeClr val="bg1">
                    <a:alpha val="60000"/>
                  </a:schemeClr>
                </a:glow>
              </a:effectLst>
              <a:latin typeface="+mj-lt"/>
              <a:ea typeface="+mj-ea"/>
              <a:cs typeface="Meiryo UI" panose="020B0604030504040204" pitchFamily="50" charset="-128"/>
            </a:endParaRPr>
          </a:p>
          <a:p>
            <a:r>
              <a:rPr lang="ja-JP" altLang="en-US" sz="2400" dirty="0">
                <a:effectLst>
                  <a:glow rad="101600">
                    <a:schemeClr val="bg1">
                      <a:alpha val="60000"/>
                    </a:schemeClr>
                  </a:glow>
                </a:effectLst>
                <a:latin typeface="+mj-lt"/>
                <a:ea typeface="+mj-ea"/>
                <a:cs typeface="Meiryo UI" panose="020B0604030504040204" pitchFamily="50" charset="-128"/>
              </a:rPr>
              <a:t>気持</a:t>
            </a:r>
            <a:r>
              <a:rPr lang="ja-JP" altLang="en-US" sz="2400" dirty="0" smtClean="0">
                <a:effectLst>
                  <a:glow rad="101600">
                    <a:schemeClr val="bg1">
                      <a:alpha val="60000"/>
                    </a:schemeClr>
                  </a:glow>
                </a:effectLst>
                <a:latin typeface="+mj-lt"/>
                <a:ea typeface="+mj-ea"/>
                <a:cs typeface="Meiryo UI" panose="020B0604030504040204" pitchFamily="50" charset="-128"/>
              </a:rPr>
              <a:t>ちよさそうにタバコを吸うあなたの写真と</a:t>
            </a:r>
            <a:endParaRPr lang="en-US" altLang="ja-JP" sz="2400" dirty="0" smtClean="0">
              <a:effectLst>
                <a:glow rad="101600">
                  <a:schemeClr val="bg1">
                    <a:alpha val="60000"/>
                  </a:schemeClr>
                </a:glow>
              </a:effectLst>
              <a:latin typeface="+mj-lt"/>
              <a:ea typeface="+mj-ea"/>
              <a:cs typeface="Meiryo UI" panose="020B0604030504040204" pitchFamily="50" charset="-128"/>
            </a:endParaRPr>
          </a:p>
          <a:p>
            <a:r>
              <a:rPr lang="ja-JP" altLang="en-US" sz="2400" dirty="0" smtClean="0">
                <a:effectLst>
                  <a:glow rad="101600">
                    <a:schemeClr val="bg1">
                      <a:alpha val="60000"/>
                    </a:schemeClr>
                  </a:glow>
                </a:effectLst>
                <a:latin typeface="+mj-lt"/>
                <a:ea typeface="+mj-ea"/>
                <a:cs typeface="Meiryo UI" panose="020B0604030504040204" pitchFamily="50" charset="-128"/>
              </a:rPr>
              <a:t>「吸ってしまいました」というコメントを添えて、</a:t>
            </a:r>
            <a:r>
              <a:rPr lang="en-US" altLang="ja-JP" sz="2400" dirty="0" smtClean="0">
                <a:effectLst>
                  <a:glow rad="101600">
                    <a:schemeClr val="bg1">
                      <a:alpha val="60000"/>
                    </a:schemeClr>
                  </a:glow>
                </a:effectLst>
                <a:latin typeface="+mj-lt"/>
                <a:ea typeface="+mj-ea"/>
                <a:cs typeface="Meiryo UI" panose="020B0604030504040204" pitchFamily="50" charset="-128"/>
              </a:rPr>
              <a:t>SNS</a:t>
            </a:r>
            <a:r>
              <a:rPr lang="ja-JP" altLang="en-US" sz="2400" dirty="0" smtClean="0">
                <a:effectLst>
                  <a:glow rad="101600">
                    <a:schemeClr val="bg1">
                      <a:alpha val="60000"/>
                    </a:schemeClr>
                  </a:glow>
                </a:effectLst>
                <a:latin typeface="+mj-lt"/>
                <a:ea typeface="+mj-ea"/>
                <a:cs typeface="Meiryo UI" panose="020B0604030504040204" pitchFamily="50" charset="-128"/>
              </a:rPr>
              <a:t>に無断で投稿し、</a:t>
            </a:r>
            <a:endParaRPr lang="en-US" altLang="ja-JP" sz="2400" dirty="0" smtClean="0">
              <a:effectLst>
                <a:glow rad="101600">
                  <a:schemeClr val="bg1">
                    <a:alpha val="60000"/>
                  </a:schemeClr>
                </a:glow>
              </a:effectLst>
              <a:latin typeface="+mj-lt"/>
              <a:ea typeface="+mj-ea"/>
              <a:cs typeface="Meiryo UI" panose="020B0604030504040204" pitchFamily="50" charset="-128"/>
            </a:endParaRPr>
          </a:p>
          <a:p>
            <a:r>
              <a:rPr lang="ja-JP" altLang="en-US" sz="2400" dirty="0" smtClean="0">
                <a:effectLst>
                  <a:glow rad="101600">
                    <a:schemeClr val="bg1">
                      <a:alpha val="60000"/>
                    </a:schemeClr>
                  </a:glow>
                </a:effectLst>
                <a:latin typeface="+mj-lt"/>
                <a:ea typeface="+mj-ea"/>
                <a:cs typeface="Meiryo UI" panose="020B0604030504040204" pitchFamily="50" charset="-128"/>
              </a:rPr>
              <a:t>さらし者にします</a:t>
            </a:r>
            <a:endParaRPr lang="ja-JP" altLang="en-US" sz="2400" dirty="0">
              <a:effectLst>
                <a:glow rad="101600">
                  <a:schemeClr val="bg1">
                    <a:alpha val="60000"/>
                  </a:schemeClr>
                </a:glow>
              </a:effectLst>
              <a:latin typeface="+mj-lt"/>
              <a:ea typeface="+mj-ea"/>
              <a:cs typeface="Meiryo UI" panose="020B0604030504040204" pitchFamily="50" charset="-128"/>
            </a:endParaRPr>
          </a:p>
        </p:txBody>
      </p:sp>
      <p:pic>
        <p:nvPicPr>
          <p:cNvPr id="3" name="図 2"/>
          <p:cNvPicPr>
            <a:picLocks noChangeAspect="1"/>
          </p:cNvPicPr>
          <p:nvPr/>
        </p:nvPicPr>
        <p:blipFill>
          <a:blip r:embed="rId2"/>
          <a:stretch>
            <a:fillRect/>
          </a:stretch>
        </p:blipFill>
        <p:spPr>
          <a:xfrm>
            <a:off x="8705314" y="5000367"/>
            <a:ext cx="2459239" cy="1709351"/>
          </a:xfrm>
          <a:prstGeom prst="rect">
            <a:avLst/>
          </a:prstGeom>
          <a:ln>
            <a:noFill/>
          </a:ln>
          <a:effectLst>
            <a:softEdge rad="112500"/>
          </a:effectLst>
        </p:spPr>
      </p:pic>
      <p:sp>
        <p:nvSpPr>
          <p:cNvPr id="24" name="テキスト ボックス 23"/>
          <p:cNvSpPr txBox="1"/>
          <p:nvPr/>
        </p:nvSpPr>
        <p:spPr>
          <a:xfrm>
            <a:off x="2540023" y="580861"/>
            <a:ext cx="2653290" cy="523220"/>
          </a:xfrm>
          <a:prstGeom prst="rect">
            <a:avLst/>
          </a:prstGeom>
          <a:noFill/>
        </p:spPr>
        <p:txBody>
          <a:bodyPr wrap="none" rtlCol="0">
            <a:spAutoFit/>
          </a:bodyPr>
          <a:lstStyle/>
          <a:p>
            <a:r>
              <a:rPr lang="ja-JP" altLang="en-US" sz="2800" b="1" dirty="0" smtClean="0">
                <a:effectLst>
                  <a:glow rad="101600">
                    <a:schemeClr val="bg1">
                      <a:alpha val="60000"/>
                    </a:schemeClr>
                  </a:glow>
                </a:effectLst>
                <a:latin typeface="+mj-lt"/>
                <a:ea typeface="+mj-ea"/>
                <a:cs typeface="Meiryo UI" panose="020B0604030504040204" pitchFamily="50" charset="-128"/>
              </a:rPr>
              <a:t>煙好きユーザー</a:t>
            </a:r>
            <a:endParaRPr lang="ja-JP" altLang="en-US" sz="2800" b="1" dirty="0">
              <a:effectLst>
                <a:glow rad="101600">
                  <a:schemeClr val="bg1">
                    <a:alpha val="60000"/>
                  </a:schemeClr>
                </a:glow>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2195101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kogata.png"/>
          <p:cNvSpPr>
            <a:spLocks noChangeAspect="1" noChangeArrowheads="1"/>
          </p:cNvSpPr>
          <p:nvPr/>
        </p:nvSpPr>
        <p:spPr bwMode="auto">
          <a:xfrm>
            <a:off x="0" y="36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テキスト ボックス 14"/>
          <p:cNvSpPr txBox="1"/>
          <p:nvPr/>
        </p:nvSpPr>
        <p:spPr>
          <a:xfrm>
            <a:off x="589491" y="515937"/>
            <a:ext cx="1665841" cy="646331"/>
          </a:xfrm>
          <a:prstGeom prst="rect">
            <a:avLst/>
          </a:prstGeom>
          <a:noFill/>
        </p:spPr>
        <p:txBody>
          <a:bodyPr wrap="none" rtlCol="0">
            <a:spAutoFit/>
          </a:bodyPr>
          <a:lstStyle/>
          <a:p>
            <a:pPr algn="ctr"/>
            <a:r>
              <a:rPr lang="en-US" altLang="ja-JP" sz="3600" b="1" u="sng" dirty="0" smtClean="0">
                <a:effectLst>
                  <a:glow rad="101600">
                    <a:schemeClr val="bg1">
                      <a:alpha val="60000"/>
                    </a:schemeClr>
                  </a:glow>
                </a:effectLst>
                <a:latin typeface="+mj-lt"/>
                <a:ea typeface="+mj-ea"/>
                <a:cs typeface="Meiryo UI" panose="020B0604030504040204" pitchFamily="50" charset="-128"/>
              </a:rPr>
              <a:t>Case</a:t>
            </a:r>
            <a:r>
              <a:rPr lang="ja-JP" altLang="en-US" sz="3600" b="1" u="sng" dirty="0" smtClean="0">
                <a:effectLst>
                  <a:glow rad="101600">
                    <a:schemeClr val="bg1">
                      <a:alpha val="60000"/>
                    </a:schemeClr>
                  </a:glow>
                </a:effectLst>
                <a:latin typeface="+mj-lt"/>
                <a:ea typeface="+mj-ea"/>
                <a:cs typeface="Meiryo UI" panose="020B0604030504040204" pitchFamily="50" charset="-128"/>
              </a:rPr>
              <a:t> </a:t>
            </a:r>
            <a:r>
              <a:rPr lang="en-US" altLang="ja-JP" sz="3600" b="1" u="sng" dirty="0" smtClean="0">
                <a:effectLst>
                  <a:glow rad="101600">
                    <a:schemeClr val="bg1">
                      <a:alpha val="60000"/>
                    </a:schemeClr>
                  </a:glow>
                </a:effectLst>
                <a:latin typeface="+mj-lt"/>
                <a:ea typeface="+mj-ea"/>
                <a:cs typeface="Meiryo UI" panose="020B0604030504040204" pitchFamily="50" charset="-128"/>
              </a:rPr>
              <a:t>2</a:t>
            </a:r>
            <a:r>
              <a:rPr lang="ja-JP" altLang="en-US" sz="3600" b="1" u="sng" dirty="0" smtClean="0">
                <a:effectLst>
                  <a:glow rad="101600">
                    <a:schemeClr val="bg1">
                      <a:alpha val="60000"/>
                    </a:schemeClr>
                  </a:glow>
                </a:effectLst>
                <a:latin typeface="+mj-lt"/>
                <a:ea typeface="+mj-ea"/>
                <a:cs typeface="Meiryo UI" panose="020B0604030504040204" pitchFamily="50" charset="-128"/>
              </a:rPr>
              <a:t> </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16" name="テキスト ボックス 15"/>
          <p:cNvSpPr txBox="1"/>
          <p:nvPr/>
        </p:nvSpPr>
        <p:spPr>
          <a:xfrm>
            <a:off x="828191" y="1468010"/>
            <a:ext cx="10849708" cy="523220"/>
          </a:xfrm>
          <a:prstGeom prst="rect">
            <a:avLst/>
          </a:prstGeom>
          <a:noFill/>
        </p:spPr>
        <p:txBody>
          <a:bodyPr wrap="square" rtlCol="0">
            <a:spAutoFit/>
          </a:bodyPr>
          <a:lstStyle/>
          <a:p>
            <a:pPr algn="ctr"/>
            <a:r>
              <a:rPr lang="ja-JP" altLang="en-US" sz="2800" b="1" dirty="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食</a:t>
            </a:r>
            <a:r>
              <a:rPr lang="ja-JP" altLang="en-US" sz="2800" b="1" dirty="0" smtClean="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べたい欲求との葛藤、ダイエットしても続かないというストレス</a:t>
            </a:r>
            <a:endParaRPr lang="ja-JP" altLang="en-US" sz="2800" b="1" dirty="0">
              <a:solidFill>
                <a:srgbClr val="0070C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p:txBody>
      </p:sp>
      <p:sp>
        <p:nvSpPr>
          <p:cNvPr id="17" name="テキスト ボックス 16"/>
          <p:cNvSpPr txBox="1"/>
          <p:nvPr/>
        </p:nvSpPr>
        <p:spPr>
          <a:xfrm>
            <a:off x="589491" y="2248624"/>
            <a:ext cx="10865475" cy="1384995"/>
          </a:xfrm>
          <a:prstGeom prst="rect">
            <a:avLst/>
          </a:prstGeom>
          <a:noFill/>
        </p:spPr>
        <p:txBody>
          <a:bodyPr wrap="none" rtlCol="0">
            <a:spAutoFit/>
          </a:bodyPr>
          <a:lstStyle/>
          <a:p>
            <a:pPr marL="457200" indent="-457200">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常に見張り、</a:t>
            </a:r>
            <a:r>
              <a:rPr lang="ja-JP" altLang="en-US" sz="2800" b="1" dirty="0" smtClean="0">
                <a:effectLst>
                  <a:glow rad="101600">
                    <a:schemeClr val="bg1">
                      <a:alpha val="60000"/>
                    </a:schemeClr>
                  </a:glow>
                </a:effectLst>
                <a:latin typeface="+mj-lt"/>
                <a:ea typeface="+mj-ea"/>
                <a:cs typeface="Meiryo UI" panose="020B0604030504040204" pitchFamily="50" charset="-128"/>
              </a:rPr>
              <a:t>お</a:t>
            </a:r>
            <a:r>
              <a:rPr lang="ja-JP" altLang="en-US" sz="2800" b="1" dirty="0">
                <a:effectLst>
                  <a:glow rad="101600">
                    <a:schemeClr val="bg1">
                      <a:alpha val="60000"/>
                    </a:schemeClr>
                  </a:glow>
                </a:effectLst>
                <a:latin typeface="+mj-lt"/>
                <a:ea typeface="+mj-ea"/>
                <a:cs typeface="Meiryo UI" panose="020B0604030504040204" pitchFamily="50" charset="-128"/>
              </a:rPr>
              <a:t>菓子</a:t>
            </a:r>
            <a:r>
              <a:rPr lang="ja-JP" altLang="en-US" sz="2800" b="1" dirty="0" smtClean="0">
                <a:effectLst>
                  <a:glow rad="101600">
                    <a:schemeClr val="bg1">
                      <a:alpha val="60000"/>
                    </a:schemeClr>
                  </a:glow>
                </a:effectLst>
                <a:latin typeface="+mj-lt"/>
                <a:ea typeface="+mj-ea"/>
                <a:cs typeface="Meiryo UI" panose="020B0604030504040204" pitchFamily="50" charset="-128"/>
              </a:rPr>
              <a:t>を見つけたら、回収し</a:t>
            </a:r>
            <a:r>
              <a:rPr lang="ja-JP" altLang="en-US" sz="2800" b="1" dirty="0" smtClean="0">
                <a:effectLst>
                  <a:glow rad="101600">
                    <a:schemeClr val="bg1">
                      <a:alpha val="60000"/>
                    </a:schemeClr>
                  </a:glow>
                </a:effectLst>
                <a:latin typeface="+mj-lt"/>
                <a:ea typeface="+mj-ea"/>
                <a:cs typeface="Meiryo UI" panose="020B0604030504040204" pitchFamily="50" charset="-128"/>
              </a:rPr>
              <a:t>隠します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marL="457200" indent="-457200">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どうしても食べたいときは、</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r>
              <a:rPr lang="ja-JP" altLang="en-US" sz="2800" b="1" dirty="0" smtClean="0">
                <a:effectLst>
                  <a:glow rad="101600">
                    <a:schemeClr val="bg1">
                      <a:alpha val="60000"/>
                    </a:schemeClr>
                  </a:glow>
                </a:effectLst>
                <a:latin typeface="+mj-lt"/>
                <a:ea typeface="+mj-ea"/>
                <a:cs typeface="Meiryo UI" panose="020B0604030504040204" pitchFamily="50" charset="-128"/>
              </a:rPr>
              <a:t>　 太っていくあなたの動画とともに、しゃなしにあなたへ渡します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p:txBody>
      </p:sp>
      <p:sp>
        <p:nvSpPr>
          <p:cNvPr id="21" name="テキスト ボックス 20"/>
          <p:cNvSpPr txBox="1"/>
          <p:nvPr/>
        </p:nvSpPr>
        <p:spPr>
          <a:xfrm>
            <a:off x="994087" y="3852177"/>
            <a:ext cx="10517916" cy="1569660"/>
          </a:xfrm>
          <a:prstGeom prst="rect">
            <a:avLst/>
          </a:prstGeom>
          <a:noFill/>
        </p:spPr>
        <p:txBody>
          <a:bodyPr wrap="square" rtlCol="0">
            <a:spAutoFit/>
          </a:bodyPr>
          <a:lstStyle/>
          <a:p>
            <a:r>
              <a:rPr lang="ja-JP" altLang="en-US" sz="2400" dirty="0" smtClean="0">
                <a:effectLst>
                  <a:glow rad="101600">
                    <a:schemeClr val="bg1">
                      <a:alpha val="60000"/>
                    </a:schemeClr>
                  </a:glow>
                </a:effectLst>
                <a:latin typeface="+mj-lt"/>
                <a:ea typeface="+mj-ea"/>
                <a:cs typeface="Meiryo UI" panose="020B0604030504040204" pitchFamily="50" charset="-128"/>
              </a:rPr>
              <a:t>あ</a:t>
            </a:r>
            <a:r>
              <a:rPr lang="ja-JP" altLang="en-US" sz="2400" dirty="0">
                <a:effectLst>
                  <a:glow rad="101600">
                    <a:schemeClr val="bg1">
                      <a:alpha val="60000"/>
                    </a:schemeClr>
                  </a:glow>
                </a:effectLst>
                <a:latin typeface="+mj-lt"/>
                <a:ea typeface="+mj-ea"/>
                <a:cs typeface="Meiryo UI" panose="020B0604030504040204" pitchFamily="50" charset="-128"/>
              </a:rPr>
              <a:t>と</a:t>
            </a:r>
            <a:r>
              <a:rPr lang="ja-JP" altLang="en-US" sz="2400" dirty="0" smtClean="0">
                <a:effectLst>
                  <a:glow rad="101600">
                    <a:schemeClr val="bg1">
                      <a:alpha val="60000"/>
                    </a:schemeClr>
                  </a:glow>
                </a:effectLst>
                <a:latin typeface="+mj-lt"/>
                <a:ea typeface="+mj-ea"/>
                <a:cs typeface="Meiryo UI" panose="020B0604030504040204" pitchFamily="50" charset="-128"/>
              </a:rPr>
              <a:t>、せめてものロボットからの反抗として、</a:t>
            </a:r>
            <a:endParaRPr lang="en-US" altLang="ja-JP" sz="2400" dirty="0" smtClean="0">
              <a:effectLst>
                <a:glow rad="101600">
                  <a:schemeClr val="bg1">
                    <a:alpha val="60000"/>
                  </a:schemeClr>
                </a:glow>
              </a:effectLst>
              <a:latin typeface="+mj-lt"/>
              <a:ea typeface="+mj-ea"/>
              <a:cs typeface="Meiryo UI" panose="020B0604030504040204" pitchFamily="50" charset="-128"/>
            </a:endParaRPr>
          </a:p>
          <a:p>
            <a:r>
              <a:rPr lang="ja-JP" altLang="en-US" sz="2400" dirty="0" smtClean="0">
                <a:effectLst>
                  <a:glow rad="101600">
                    <a:schemeClr val="bg1">
                      <a:alpha val="60000"/>
                    </a:schemeClr>
                  </a:glow>
                </a:effectLst>
                <a:latin typeface="+mj-lt"/>
                <a:ea typeface="+mj-ea"/>
                <a:cs typeface="Meiryo UI" panose="020B0604030504040204" pitchFamily="50" charset="-128"/>
              </a:rPr>
              <a:t>おいしそうにお菓子を食べるあなたの写真と</a:t>
            </a:r>
            <a:endParaRPr lang="en-US" altLang="ja-JP" sz="2400" dirty="0" smtClean="0">
              <a:effectLst>
                <a:glow rad="101600">
                  <a:schemeClr val="bg1">
                    <a:alpha val="60000"/>
                  </a:schemeClr>
                </a:glow>
              </a:effectLst>
              <a:latin typeface="+mj-lt"/>
              <a:ea typeface="+mj-ea"/>
              <a:cs typeface="Meiryo UI" panose="020B0604030504040204" pitchFamily="50" charset="-128"/>
            </a:endParaRPr>
          </a:p>
          <a:p>
            <a:r>
              <a:rPr lang="ja-JP" altLang="en-US" sz="2400" dirty="0" smtClean="0">
                <a:effectLst>
                  <a:glow rad="101600">
                    <a:schemeClr val="bg1">
                      <a:alpha val="60000"/>
                    </a:schemeClr>
                  </a:glow>
                </a:effectLst>
                <a:latin typeface="+mj-lt"/>
                <a:ea typeface="+mj-ea"/>
                <a:cs typeface="Meiryo UI" panose="020B0604030504040204" pitchFamily="50" charset="-128"/>
              </a:rPr>
              <a:t>「また今日も食べました」というコメントを添えて、</a:t>
            </a:r>
            <a:r>
              <a:rPr lang="en-US" altLang="ja-JP" sz="2400" dirty="0" smtClean="0">
                <a:effectLst>
                  <a:glow rad="101600">
                    <a:schemeClr val="bg1">
                      <a:alpha val="60000"/>
                    </a:schemeClr>
                  </a:glow>
                </a:effectLst>
                <a:latin typeface="+mj-lt"/>
                <a:ea typeface="+mj-ea"/>
                <a:cs typeface="Meiryo UI" panose="020B0604030504040204" pitchFamily="50" charset="-128"/>
              </a:rPr>
              <a:t>SNS</a:t>
            </a:r>
            <a:r>
              <a:rPr lang="ja-JP" altLang="en-US" sz="2400" dirty="0" smtClean="0">
                <a:effectLst>
                  <a:glow rad="101600">
                    <a:schemeClr val="bg1">
                      <a:alpha val="60000"/>
                    </a:schemeClr>
                  </a:glow>
                </a:effectLst>
                <a:latin typeface="+mj-lt"/>
                <a:ea typeface="+mj-ea"/>
                <a:cs typeface="Meiryo UI" panose="020B0604030504040204" pitchFamily="50" charset="-128"/>
              </a:rPr>
              <a:t>に無断で投稿し、さらし者にします</a:t>
            </a:r>
            <a:endParaRPr lang="ja-JP" altLang="en-US" sz="2400" dirty="0">
              <a:effectLst>
                <a:glow rad="101600">
                  <a:schemeClr val="bg1">
                    <a:alpha val="60000"/>
                  </a:schemeClr>
                </a:glow>
              </a:effectLst>
              <a:latin typeface="+mj-lt"/>
              <a:ea typeface="+mj-ea"/>
              <a:cs typeface="Meiryo UI" panose="020B0604030504040204" pitchFamily="50" charset="-128"/>
            </a:endParaRPr>
          </a:p>
        </p:txBody>
      </p:sp>
      <p:sp>
        <p:nvSpPr>
          <p:cNvPr id="22" name="テキスト ボックス 21"/>
          <p:cNvSpPr txBox="1"/>
          <p:nvPr/>
        </p:nvSpPr>
        <p:spPr>
          <a:xfrm>
            <a:off x="3407099" y="5670822"/>
            <a:ext cx="4769254" cy="523220"/>
          </a:xfrm>
          <a:prstGeom prst="rect">
            <a:avLst/>
          </a:prstGeom>
          <a:noFill/>
        </p:spPr>
        <p:txBody>
          <a:bodyPr wrap="none" rtlCol="0">
            <a:spAutoFit/>
          </a:bodyPr>
          <a:lstStyle/>
          <a:p>
            <a:r>
              <a:rPr lang="ja-JP" altLang="en-US" sz="2800" b="1" u="sng" dirty="0" smtClean="0">
                <a:effectLst>
                  <a:glow rad="101600">
                    <a:schemeClr val="bg1">
                      <a:alpha val="60000"/>
                    </a:schemeClr>
                  </a:glow>
                </a:effectLst>
                <a:latin typeface="+mj-lt"/>
                <a:ea typeface="+mj-ea"/>
                <a:cs typeface="Meiryo UI" panose="020B0604030504040204" pitchFamily="50" charset="-128"/>
              </a:rPr>
              <a:t>すべては、あなたのためです</a:t>
            </a:r>
            <a:endParaRPr lang="ja-JP" altLang="en-US" sz="2800" b="1" u="sng" dirty="0">
              <a:effectLst>
                <a:glow rad="101600">
                  <a:schemeClr val="bg1">
                    <a:alpha val="60000"/>
                  </a:schemeClr>
                </a:glow>
              </a:effectLst>
              <a:latin typeface="+mj-lt"/>
              <a:ea typeface="+mj-ea"/>
              <a:cs typeface="Meiryo UI" panose="020B0604030504040204" pitchFamily="50" charset="-128"/>
            </a:endParaRPr>
          </a:p>
        </p:txBody>
      </p:sp>
      <p:pic>
        <p:nvPicPr>
          <p:cNvPr id="2" name="図 1"/>
          <p:cNvPicPr>
            <a:picLocks noChangeAspect="1"/>
          </p:cNvPicPr>
          <p:nvPr/>
        </p:nvPicPr>
        <p:blipFill>
          <a:blip r:embed="rId2"/>
          <a:stretch>
            <a:fillRect/>
          </a:stretch>
        </p:blipFill>
        <p:spPr>
          <a:xfrm>
            <a:off x="8293787" y="5022521"/>
            <a:ext cx="1056157" cy="1751374"/>
          </a:xfrm>
          <a:prstGeom prst="rect">
            <a:avLst/>
          </a:prstGeom>
        </p:spPr>
      </p:pic>
      <p:sp>
        <p:nvSpPr>
          <p:cNvPr id="9" name="テキスト ボックス 8"/>
          <p:cNvSpPr txBox="1"/>
          <p:nvPr/>
        </p:nvSpPr>
        <p:spPr>
          <a:xfrm>
            <a:off x="2540023" y="580861"/>
            <a:ext cx="5827236" cy="523220"/>
          </a:xfrm>
          <a:prstGeom prst="rect">
            <a:avLst/>
          </a:prstGeom>
          <a:noFill/>
        </p:spPr>
        <p:txBody>
          <a:bodyPr wrap="none" rtlCol="0">
            <a:spAutoFit/>
          </a:bodyPr>
          <a:lstStyle/>
          <a:p>
            <a:r>
              <a:rPr lang="ja-JP" altLang="en-US" sz="2800" b="1" dirty="0" err="1" smtClean="0">
                <a:effectLst>
                  <a:glow rad="101600">
                    <a:schemeClr val="bg1">
                      <a:alpha val="60000"/>
                    </a:schemeClr>
                  </a:glow>
                </a:effectLst>
                <a:latin typeface="+mj-lt"/>
                <a:ea typeface="+mj-ea"/>
                <a:cs typeface="Meiryo UI" panose="020B0604030504040204" pitchFamily="50" charset="-128"/>
              </a:rPr>
              <a:t>食べるの</a:t>
            </a:r>
            <a:r>
              <a:rPr lang="ja-JP" altLang="en-US" sz="2800" b="1" dirty="0" smtClean="0">
                <a:effectLst>
                  <a:glow rad="101600">
                    <a:schemeClr val="bg1">
                      <a:alpha val="60000"/>
                    </a:schemeClr>
                  </a:glow>
                </a:effectLst>
                <a:latin typeface="+mj-lt"/>
                <a:ea typeface="+mj-ea"/>
                <a:cs typeface="Meiryo UI" panose="020B0604030504040204" pitchFamily="50" charset="-128"/>
              </a:rPr>
              <a:t>大好きぽっちゃりユーザー</a:t>
            </a:r>
            <a:endParaRPr lang="ja-JP" altLang="en-US" sz="2800" b="1" dirty="0">
              <a:effectLst>
                <a:glow rad="101600">
                  <a:schemeClr val="bg1">
                    <a:alpha val="60000"/>
                  </a:schemeClr>
                </a:glow>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3852095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4" descr="kogata.png"/>
          <p:cNvSpPr>
            <a:spLocks noChangeAspect="1" noChangeArrowheads="1"/>
          </p:cNvSpPr>
          <p:nvPr/>
        </p:nvSpPr>
        <p:spPr bwMode="auto">
          <a:xfrm>
            <a:off x="0" y="36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テキスト ボックス 14"/>
          <p:cNvSpPr txBox="1"/>
          <p:nvPr/>
        </p:nvSpPr>
        <p:spPr>
          <a:xfrm>
            <a:off x="304800" y="515937"/>
            <a:ext cx="4851008" cy="646331"/>
          </a:xfrm>
          <a:prstGeom prst="rect">
            <a:avLst/>
          </a:prstGeom>
          <a:noFill/>
        </p:spPr>
        <p:txBody>
          <a:bodyPr wrap="none" rtlCol="0">
            <a:spAutoFit/>
          </a:bodyPr>
          <a:lstStyle/>
          <a:p>
            <a:pPr algn="ctr"/>
            <a:r>
              <a:rPr lang="ja-JP" altLang="en-US" sz="3600" b="1" u="sng" dirty="0" smtClean="0">
                <a:effectLst>
                  <a:glow rad="101600">
                    <a:schemeClr val="bg1">
                      <a:alpha val="60000"/>
                    </a:schemeClr>
                  </a:glow>
                </a:effectLst>
                <a:latin typeface="+mj-lt"/>
                <a:ea typeface="+mj-ea"/>
                <a:cs typeface="Meiryo UI" panose="020B0604030504040204" pitchFamily="50" charset="-128"/>
              </a:rPr>
              <a:t>どうやって実現するか </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17" name="テキスト ボックス 16"/>
          <p:cNvSpPr txBox="1"/>
          <p:nvPr/>
        </p:nvSpPr>
        <p:spPr>
          <a:xfrm>
            <a:off x="822727" y="1408995"/>
            <a:ext cx="10396257"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常に見張り、</a:t>
            </a:r>
            <a:r>
              <a:rPr lang="ja-JP" altLang="en-US" sz="2800" b="1" dirty="0">
                <a:effectLst>
                  <a:glow rad="101600">
                    <a:schemeClr val="bg1">
                      <a:alpha val="60000"/>
                    </a:schemeClr>
                  </a:glow>
                </a:effectLst>
                <a:latin typeface="+mj-lt"/>
                <a:ea typeface="+mj-ea"/>
                <a:cs typeface="Meiryo UI" panose="020B0604030504040204" pitchFamily="50" charset="-128"/>
              </a:rPr>
              <a:t>対象</a:t>
            </a:r>
            <a:r>
              <a:rPr lang="ja-JP" altLang="en-US" sz="2800" b="1" dirty="0" smtClean="0">
                <a:effectLst>
                  <a:glow rad="101600">
                    <a:schemeClr val="bg1">
                      <a:alpha val="60000"/>
                    </a:schemeClr>
                  </a:glow>
                </a:effectLst>
                <a:latin typeface="+mj-lt"/>
                <a:ea typeface="+mj-ea"/>
                <a:cs typeface="Meiryo UI" panose="020B0604030504040204" pitchFamily="50" charset="-128"/>
              </a:rPr>
              <a:t>を見つけたら回収し、隠す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a:lnSpc>
                <a:spcPct val="150000"/>
              </a:lnSpc>
            </a:pPr>
            <a:r>
              <a:rPr lang="ja-JP" altLang="en-US" sz="2800" dirty="0" smtClean="0">
                <a:solidFill>
                  <a:srgbClr val="FF0000"/>
                </a:solidFill>
                <a:effectLst>
                  <a:glow rad="101600">
                    <a:schemeClr val="bg1">
                      <a:alpha val="60000"/>
                    </a:schemeClr>
                  </a:glow>
                </a:effectLst>
                <a:latin typeface="+mj-lt"/>
                <a:ea typeface="+mj-ea"/>
                <a:cs typeface="Meiryo UI" panose="020B0604030504040204" pitchFamily="50" charset="-128"/>
              </a:rPr>
              <a:t>　</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探索</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対象判別</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近接</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回収</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隠蔽</a:t>
            </a:r>
            <a:endParaRPr lang="en-US" altLang="ja-JP"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a:p>
            <a:pPr marL="457200" indent="-457200">
              <a:lnSpc>
                <a:spcPct val="150000"/>
              </a:lnSpc>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声をかけたら持ってきてくれるが、</a:t>
            </a:r>
            <a:r>
              <a:rPr lang="ja-JP" altLang="en-US" sz="2800" b="1" dirty="0">
                <a:effectLst>
                  <a:glow rad="101600">
                    <a:schemeClr val="bg1">
                      <a:alpha val="60000"/>
                    </a:schemeClr>
                  </a:glow>
                </a:effectLst>
                <a:latin typeface="+mj-lt"/>
                <a:ea typeface="+mj-ea"/>
                <a:cs typeface="Meiryo UI" panose="020B0604030504040204" pitchFamily="50" charset="-128"/>
              </a:rPr>
              <a:t>嫌</a:t>
            </a:r>
            <a:r>
              <a:rPr lang="ja-JP" altLang="en-US" sz="2800" b="1" dirty="0" smtClean="0">
                <a:effectLst>
                  <a:glow rad="101600">
                    <a:schemeClr val="bg1">
                      <a:alpha val="60000"/>
                    </a:schemeClr>
                  </a:glow>
                </a:effectLst>
                <a:latin typeface="+mj-lt"/>
                <a:ea typeface="+mj-ea"/>
                <a:cs typeface="Meiryo UI" panose="020B0604030504040204" pitchFamily="50" charset="-128"/>
              </a:rPr>
              <a:t>な</a:t>
            </a:r>
            <a:r>
              <a:rPr lang="ja-JP" altLang="en-US" sz="2800" b="1" dirty="0" smtClean="0">
                <a:effectLst>
                  <a:glow rad="101600">
                    <a:schemeClr val="bg1">
                      <a:alpha val="60000"/>
                    </a:schemeClr>
                  </a:glow>
                </a:effectLst>
                <a:latin typeface="+mj-lt"/>
                <a:ea typeface="+mj-ea"/>
                <a:cs typeface="Meiryo UI" panose="020B0604030504040204" pitchFamily="50" charset="-128"/>
              </a:rPr>
              <a:t>動画とともに渡す</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a:lnSpc>
                <a:spcPct val="150000"/>
              </a:lnSpc>
            </a:pPr>
            <a:r>
              <a:rPr lang="ja-JP" altLang="en-US" sz="2800" dirty="0" smtClean="0">
                <a:solidFill>
                  <a:srgbClr val="FF0000"/>
                </a:solidFill>
                <a:effectLst>
                  <a:glow rad="101600">
                    <a:schemeClr val="bg1">
                      <a:alpha val="60000"/>
                    </a:schemeClr>
                  </a:glow>
                </a:effectLst>
                <a:latin typeface="+mj-lt"/>
                <a:ea typeface="+mj-ea"/>
                <a:cs typeface="Meiryo UI" panose="020B0604030504040204" pitchFamily="50" charset="-128"/>
              </a:rPr>
              <a:t>　</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音声認識</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近接</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描画</a:t>
            </a:r>
            <a:r>
              <a:rPr lang="en-US" altLang="ja-JP"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譲渡</a:t>
            </a:r>
            <a:endParaRPr lang="en-US" altLang="ja-JP" sz="2800"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a:p>
            <a:pPr marL="457200" indent="-457200">
              <a:lnSpc>
                <a:spcPct val="150000"/>
              </a:lnSpc>
              <a:buFont typeface="Wingdings" panose="05000000000000000000" pitchFamily="2" charset="2"/>
              <a:buChar char="Ø"/>
            </a:pPr>
            <a:r>
              <a:rPr lang="ja-JP" altLang="en-US" sz="2800" b="1" dirty="0" smtClean="0">
                <a:effectLst>
                  <a:glow rad="101600">
                    <a:schemeClr val="bg1">
                      <a:alpha val="60000"/>
                    </a:schemeClr>
                  </a:glow>
                </a:effectLst>
                <a:latin typeface="+mj-lt"/>
                <a:ea typeface="+mj-ea"/>
                <a:cs typeface="Meiryo UI" panose="020B0604030504040204" pitchFamily="50" charset="-128"/>
              </a:rPr>
              <a:t>盗撮して</a:t>
            </a:r>
            <a:r>
              <a:rPr lang="en-US" altLang="ja-JP" sz="2800" b="1" dirty="0" smtClean="0">
                <a:effectLst>
                  <a:glow rad="101600">
                    <a:schemeClr val="bg1">
                      <a:alpha val="60000"/>
                    </a:schemeClr>
                  </a:glow>
                </a:effectLst>
                <a:latin typeface="+mj-lt"/>
                <a:ea typeface="+mj-ea"/>
                <a:cs typeface="Meiryo UI" panose="020B0604030504040204" pitchFamily="50" charset="-128"/>
              </a:rPr>
              <a:t>SNS</a:t>
            </a:r>
            <a:r>
              <a:rPr lang="ja-JP" altLang="en-US" sz="2800" b="1" dirty="0" smtClean="0">
                <a:effectLst>
                  <a:glow rad="101600">
                    <a:schemeClr val="bg1">
                      <a:alpha val="60000"/>
                    </a:schemeClr>
                  </a:glow>
                </a:effectLst>
                <a:latin typeface="+mj-lt"/>
                <a:ea typeface="+mj-ea"/>
                <a:cs typeface="Meiryo UI" panose="020B0604030504040204" pitchFamily="50" charset="-128"/>
              </a:rPr>
              <a:t>にコメントをつけて投稿する</a:t>
            </a:r>
            <a:endParaRPr lang="en-US" altLang="ja-JP" sz="2800" b="1" dirty="0" smtClean="0">
              <a:effectLst>
                <a:glow rad="101600">
                  <a:schemeClr val="bg1">
                    <a:alpha val="60000"/>
                  </a:schemeClr>
                </a:glow>
              </a:effectLst>
              <a:latin typeface="+mj-lt"/>
              <a:ea typeface="+mj-ea"/>
              <a:cs typeface="Meiryo UI" panose="020B0604030504040204" pitchFamily="50" charset="-128"/>
            </a:endParaRPr>
          </a:p>
          <a:p>
            <a:pPr>
              <a:lnSpc>
                <a:spcPct val="150000"/>
              </a:lnSpc>
            </a:pPr>
            <a:r>
              <a:rPr lang="ja-JP" altLang="en-US" sz="2800" b="1" dirty="0" smtClean="0">
                <a:solidFill>
                  <a:srgbClr val="FF000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　</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近接</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撮影</a:t>
            </a:r>
            <a:r>
              <a:rPr lang="ja-JP" altLang="en-US" sz="2800" dirty="0" smtClean="0">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a:t>
            </a:r>
            <a:r>
              <a:rPr lang="ja-JP" altLang="en-US"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rPr>
              <a:t>投稿</a:t>
            </a:r>
            <a:endParaRPr lang="en-US" altLang="ja-JP" sz="2800" dirty="0" smtClean="0">
              <a:solidFill>
                <a:srgbClr val="00B050"/>
              </a:solidFill>
              <a:effectLst>
                <a:glow rad="101600">
                  <a:schemeClr val="bg1">
                    <a:alpha val="60000"/>
                  </a:schemeClr>
                </a:glow>
                <a:outerShdw blurRad="38100" dist="38100" dir="2700000" algn="tl">
                  <a:srgbClr val="000000">
                    <a:alpha val="43137"/>
                  </a:srgbClr>
                </a:outerShdw>
              </a:effectLst>
              <a:latin typeface="+mj-lt"/>
              <a:ea typeface="+mj-ea"/>
              <a:cs typeface="Meiryo UI" panose="020B0604030504040204" pitchFamily="50" charset="-128"/>
            </a:endParaRPr>
          </a:p>
        </p:txBody>
      </p:sp>
      <p:sp>
        <p:nvSpPr>
          <p:cNvPr id="9" name="テキスト ボックス 8"/>
          <p:cNvSpPr txBox="1"/>
          <p:nvPr/>
        </p:nvSpPr>
        <p:spPr>
          <a:xfrm>
            <a:off x="7126816" y="6041884"/>
            <a:ext cx="4493538" cy="461665"/>
          </a:xfrm>
          <a:prstGeom prst="rect">
            <a:avLst/>
          </a:prstGeom>
          <a:noFill/>
          <a:ln>
            <a:solidFill>
              <a:schemeClr val="tx1"/>
            </a:solidFill>
          </a:ln>
        </p:spPr>
        <p:txBody>
          <a:bodyPr wrap="none" rtlCol="0">
            <a:spAutoFit/>
          </a:bodyPr>
          <a:lstStyle/>
          <a:p>
            <a:pPr algn="ctr"/>
            <a:r>
              <a:rPr lang="ja-JP" altLang="en-US" sz="2400" b="1" dirty="0" smtClean="0">
                <a:solidFill>
                  <a:srgbClr val="FF0000"/>
                </a:solidFill>
                <a:effectLst/>
                <a:latin typeface="+mj-lt"/>
                <a:ea typeface="+mj-ea"/>
                <a:cs typeface="Meiryo UI" panose="020B0604030504040204" pitchFamily="50" charset="-128"/>
              </a:rPr>
              <a:t>赤字</a:t>
            </a:r>
            <a:r>
              <a:rPr lang="ja-JP" altLang="en-US" sz="2400" b="1" dirty="0" smtClean="0">
                <a:effectLst/>
                <a:latin typeface="+mj-lt"/>
                <a:ea typeface="+mj-ea"/>
                <a:cs typeface="Meiryo UI" panose="020B0604030504040204" pitchFamily="50" charset="-128"/>
              </a:rPr>
              <a:t>：実装済み、</a:t>
            </a:r>
            <a:r>
              <a:rPr lang="ja-JP" altLang="en-US" sz="2400" b="1" dirty="0" smtClean="0">
                <a:solidFill>
                  <a:srgbClr val="00B050"/>
                </a:solidFill>
                <a:effectLst/>
                <a:latin typeface="+mj-lt"/>
                <a:ea typeface="+mj-ea"/>
                <a:cs typeface="Meiryo UI" panose="020B0604030504040204" pitchFamily="50" charset="-128"/>
              </a:rPr>
              <a:t>緑字</a:t>
            </a:r>
            <a:r>
              <a:rPr lang="ja-JP" altLang="en-US" sz="2400" b="1" dirty="0" smtClean="0">
                <a:effectLst/>
                <a:latin typeface="+mj-lt"/>
                <a:ea typeface="+mj-ea"/>
                <a:cs typeface="Meiryo UI" panose="020B0604030504040204" pitchFamily="50" charset="-128"/>
              </a:rPr>
              <a:t>：未実装</a:t>
            </a:r>
            <a:endParaRPr lang="ja-JP" altLang="en-US" sz="2400" b="1" dirty="0">
              <a:effectLst/>
              <a:latin typeface="+mj-lt"/>
              <a:ea typeface="+mj-ea"/>
              <a:cs typeface="Meiryo UI" panose="020B0604030504040204" pitchFamily="50" charset="-128"/>
            </a:endParaRPr>
          </a:p>
        </p:txBody>
      </p:sp>
    </p:spTree>
    <p:extLst>
      <p:ext uri="{BB962C8B-B14F-4D97-AF65-F5344CB8AC3E}">
        <p14:creationId xmlns:p14="http://schemas.microsoft.com/office/powerpoint/2010/main" val="546542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7883612" y="403654"/>
            <a:ext cx="4217810" cy="6318422"/>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342833" y="403654"/>
            <a:ext cx="4772460" cy="646331"/>
          </a:xfrm>
          <a:prstGeom prst="rect">
            <a:avLst/>
          </a:prstGeom>
          <a:noFill/>
        </p:spPr>
        <p:txBody>
          <a:bodyPr wrap="none" rtlCol="0">
            <a:spAutoFit/>
          </a:bodyPr>
          <a:lstStyle/>
          <a:p>
            <a:pPr algn="ctr"/>
            <a:r>
              <a:rPr lang="ja-JP" altLang="en-US" sz="3600" b="1" u="sng" dirty="0" smtClean="0">
                <a:effectLst>
                  <a:glow rad="101600">
                    <a:schemeClr val="bg1">
                      <a:alpha val="60000"/>
                    </a:schemeClr>
                  </a:glow>
                </a:effectLst>
                <a:latin typeface="+mj-lt"/>
                <a:ea typeface="+mj-ea"/>
                <a:cs typeface="Meiryo UI" panose="020B0604030504040204" pitchFamily="50" charset="-128"/>
              </a:rPr>
              <a:t>詳細仕様（</a:t>
            </a:r>
            <a:r>
              <a:rPr lang="en-US" altLang="ja-JP" sz="3600" b="1" u="sng" dirty="0">
                <a:effectLst>
                  <a:glow rad="101600">
                    <a:schemeClr val="bg1">
                      <a:alpha val="60000"/>
                    </a:schemeClr>
                  </a:glow>
                </a:effectLst>
                <a:latin typeface="+mj-lt"/>
                <a:ea typeface="+mj-ea"/>
                <a:cs typeface="Meiryo UI" panose="020B0604030504040204" pitchFamily="50" charset="-128"/>
              </a:rPr>
              <a:t>n</a:t>
            </a:r>
            <a:r>
              <a:rPr lang="en-US" altLang="ja-JP" sz="3600" b="1" u="sng" dirty="0" smtClean="0">
                <a:effectLst>
                  <a:glow rad="101600">
                    <a:schemeClr val="bg1">
                      <a:alpha val="60000"/>
                    </a:schemeClr>
                  </a:glow>
                </a:effectLst>
                <a:latin typeface="+mj-lt"/>
                <a:ea typeface="+mj-ea"/>
                <a:cs typeface="Meiryo UI" panose="020B0604030504040204" pitchFamily="50" charset="-128"/>
              </a:rPr>
              <a:t>ode</a:t>
            </a:r>
            <a:r>
              <a:rPr lang="ja-JP" altLang="en-US" sz="3600" b="1" u="sng" dirty="0" smtClean="0">
                <a:effectLst>
                  <a:glow rad="101600">
                    <a:schemeClr val="bg1">
                      <a:alpha val="60000"/>
                    </a:schemeClr>
                  </a:glow>
                </a:effectLst>
                <a:latin typeface="+mj-lt"/>
                <a:ea typeface="+mj-ea"/>
                <a:cs typeface="Meiryo UI" panose="020B0604030504040204" pitchFamily="50" charset="-128"/>
              </a:rPr>
              <a:t>構造）</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pic>
        <p:nvPicPr>
          <p:cNvPr id="4" name="図 3"/>
          <p:cNvPicPr>
            <a:picLocks noChangeAspect="1"/>
          </p:cNvPicPr>
          <p:nvPr/>
        </p:nvPicPr>
        <p:blipFill>
          <a:blip r:embed="rId2"/>
          <a:stretch>
            <a:fillRect/>
          </a:stretch>
        </p:blipFill>
        <p:spPr>
          <a:xfrm>
            <a:off x="7924877" y="504214"/>
            <a:ext cx="4151831" cy="6128240"/>
          </a:xfrm>
          <a:prstGeom prst="rect">
            <a:avLst/>
          </a:prstGeom>
        </p:spPr>
      </p:pic>
      <p:pic>
        <p:nvPicPr>
          <p:cNvPr id="7" name="図 6"/>
          <p:cNvPicPr>
            <a:picLocks noChangeAspect="1"/>
          </p:cNvPicPr>
          <p:nvPr/>
        </p:nvPicPr>
        <p:blipFill rotWithShape="1">
          <a:blip r:embed="rId3"/>
          <a:srcRect r="1123" b="29451"/>
          <a:stretch/>
        </p:blipFill>
        <p:spPr>
          <a:xfrm>
            <a:off x="341195" y="1864073"/>
            <a:ext cx="7214818" cy="2581152"/>
          </a:xfrm>
          <a:prstGeom prst="rect">
            <a:avLst/>
          </a:prstGeom>
        </p:spPr>
      </p:pic>
      <p:sp>
        <p:nvSpPr>
          <p:cNvPr id="8" name="テキスト ボックス 7"/>
          <p:cNvSpPr txBox="1"/>
          <p:nvPr/>
        </p:nvSpPr>
        <p:spPr>
          <a:xfrm>
            <a:off x="8007632" y="488825"/>
            <a:ext cx="2406428" cy="338554"/>
          </a:xfrm>
          <a:prstGeom prst="rect">
            <a:avLst/>
          </a:prstGeom>
          <a:solidFill>
            <a:schemeClr val="bg1"/>
          </a:solidFill>
        </p:spPr>
        <p:txBody>
          <a:bodyPr wrap="none" rtlCol="0">
            <a:spAutoFit/>
          </a:bodyPr>
          <a:lstStyle/>
          <a:p>
            <a:r>
              <a:rPr lang="ja-JP" altLang="en-US" sz="1600" b="1" u="sng" dirty="0" smtClean="0">
                <a:effectLst>
                  <a:glow rad="101600">
                    <a:schemeClr val="bg1">
                      <a:alpha val="60000"/>
                    </a:schemeClr>
                  </a:glow>
                </a:effectLst>
                <a:latin typeface="+mj-lt"/>
                <a:ea typeface="+mj-ea"/>
                <a:cs typeface="Meiryo UI" panose="020B0604030504040204" pitchFamily="50" charset="-128"/>
              </a:rPr>
              <a:t>デモシーンの一部の流れ</a:t>
            </a:r>
            <a:endParaRPr lang="ja-JP" altLang="en-US" sz="1600" b="1" u="sng" dirty="0">
              <a:effectLst>
                <a:glow rad="101600">
                  <a:schemeClr val="bg1">
                    <a:alpha val="60000"/>
                  </a:schemeClr>
                </a:glow>
              </a:effectLst>
              <a:latin typeface="+mj-lt"/>
              <a:ea typeface="+mj-ea"/>
              <a:cs typeface="Meiryo UI" panose="020B0604030504040204" pitchFamily="50" charset="-128"/>
            </a:endParaRPr>
          </a:p>
        </p:txBody>
      </p:sp>
      <p:sp>
        <p:nvSpPr>
          <p:cNvPr id="10" name="テキスト ボックス 9"/>
          <p:cNvSpPr txBox="1"/>
          <p:nvPr/>
        </p:nvSpPr>
        <p:spPr>
          <a:xfrm>
            <a:off x="176578" y="5259314"/>
            <a:ext cx="7544053" cy="584775"/>
          </a:xfrm>
          <a:prstGeom prst="rect">
            <a:avLst/>
          </a:prstGeom>
          <a:solidFill>
            <a:schemeClr val="accent4">
              <a:lumMod val="20000"/>
              <a:lumOff val="80000"/>
            </a:schemeClr>
          </a:solidFill>
        </p:spPr>
        <p:txBody>
          <a:bodyPr wrap="none" rtlCol="0">
            <a:spAutoFit/>
          </a:bodyPr>
          <a:lstStyle/>
          <a:p>
            <a:r>
              <a:rPr lang="ja-JP" altLang="en-US" sz="1600" dirty="0" smtClean="0">
                <a:effectLst>
                  <a:glow rad="101600">
                    <a:schemeClr val="bg1">
                      <a:alpha val="60000"/>
                    </a:schemeClr>
                  </a:glow>
                </a:effectLst>
                <a:latin typeface="+mj-lt"/>
                <a:ea typeface="+mj-ea"/>
                <a:cs typeface="Meiryo UI" panose="020B0604030504040204" pitchFamily="50" charset="-128"/>
              </a:rPr>
              <a:t>・各機能</a:t>
            </a:r>
            <a:r>
              <a:rPr lang="en-US" altLang="ja-JP" sz="1600" dirty="0">
                <a:effectLst>
                  <a:glow rad="101600">
                    <a:schemeClr val="bg1">
                      <a:alpha val="60000"/>
                    </a:schemeClr>
                  </a:glow>
                </a:effectLst>
                <a:latin typeface="+mj-lt"/>
                <a:ea typeface="+mj-ea"/>
                <a:cs typeface="Meiryo UI" panose="020B0604030504040204" pitchFamily="50" charset="-128"/>
              </a:rPr>
              <a:t>node</a:t>
            </a:r>
            <a:r>
              <a:rPr lang="ja-JP" altLang="en-US" sz="1600" dirty="0">
                <a:effectLst>
                  <a:glow rad="101600">
                    <a:schemeClr val="bg1">
                      <a:alpha val="60000"/>
                    </a:schemeClr>
                  </a:glow>
                </a:effectLst>
                <a:latin typeface="+mj-lt"/>
                <a:ea typeface="+mj-ea"/>
                <a:cs typeface="Meiryo UI" panose="020B0604030504040204" pitchFamily="50" charset="-128"/>
              </a:rPr>
              <a:t>が</a:t>
            </a:r>
            <a:r>
              <a:rPr lang="en-US" altLang="ja-JP" sz="1600" dirty="0">
                <a:effectLst>
                  <a:glow rad="101600">
                    <a:schemeClr val="bg1">
                      <a:alpha val="60000"/>
                    </a:schemeClr>
                  </a:glow>
                </a:effectLst>
                <a:latin typeface="+mj-lt"/>
                <a:ea typeface="+mj-ea"/>
                <a:cs typeface="Meiryo UI" panose="020B0604030504040204" pitchFamily="50" charset="-128"/>
              </a:rPr>
              <a:t>Top</a:t>
            </a:r>
            <a:r>
              <a:rPr lang="ja-JP" altLang="en-US" sz="1600" dirty="0">
                <a:effectLst>
                  <a:glow rad="101600">
                    <a:schemeClr val="bg1">
                      <a:alpha val="60000"/>
                    </a:schemeClr>
                  </a:glow>
                </a:effectLst>
                <a:latin typeface="+mj-lt"/>
                <a:ea typeface="+mj-ea"/>
                <a:cs typeface="Meiryo UI" panose="020B0604030504040204" pitchFamily="50" charset="-128"/>
              </a:rPr>
              <a:t>からの指示</a:t>
            </a:r>
            <a:r>
              <a:rPr lang="en-US" altLang="ja-JP" sz="1600" dirty="0">
                <a:effectLst>
                  <a:glow rad="101600">
                    <a:schemeClr val="bg1">
                      <a:alpha val="60000"/>
                    </a:schemeClr>
                  </a:glow>
                </a:effectLst>
                <a:latin typeface="+mj-lt"/>
                <a:ea typeface="+mj-ea"/>
                <a:cs typeface="Meiryo UI" panose="020B0604030504040204" pitchFamily="50" charset="-128"/>
              </a:rPr>
              <a:t>topic</a:t>
            </a:r>
            <a:r>
              <a:rPr lang="ja-JP" altLang="en-US" sz="1600" dirty="0">
                <a:effectLst>
                  <a:glow rad="101600">
                    <a:schemeClr val="bg1">
                      <a:alpha val="60000"/>
                    </a:schemeClr>
                  </a:glow>
                </a:effectLst>
                <a:latin typeface="+mj-lt"/>
                <a:ea typeface="+mj-ea"/>
                <a:cs typeface="Meiryo UI" panose="020B0604030504040204" pitchFamily="50" charset="-128"/>
              </a:rPr>
              <a:t>を受信して、実行した結果を結果</a:t>
            </a:r>
            <a:r>
              <a:rPr lang="en-US" altLang="ja-JP" sz="1600" dirty="0">
                <a:effectLst>
                  <a:glow rad="101600">
                    <a:schemeClr val="bg1">
                      <a:alpha val="60000"/>
                    </a:schemeClr>
                  </a:glow>
                </a:effectLst>
                <a:latin typeface="+mj-lt"/>
                <a:ea typeface="+mj-ea"/>
                <a:cs typeface="Meiryo UI" panose="020B0604030504040204" pitchFamily="50" charset="-128"/>
              </a:rPr>
              <a:t>topic</a:t>
            </a:r>
            <a:r>
              <a:rPr lang="ja-JP" altLang="en-US" sz="1600" dirty="0">
                <a:effectLst>
                  <a:glow rad="101600">
                    <a:schemeClr val="bg1">
                      <a:alpha val="60000"/>
                    </a:schemeClr>
                  </a:glow>
                </a:effectLst>
                <a:latin typeface="+mj-lt"/>
                <a:ea typeface="+mj-ea"/>
                <a:cs typeface="Meiryo UI" panose="020B0604030504040204" pitchFamily="50" charset="-128"/>
              </a:rPr>
              <a:t>で送信</a:t>
            </a:r>
          </a:p>
          <a:p>
            <a:r>
              <a:rPr lang="ja-JP" altLang="en-US" sz="1600" dirty="0" smtClean="0">
                <a:effectLst>
                  <a:glow rad="101600">
                    <a:schemeClr val="bg1">
                      <a:alpha val="60000"/>
                    </a:schemeClr>
                  </a:glow>
                </a:effectLst>
                <a:latin typeface="+mj-lt"/>
                <a:ea typeface="+mj-ea"/>
                <a:cs typeface="Meiryo UI" panose="020B0604030504040204" pitchFamily="50" charset="-128"/>
              </a:rPr>
              <a:t>・デモ</a:t>
            </a:r>
            <a:r>
              <a:rPr lang="ja-JP" altLang="en-US" sz="1600" dirty="0">
                <a:effectLst>
                  <a:glow rad="101600">
                    <a:schemeClr val="bg1">
                      <a:alpha val="60000"/>
                    </a:schemeClr>
                  </a:glow>
                </a:effectLst>
                <a:latin typeface="+mj-lt"/>
                <a:ea typeface="+mj-ea"/>
                <a:cs typeface="Meiryo UI" panose="020B0604030504040204" pitchFamily="50" charset="-128"/>
              </a:rPr>
              <a:t>の動作制御（</a:t>
            </a:r>
            <a:r>
              <a:rPr lang="en-US" altLang="ja-JP" sz="1600" dirty="0">
                <a:effectLst>
                  <a:glow rad="101600">
                    <a:schemeClr val="bg1">
                      <a:alpha val="60000"/>
                    </a:schemeClr>
                  </a:glow>
                </a:effectLst>
                <a:latin typeface="+mj-lt"/>
                <a:ea typeface="+mj-ea"/>
                <a:cs typeface="Meiryo UI" panose="020B0604030504040204" pitchFamily="50" charset="-128"/>
              </a:rPr>
              <a:t>status</a:t>
            </a:r>
            <a:r>
              <a:rPr lang="ja-JP" altLang="en-US" sz="1600" dirty="0">
                <a:effectLst>
                  <a:glow rad="101600">
                    <a:schemeClr val="bg1">
                      <a:alpha val="60000"/>
                    </a:schemeClr>
                  </a:glow>
                </a:effectLst>
                <a:latin typeface="+mj-lt"/>
                <a:ea typeface="+mj-ea"/>
                <a:cs typeface="Meiryo UI" panose="020B0604030504040204" pitchFamily="50" charset="-128"/>
              </a:rPr>
              <a:t>の遷移など）は全部制御</a:t>
            </a:r>
            <a:r>
              <a:rPr lang="en-US" altLang="ja-JP" sz="1600" dirty="0">
                <a:effectLst>
                  <a:glow rad="101600">
                    <a:schemeClr val="bg1">
                      <a:alpha val="60000"/>
                    </a:schemeClr>
                  </a:glow>
                </a:effectLst>
                <a:latin typeface="+mj-lt"/>
                <a:ea typeface="+mj-ea"/>
                <a:cs typeface="Meiryo UI" panose="020B0604030504040204" pitchFamily="50" charset="-128"/>
              </a:rPr>
              <a:t>node</a:t>
            </a:r>
            <a:r>
              <a:rPr lang="ja-JP" altLang="en-US" sz="1600" dirty="0">
                <a:effectLst>
                  <a:glow rad="101600">
                    <a:schemeClr val="bg1">
                      <a:alpha val="60000"/>
                    </a:schemeClr>
                  </a:glow>
                </a:effectLst>
                <a:latin typeface="+mj-lt"/>
                <a:ea typeface="+mj-ea"/>
                <a:cs typeface="Meiryo UI" panose="020B0604030504040204" pitchFamily="50" charset="-128"/>
              </a:rPr>
              <a:t>の中で</a:t>
            </a:r>
            <a:r>
              <a:rPr lang="ja-JP" altLang="en-US" sz="1600" dirty="0" smtClean="0">
                <a:effectLst>
                  <a:glow rad="101600">
                    <a:schemeClr val="bg1">
                      <a:alpha val="60000"/>
                    </a:schemeClr>
                  </a:glow>
                </a:effectLst>
                <a:latin typeface="+mj-lt"/>
                <a:ea typeface="+mj-ea"/>
                <a:cs typeface="Meiryo UI" panose="020B0604030504040204" pitchFamily="50" charset="-128"/>
              </a:rPr>
              <a:t>処理</a:t>
            </a:r>
            <a:endParaRPr lang="ja-JP" altLang="en-US" sz="1600" dirty="0">
              <a:effectLst>
                <a:glow rad="101600">
                  <a:schemeClr val="bg1">
                    <a:alpha val="60000"/>
                  </a:schemeClr>
                </a:glow>
              </a:effectLst>
              <a:latin typeface="+mj-lt"/>
              <a:ea typeface="+mj-ea"/>
              <a:cs typeface="Meiryo UI" panose="020B0604030504040204" pitchFamily="50" charset="-128"/>
            </a:endParaRPr>
          </a:p>
        </p:txBody>
      </p:sp>
      <p:pic>
        <p:nvPicPr>
          <p:cNvPr id="11" name="図 10"/>
          <p:cNvPicPr>
            <a:picLocks noChangeAspect="1"/>
          </p:cNvPicPr>
          <p:nvPr/>
        </p:nvPicPr>
        <p:blipFill rotWithShape="1">
          <a:blip r:embed="rId3"/>
          <a:srcRect t="82076" r="70118"/>
          <a:stretch/>
        </p:blipFill>
        <p:spPr>
          <a:xfrm>
            <a:off x="496075" y="2818585"/>
            <a:ext cx="2060294" cy="619639"/>
          </a:xfrm>
          <a:prstGeom prst="rect">
            <a:avLst/>
          </a:prstGeom>
        </p:spPr>
      </p:pic>
    </p:spTree>
    <p:extLst>
      <p:ext uri="{BB962C8B-B14F-4D97-AF65-F5344CB8AC3E}">
        <p14:creationId xmlns:p14="http://schemas.microsoft.com/office/powerpoint/2010/main" val="4147147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8557" y="457977"/>
            <a:ext cx="5174815" cy="646331"/>
          </a:xfrm>
          <a:prstGeom prst="rect">
            <a:avLst/>
          </a:prstGeom>
          <a:noFill/>
        </p:spPr>
        <p:txBody>
          <a:bodyPr wrap="none" rtlCol="0">
            <a:spAutoFit/>
          </a:bodyPr>
          <a:lstStyle/>
          <a:p>
            <a:pPr algn="ctr"/>
            <a:r>
              <a:rPr lang="ja-JP" altLang="en-US" sz="3600" b="1" u="sng" dirty="0" smtClean="0">
                <a:effectLst>
                  <a:glow rad="101600">
                    <a:schemeClr val="bg1">
                      <a:alpha val="60000"/>
                    </a:schemeClr>
                  </a:glow>
                </a:effectLst>
                <a:latin typeface="+mj-lt"/>
                <a:ea typeface="+mj-ea"/>
                <a:cs typeface="Meiryo UI" panose="020B0604030504040204" pitchFamily="50" charset="-128"/>
              </a:rPr>
              <a:t>詳細仕様（状態遷移図）</a:t>
            </a:r>
            <a:endParaRPr lang="ja-JP" altLang="en-US" sz="3600" b="1" u="sng" dirty="0">
              <a:effectLst>
                <a:glow rad="101600">
                  <a:schemeClr val="bg1">
                    <a:alpha val="60000"/>
                  </a:schemeClr>
                </a:glow>
              </a:effectLst>
              <a:latin typeface="+mj-lt"/>
              <a:ea typeface="+mj-ea"/>
              <a:cs typeface="Meiryo UI" panose="020B0604030504040204" pitchFamily="50" charset="-128"/>
            </a:endParaRPr>
          </a:p>
        </p:txBody>
      </p:sp>
      <p:sp>
        <p:nvSpPr>
          <p:cNvPr id="3" name="正方形/長方形 2"/>
          <p:cNvSpPr/>
          <p:nvPr/>
        </p:nvSpPr>
        <p:spPr>
          <a:xfrm>
            <a:off x="2754225" y="5111373"/>
            <a:ext cx="283482" cy="356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281839" y="3711531"/>
            <a:ext cx="447044" cy="219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493130" y="2329621"/>
            <a:ext cx="198783" cy="25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5807526" y="2808317"/>
            <a:ext cx="198783" cy="25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3788448354"/>
              </p:ext>
            </p:extLst>
          </p:nvPr>
        </p:nvGraphicFramePr>
        <p:xfrm>
          <a:off x="818521" y="1150545"/>
          <a:ext cx="10705989" cy="5388432"/>
        </p:xfrm>
        <a:graphic>
          <a:graphicData uri="http://schemas.openxmlformats.org/drawingml/2006/table">
            <a:tbl>
              <a:tblPr firstRow="1" bandRow="1">
                <a:tableStyleId>{073A0DAA-6AF3-43AB-8588-CEC1D06C72B9}</a:tableStyleId>
              </a:tblPr>
              <a:tblGrid>
                <a:gridCol w="1529427">
                  <a:extLst>
                    <a:ext uri="{9D8B030D-6E8A-4147-A177-3AD203B41FA5}">
                      <a16:colId xmlns:a16="http://schemas.microsoft.com/office/drawing/2014/main" val="337255248"/>
                    </a:ext>
                  </a:extLst>
                </a:gridCol>
                <a:gridCol w="1529427">
                  <a:extLst>
                    <a:ext uri="{9D8B030D-6E8A-4147-A177-3AD203B41FA5}">
                      <a16:colId xmlns:a16="http://schemas.microsoft.com/office/drawing/2014/main" val="2051181731"/>
                    </a:ext>
                  </a:extLst>
                </a:gridCol>
                <a:gridCol w="1529427">
                  <a:extLst>
                    <a:ext uri="{9D8B030D-6E8A-4147-A177-3AD203B41FA5}">
                      <a16:colId xmlns:a16="http://schemas.microsoft.com/office/drawing/2014/main" val="2389968214"/>
                    </a:ext>
                  </a:extLst>
                </a:gridCol>
                <a:gridCol w="1529427">
                  <a:extLst>
                    <a:ext uri="{9D8B030D-6E8A-4147-A177-3AD203B41FA5}">
                      <a16:colId xmlns:a16="http://schemas.microsoft.com/office/drawing/2014/main" val="160066413"/>
                    </a:ext>
                  </a:extLst>
                </a:gridCol>
                <a:gridCol w="1529427">
                  <a:extLst>
                    <a:ext uri="{9D8B030D-6E8A-4147-A177-3AD203B41FA5}">
                      <a16:colId xmlns:a16="http://schemas.microsoft.com/office/drawing/2014/main" val="1262174136"/>
                    </a:ext>
                  </a:extLst>
                </a:gridCol>
                <a:gridCol w="1529427">
                  <a:extLst>
                    <a:ext uri="{9D8B030D-6E8A-4147-A177-3AD203B41FA5}">
                      <a16:colId xmlns:a16="http://schemas.microsoft.com/office/drawing/2014/main" val="2477000346"/>
                    </a:ext>
                  </a:extLst>
                </a:gridCol>
                <a:gridCol w="1529427">
                  <a:extLst>
                    <a:ext uri="{9D8B030D-6E8A-4147-A177-3AD203B41FA5}">
                      <a16:colId xmlns:a16="http://schemas.microsoft.com/office/drawing/2014/main" val="651164964"/>
                    </a:ext>
                  </a:extLst>
                </a:gridCol>
              </a:tblGrid>
              <a:tr h="769776">
                <a:tc>
                  <a:txBody>
                    <a:bodyPr/>
                    <a:lstStyle/>
                    <a:p>
                      <a:r>
                        <a:rPr kumimoji="1" lang="ja-JP" altLang="en-US" sz="1000" dirty="0" smtClean="0"/>
                        <a:t>０　初期</a:t>
                      </a:r>
                      <a:endParaRPr kumimoji="1" lang="en-US" altLang="ja-JP" sz="1000" dirty="0" smtClean="0"/>
                    </a:p>
                    <a:p>
                      <a:r>
                        <a:rPr kumimoji="1" lang="en-US" altLang="ja-JP" sz="1000" b="0" dirty="0" smtClean="0"/>
                        <a:t>callback</a:t>
                      </a:r>
                      <a:r>
                        <a:rPr kumimoji="1" lang="ja-JP" altLang="en-US" sz="1000" b="0" dirty="0" smtClean="0"/>
                        <a:t>関数の登録などコードの初期化</a:t>
                      </a:r>
                      <a:endParaRPr kumimoji="1" lang="en-US" altLang="ja-JP" sz="1000" b="0" dirty="0" smtClean="0"/>
                    </a:p>
                    <a:p>
                      <a:r>
                        <a:rPr kumimoji="1" lang="ja-JP" altLang="en-US" sz="1000" b="0" dirty="0" smtClean="0"/>
                        <a:t>初期位置の記録</a:t>
                      </a:r>
                      <a:endParaRPr kumimoji="1" lang="ja-JP" altLang="en-US" sz="1000" b="0" dirty="0"/>
                    </a:p>
                  </a:txBody>
                  <a:tcPr/>
                </a:tc>
                <a:tc>
                  <a:txBody>
                    <a:bodyPr/>
                    <a:lstStyle/>
                    <a:p>
                      <a:r>
                        <a:rPr kumimoji="1" lang="ja-JP" altLang="en-US" sz="1000" dirty="0" smtClean="0"/>
                        <a:t>１　待機</a:t>
                      </a:r>
                      <a:endParaRPr kumimoji="1" lang="en-US" altLang="ja-JP" sz="1000" dirty="0" smtClean="0"/>
                    </a:p>
                    <a:p>
                      <a:r>
                        <a:rPr kumimoji="1" lang="ja-JP" altLang="en-US" sz="1000" b="0" dirty="0" smtClean="0"/>
                        <a:t>初期位置に戻って音声指示を受けるまでに待つ</a:t>
                      </a:r>
                      <a:endParaRPr kumimoji="1" lang="ja-JP" altLang="en-US" sz="1000" b="0" dirty="0"/>
                    </a:p>
                  </a:txBody>
                  <a:tcPr/>
                </a:tc>
                <a:tc>
                  <a:txBody>
                    <a:bodyPr/>
                    <a:lstStyle/>
                    <a:p>
                      <a:r>
                        <a:rPr kumimoji="1" lang="ja-JP" altLang="en-US" sz="1200" dirty="0" smtClean="0"/>
                        <a:t>２　探索</a:t>
                      </a:r>
                      <a:endParaRPr kumimoji="1" lang="en-US" altLang="ja-JP" sz="1200" dirty="0" smtClean="0"/>
                    </a:p>
                    <a:p>
                      <a:r>
                        <a:rPr kumimoji="1" lang="en-US" altLang="ja-JP" sz="1000" b="0" dirty="0" smtClean="0"/>
                        <a:t>rulo</a:t>
                      </a:r>
                      <a:r>
                        <a:rPr kumimoji="1" lang="ja-JP" altLang="en-US" sz="1000" b="0" dirty="0" smtClean="0"/>
                        <a:t>がランダム移動して、</a:t>
                      </a:r>
                      <a:r>
                        <a:rPr kumimoji="1" lang="en-US" altLang="ja-JP" sz="1000" b="0" dirty="0" smtClean="0"/>
                        <a:t>yolo</a:t>
                      </a:r>
                      <a:r>
                        <a:rPr kumimoji="1" lang="ja-JP" altLang="en-US" sz="1000" b="0" dirty="0" smtClean="0"/>
                        <a:t>で</a:t>
                      </a:r>
                      <a:r>
                        <a:rPr kumimoji="1" lang="en-US" altLang="ja-JP" sz="1000" b="0" dirty="0" smtClean="0"/>
                        <a:t>object</a:t>
                      </a:r>
                      <a:r>
                        <a:rPr kumimoji="1" lang="ja-JP" altLang="en-US" sz="1000" b="0" dirty="0" smtClean="0"/>
                        <a:t>を認識する</a:t>
                      </a:r>
                      <a:endParaRPr kumimoji="1" lang="ja-JP" altLang="en-US" sz="1000" b="0" dirty="0"/>
                    </a:p>
                  </a:txBody>
                  <a:tcPr/>
                </a:tc>
                <a:tc>
                  <a:txBody>
                    <a:bodyPr/>
                    <a:lstStyle/>
                    <a:p>
                      <a:r>
                        <a:rPr kumimoji="1" lang="ja-JP" altLang="en-US" sz="1200" dirty="0" smtClean="0"/>
                        <a:t>３　移動</a:t>
                      </a:r>
                      <a:endParaRPr kumimoji="1" lang="en-US" altLang="ja-JP" sz="1200" dirty="0" smtClean="0"/>
                    </a:p>
                    <a:p>
                      <a:r>
                        <a:rPr kumimoji="1" lang="en-US" altLang="ja-JP" sz="1000" b="0" dirty="0" smtClean="0"/>
                        <a:t>Rulo</a:t>
                      </a:r>
                      <a:r>
                        <a:rPr kumimoji="1" lang="ja-JP" altLang="en-US" sz="1000" b="0" dirty="0" smtClean="0"/>
                        <a:t>が</a:t>
                      </a:r>
                      <a:r>
                        <a:rPr kumimoji="1" lang="en-US" altLang="ja-JP" sz="1000" b="0" dirty="0" smtClean="0"/>
                        <a:t>goal</a:t>
                      </a:r>
                      <a:r>
                        <a:rPr kumimoji="1" lang="ja-JP" altLang="en-US" sz="1000" b="0" dirty="0" smtClean="0"/>
                        <a:t>に移動して、</a:t>
                      </a:r>
                      <a:r>
                        <a:rPr kumimoji="1" lang="en-US" altLang="ja-JP" sz="1000" b="0" dirty="0" smtClean="0"/>
                        <a:t>yolo</a:t>
                      </a:r>
                      <a:r>
                        <a:rPr kumimoji="1" lang="ja-JP" altLang="en-US" sz="1000" b="0" dirty="0" smtClean="0"/>
                        <a:t>が</a:t>
                      </a:r>
                      <a:r>
                        <a:rPr kumimoji="1" lang="en-US" altLang="ja-JP" sz="1000" b="0" dirty="0" smtClean="0"/>
                        <a:t>object</a:t>
                      </a:r>
                      <a:r>
                        <a:rPr kumimoji="1" lang="ja-JP" altLang="en-US" sz="1000" b="0" dirty="0" smtClean="0"/>
                        <a:t>を再認識</a:t>
                      </a:r>
                      <a:endParaRPr kumimoji="1" lang="ja-JP" altLang="en-US" sz="1000" b="0" dirty="0"/>
                    </a:p>
                  </a:txBody>
                  <a:tcPr/>
                </a:tc>
                <a:tc>
                  <a:txBody>
                    <a:bodyPr/>
                    <a:lstStyle/>
                    <a:p>
                      <a:r>
                        <a:rPr kumimoji="1" lang="ja-JP" altLang="en-US" sz="1200" dirty="0" smtClean="0"/>
                        <a:t>４　微調整</a:t>
                      </a:r>
                      <a:endParaRPr kumimoji="1" lang="en-US" altLang="ja-JP" sz="1200" dirty="0" smtClean="0"/>
                    </a:p>
                    <a:p>
                      <a:r>
                        <a:rPr kumimoji="1" lang="en-US" altLang="ja-JP" sz="1000" b="0" dirty="0" smtClean="0"/>
                        <a:t>rulo</a:t>
                      </a:r>
                      <a:r>
                        <a:rPr kumimoji="1" lang="ja-JP" altLang="en-US" sz="1000" b="0" dirty="0" smtClean="0"/>
                        <a:t>が</a:t>
                      </a:r>
                      <a:r>
                        <a:rPr kumimoji="1" lang="en-US" altLang="ja-JP" sz="1000" b="0" dirty="0" smtClean="0"/>
                        <a:t>object</a:t>
                      </a:r>
                      <a:r>
                        <a:rPr kumimoji="1" lang="ja-JP" altLang="en-US" sz="1000" b="0" dirty="0" smtClean="0"/>
                        <a:t>を画面の真ん中になるように自己</a:t>
                      </a:r>
                      <a:r>
                        <a:rPr kumimoji="1" lang="en-US" altLang="ja-JP" sz="1000" b="0" dirty="0" smtClean="0"/>
                        <a:t>pose</a:t>
                      </a:r>
                      <a:r>
                        <a:rPr kumimoji="1" lang="ja-JP" altLang="en-US" sz="1000" b="0" dirty="0" smtClean="0"/>
                        <a:t>を調整</a:t>
                      </a:r>
                      <a:endParaRPr kumimoji="1" lang="ja-JP" altLang="en-US" sz="1000" b="0" dirty="0"/>
                    </a:p>
                  </a:txBody>
                  <a:tcPr/>
                </a:tc>
                <a:tc>
                  <a:txBody>
                    <a:bodyPr/>
                    <a:lstStyle/>
                    <a:p>
                      <a:r>
                        <a:rPr kumimoji="1" lang="ja-JP" altLang="en-US" sz="1200" dirty="0" smtClean="0"/>
                        <a:t>５　把持</a:t>
                      </a:r>
                      <a:endParaRPr kumimoji="1" lang="en-US" altLang="ja-JP" sz="1200" dirty="0" smtClean="0"/>
                    </a:p>
                    <a:p>
                      <a:r>
                        <a:rPr kumimoji="1" lang="ja-JP" altLang="en-US" sz="1000" b="0" dirty="0" smtClean="0"/>
                        <a:t>アームが動く</a:t>
                      </a:r>
                      <a:endParaRPr kumimoji="1" lang="ja-JP" altLang="en-US" sz="1000" b="0" dirty="0"/>
                    </a:p>
                  </a:txBody>
                  <a:tcPr/>
                </a:tc>
                <a:tc>
                  <a:txBody>
                    <a:bodyPr/>
                    <a:lstStyle/>
                    <a:p>
                      <a:r>
                        <a:rPr kumimoji="1" lang="ja-JP" altLang="en-US" sz="1200" dirty="0" smtClean="0"/>
                        <a:t>６　</a:t>
                      </a:r>
                      <a:r>
                        <a:rPr kumimoji="1" lang="en-US" altLang="ja-JP" sz="1200" dirty="0" smtClean="0"/>
                        <a:t>PR</a:t>
                      </a:r>
                    </a:p>
                    <a:p>
                      <a:r>
                        <a:rPr kumimoji="1" lang="ja-JP" altLang="en-US" sz="1200" dirty="0" smtClean="0"/>
                        <a:t>・音声コメント</a:t>
                      </a:r>
                      <a:endParaRPr kumimoji="1" lang="en-US" altLang="ja-JP" sz="1200" dirty="0" smtClean="0"/>
                    </a:p>
                    <a:p>
                      <a:r>
                        <a:rPr kumimoji="1" lang="ja-JP" altLang="en-US" sz="1200" dirty="0" smtClean="0"/>
                        <a:t>・撮影</a:t>
                      </a:r>
                      <a:r>
                        <a:rPr kumimoji="1" lang="en-US" altLang="ja-JP" sz="1200" dirty="0" smtClean="0"/>
                        <a:t>/</a:t>
                      </a:r>
                      <a:r>
                        <a:rPr kumimoji="1" lang="ja-JP" altLang="en-US" sz="1200" dirty="0" smtClean="0"/>
                        <a:t>投稿</a:t>
                      </a:r>
                      <a:endParaRPr kumimoji="1" lang="ja-JP" altLang="en-US" sz="1200" dirty="0"/>
                    </a:p>
                  </a:txBody>
                  <a:tcPr/>
                </a:tc>
                <a:extLst>
                  <a:ext uri="{0D108BD9-81ED-4DB2-BD59-A6C34878D82A}">
                    <a16:rowId xmlns:a16="http://schemas.microsoft.com/office/drawing/2014/main" val="3797287842"/>
                  </a:ext>
                </a:extLst>
              </a:tr>
              <a:tr h="769776">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1048795801"/>
                  </a:ext>
                </a:extLst>
              </a:tr>
              <a:tr h="769776">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extLst>
                  <a:ext uri="{0D108BD9-81ED-4DB2-BD59-A6C34878D82A}">
                    <a16:rowId xmlns:a16="http://schemas.microsoft.com/office/drawing/2014/main" val="4161928506"/>
                  </a:ext>
                </a:extLst>
              </a:tr>
              <a:tr h="769776">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extLst>
                  <a:ext uri="{0D108BD9-81ED-4DB2-BD59-A6C34878D82A}">
                    <a16:rowId xmlns:a16="http://schemas.microsoft.com/office/drawing/2014/main" val="1225407200"/>
                  </a:ext>
                </a:extLst>
              </a:tr>
              <a:tr h="769776">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extLst>
                  <a:ext uri="{0D108BD9-81ED-4DB2-BD59-A6C34878D82A}">
                    <a16:rowId xmlns:a16="http://schemas.microsoft.com/office/drawing/2014/main" val="1352566333"/>
                  </a:ext>
                </a:extLst>
              </a:tr>
              <a:tr h="769776">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extLst>
                  <a:ext uri="{0D108BD9-81ED-4DB2-BD59-A6C34878D82A}">
                    <a16:rowId xmlns:a16="http://schemas.microsoft.com/office/drawing/2014/main" val="33933180"/>
                  </a:ext>
                </a:extLst>
              </a:tr>
              <a:tr h="769776">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654750845"/>
                  </a:ext>
                </a:extLst>
              </a:tr>
            </a:tbl>
          </a:graphicData>
        </a:graphic>
      </p:graphicFrame>
      <p:cxnSp>
        <p:nvCxnSpPr>
          <p:cNvPr id="8" name="直線矢印コネクタ 7"/>
          <p:cNvCxnSpPr/>
          <p:nvPr/>
        </p:nvCxnSpPr>
        <p:spPr>
          <a:xfrm flipV="1">
            <a:off x="973133" y="2164261"/>
            <a:ext cx="3252084" cy="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環状矢印 8"/>
          <p:cNvSpPr/>
          <p:nvPr/>
        </p:nvSpPr>
        <p:spPr>
          <a:xfrm>
            <a:off x="4471708" y="2274430"/>
            <a:ext cx="230587" cy="313217"/>
          </a:xfrm>
          <a:prstGeom prst="circularArrow">
            <a:avLst>
              <a:gd name="adj1" fmla="val 12500"/>
              <a:gd name="adj2" fmla="val 1142319"/>
              <a:gd name="adj3" fmla="val 20457681"/>
              <a:gd name="adj4" fmla="val 279820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p:cNvSpPr txBox="1"/>
          <p:nvPr/>
        </p:nvSpPr>
        <p:spPr>
          <a:xfrm>
            <a:off x="4350559" y="2003453"/>
            <a:ext cx="2753030" cy="261610"/>
          </a:xfrm>
          <a:prstGeom prst="rect">
            <a:avLst/>
          </a:prstGeom>
          <a:noFill/>
        </p:spPr>
        <p:txBody>
          <a:bodyPr wrap="square" rtlCol="0">
            <a:spAutoFit/>
          </a:bodyPr>
          <a:lstStyle/>
          <a:p>
            <a:r>
              <a:rPr lang="ja-JP" altLang="en-US" sz="1100" b="1" dirty="0" smtClean="0"/>
              <a:t>認識できなかった　</a:t>
            </a:r>
            <a:r>
              <a:rPr lang="en-US" altLang="ja-JP" sz="1100" dirty="0" smtClean="0"/>
              <a:t>status 2</a:t>
            </a:r>
            <a:r>
              <a:rPr lang="ja-JP" altLang="en-US" sz="1100" dirty="0" smtClean="0"/>
              <a:t>を繰り返す</a:t>
            </a:r>
            <a:endParaRPr kumimoji="1" lang="ja-JP" altLang="en-US" sz="1100" dirty="0"/>
          </a:p>
        </p:txBody>
      </p:sp>
      <p:cxnSp>
        <p:nvCxnSpPr>
          <p:cNvPr id="11" name="直線矢印コネクタ 10"/>
          <p:cNvCxnSpPr/>
          <p:nvPr/>
        </p:nvCxnSpPr>
        <p:spPr>
          <a:xfrm>
            <a:off x="4702295" y="2935538"/>
            <a:ext cx="13040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889148" y="2361592"/>
            <a:ext cx="2111072" cy="600164"/>
          </a:xfrm>
          <a:prstGeom prst="rect">
            <a:avLst/>
          </a:prstGeom>
          <a:noFill/>
        </p:spPr>
        <p:txBody>
          <a:bodyPr wrap="square" rtlCol="0">
            <a:spAutoFit/>
          </a:bodyPr>
          <a:lstStyle/>
          <a:p>
            <a:r>
              <a:rPr lang="ja-JP" altLang="en-US" sz="1100" b="1" dirty="0" smtClean="0"/>
              <a:t>認識できた</a:t>
            </a:r>
            <a:endParaRPr lang="en-US" altLang="ja-JP" sz="1100" b="1" dirty="0" smtClean="0"/>
          </a:p>
          <a:p>
            <a:r>
              <a:rPr lang="en-US" altLang="ja-JP" sz="1100" dirty="0" smtClean="0"/>
              <a:t>Object</a:t>
            </a:r>
            <a:r>
              <a:rPr lang="ja-JP" altLang="en-US" sz="1100" dirty="0" smtClean="0"/>
              <a:t>の座標を</a:t>
            </a:r>
            <a:r>
              <a:rPr lang="en-US" altLang="ja-JP" sz="1100" dirty="0" smtClean="0"/>
              <a:t>goal</a:t>
            </a:r>
            <a:r>
              <a:rPr lang="ja-JP" altLang="en-US" sz="1100" dirty="0" smtClean="0"/>
              <a:t>として設定して、</a:t>
            </a:r>
            <a:r>
              <a:rPr lang="en-US" altLang="ja-JP" sz="1100" dirty="0" smtClean="0"/>
              <a:t>status</a:t>
            </a:r>
            <a:r>
              <a:rPr lang="ja-JP" altLang="en-US" sz="1100" dirty="0"/>
              <a:t> </a:t>
            </a:r>
            <a:r>
              <a:rPr lang="en-US" altLang="ja-JP" sz="1100" dirty="0" smtClean="0"/>
              <a:t>3</a:t>
            </a:r>
            <a:r>
              <a:rPr lang="ja-JP" altLang="en-US" sz="1100" dirty="0" smtClean="0"/>
              <a:t>に遷移</a:t>
            </a:r>
            <a:endParaRPr kumimoji="1" lang="ja-JP" altLang="en-US" sz="1100" dirty="0"/>
          </a:p>
        </p:txBody>
      </p:sp>
      <p:sp>
        <p:nvSpPr>
          <p:cNvPr id="13" name="テキスト ボックス 12"/>
          <p:cNvSpPr txBox="1"/>
          <p:nvPr/>
        </p:nvSpPr>
        <p:spPr>
          <a:xfrm>
            <a:off x="1082130" y="2252736"/>
            <a:ext cx="2895382" cy="261610"/>
          </a:xfrm>
          <a:prstGeom prst="rect">
            <a:avLst/>
          </a:prstGeom>
          <a:noFill/>
        </p:spPr>
        <p:txBody>
          <a:bodyPr wrap="square" rtlCol="0">
            <a:spAutoFit/>
          </a:bodyPr>
          <a:lstStyle/>
          <a:p>
            <a:r>
              <a:rPr kumimoji="1" lang="en-US" altLang="ja-JP" sz="1100" b="1" dirty="0" smtClean="0">
                <a:solidFill>
                  <a:srgbClr val="FF0000"/>
                </a:solidFill>
              </a:rPr>
              <a:t>object</a:t>
            </a:r>
            <a:r>
              <a:rPr kumimoji="1" lang="ja-JP" altLang="en-US" sz="1100" b="1" dirty="0" smtClean="0">
                <a:solidFill>
                  <a:srgbClr val="FF0000"/>
                </a:solidFill>
              </a:rPr>
              <a:t>をタバコに設定</a:t>
            </a:r>
            <a:r>
              <a:rPr kumimoji="1" lang="ja-JP" altLang="en-US" sz="1100" dirty="0" smtClean="0"/>
              <a:t>、</a:t>
            </a:r>
            <a:r>
              <a:rPr kumimoji="1" lang="en-US" altLang="ja-JP" sz="1100" dirty="0" smtClean="0"/>
              <a:t>status 2</a:t>
            </a:r>
            <a:r>
              <a:rPr kumimoji="1" lang="ja-JP" altLang="en-US" sz="1100" dirty="0" smtClean="0"/>
              <a:t>に遷移</a:t>
            </a:r>
            <a:endParaRPr kumimoji="1" lang="ja-JP" altLang="en-US" sz="1100" dirty="0"/>
          </a:p>
        </p:txBody>
      </p:sp>
      <p:cxnSp>
        <p:nvCxnSpPr>
          <p:cNvPr id="14" name="直線矢印コネクタ 13"/>
          <p:cNvCxnSpPr/>
          <p:nvPr/>
        </p:nvCxnSpPr>
        <p:spPr>
          <a:xfrm>
            <a:off x="6281839" y="3827409"/>
            <a:ext cx="13040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6" idx="3"/>
            <a:endCxn id="4" idx="1"/>
          </p:cNvCxnSpPr>
          <p:nvPr/>
        </p:nvCxnSpPr>
        <p:spPr>
          <a:xfrm>
            <a:off x="6006309" y="2937330"/>
            <a:ext cx="275530" cy="88390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245334" y="3344015"/>
            <a:ext cx="1981646" cy="430887"/>
          </a:xfrm>
          <a:prstGeom prst="rect">
            <a:avLst/>
          </a:prstGeom>
          <a:noFill/>
        </p:spPr>
        <p:txBody>
          <a:bodyPr wrap="square" rtlCol="0">
            <a:spAutoFit/>
          </a:bodyPr>
          <a:lstStyle/>
          <a:p>
            <a:r>
              <a:rPr lang="ja-JP" altLang="en-US" sz="1100" b="1" dirty="0" smtClean="0"/>
              <a:t>再認識成功</a:t>
            </a:r>
            <a:endParaRPr lang="en-US" altLang="ja-JP" sz="1100" b="1" dirty="0" smtClean="0"/>
          </a:p>
          <a:p>
            <a:r>
              <a:rPr lang="en-US" altLang="ja-JP" sz="1100" dirty="0" smtClean="0"/>
              <a:t>status 4</a:t>
            </a:r>
            <a:r>
              <a:rPr lang="ja-JP" altLang="en-US" sz="1100" dirty="0" smtClean="0"/>
              <a:t>に遷移</a:t>
            </a:r>
            <a:endParaRPr kumimoji="1" lang="ja-JP" altLang="en-US" sz="1100" dirty="0"/>
          </a:p>
        </p:txBody>
      </p:sp>
      <p:cxnSp>
        <p:nvCxnSpPr>
          <p:cNvPr id="17" name="カギ線コネクタ 16"/>
          <p:cNvCxnSpPr>
            <a:stCxn id="6" idx="2"/>
            <a:endCxn id="5" idx="2"/>
          </p:cNvCxnSpPr>
          <p:nvPr/>
        </p:nvCxnSpPr>
        <p:spPr>
          <a:xfrm rot="5400000" flipH="1">
            <a:off x="5010372" y="2169797"/>
            <a:ext cx="478696" cy="1314396"/>
          </a:xfrm>
          <a:prstGeom prst="bentConnector3">
            <a:avLst>
              <a:gd name="adj1" fmla="val -7765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024663" y="3529392"/>
            <a:ext cx="1981646" cy="430887"/>
          </a:xfrm>
          <a:prstGeom prst="rect">
            <a:avLst/>
          </a:prstGeom>
          <a:noFill/>
        </p:spPr>
        <p:txBody>
          <a:bodyPr wrap="square" rtlCol="0">
            <a:spAutoFit/>
          </a:bodyPr>
          <a:lstStyle/>
          <a:p>
            <a:r>
              <a:rPr lang="ja-JP" altLang="en-US" sz="1100" b="1" dirty="0" smtClean="0"/>
              <a:t>再認識失敗</a:t>
            </a:r>
            <a:r>
              <a:rPr lang="en-US" altLang="ja-JP" sz="1100" b="1" dirty="0" smtClean="0"/>
              <a:t>=object lost</a:t>
            </a:r>
          </a:p>
          <a:p>
            <a:r>
              <a:rPr kumimoji="1" lang="en-US" altLang="ja-JP" sz="1100" dirty="0" smtClean="0"/>
              <a:t>status 2</a:t>
            </a:r>
            <a:r>
              <a:rPr kumimoji="1" lang="ja-JP" altLang="en-US" sz="1100" dirty="0" smtClean="0"/>
              <a:t>に遷移</a:t>
            </a:r>
            <a:endParaRPr kumimoji="1" lang="ja-JP" altLang="en-US" sz="1100" dirty="0"/>
          </a:p>
        </p:txBody>
      </p:sp>
      <p:cxnSp>
        <p:nvCxnSpPr>
          <p:cNvPr id="19" name="直線矢印コネクタ 18"/>
          <p:cNvCxnSpPr/>
          <p:nvPr/>
        </p:nvCxnSpPr>
        <p:spPr>
          <a:xfrm>
            <a:off x="7585853" y="4536176"/>
            <a:ext cx="13040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585853" y="4284928"/>
            <a:ext cx="1752052" cy="261610"/>
          </a:xfrm>
          <a:prstGeom prst="rect">
            <a:avLst/>
          </a:prstGeom>
          <a:noFill/>
        </p:spPr>
        <p:txBody>
          <a:bodyPr wrap="square" rtlCol="0">
            <a:spAutoFit/>
          </a:bodyPr>
          <a:lstStyle/>
          <a:p>
            <a:r>
              <a:rPr lang="en-US" altLang="ja-JP" sz="1100" dirty="0"/>
              <a:t>s</a:t>
            </a:r>
            <a:r>
              <a:rPr kumimoji="1" lang="en-US" altLang="ja-JP" sz="1100" dirty="0" smtClean="0"/>
              <a:t>tatus 5</a:t>
            </a:r>
            <a:r>
              <a:rPr kumimoji="1" lang="ja-JP" altLang="en-US" sz="1100" dirty="0" smtClean="0"/>
              <a:t>に遷移</a:t>
            </a:r>
            <a:endParaRPr kumimoji="1" lang="ja-JP" altLang="en-US" sz="1100" dirty="0"/>
          </a:p>
        </p:txBody>
      </p:sp>
      <p:cxnSp>
        <p:nvCxnSpPr>
          <p:cNvPr id="21" name="直線矢印コネクタ 20"/>
          <p:cNvCxnSpPr/>
          <p:nvPr/>
        </p:nvCxnSpPr>
        <p:spPr>
          <a:xfrm flipH="1">
            <a:off x="3080229" y="5046270"/>
            <a:ext cx="58521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539676" y="5111373"/>
            <a:ext cx="3668150" cy="600164"/>
          </a:xfrm>
          <a:prstGeom prst="rect">
            <a:avLst/>
          </a:prstGeom>
          <a:noFill/>
        </p:spPr>
        <p:txBody>
          <a:bodyPr wrap="square" rtlCol="0">
            <a:spAutoFit/>
          </a:bodyPr>
          <a:lstStyle/>
          <a:p>
            <a:r>
              <a:rPr kumimoji="1" lang="ja-JP" altLang="en-US" sz="1100" b="1" dirty="0" smtClean="0">
                <a:solidFill>
                  <a:srgbClr val="FF0000"/>
                </a:solidFill>
              </a:rPr>
              <a:t>初期位置を</a:t>
            </a:r>
            <a:r>
              <a:rPr kumimoji="1" lang="en-US" altLang="ja-JP" sz="1100" b="1" dirty="0" smtClean="0">
                <a:solidFill>
                  <a:srgbClr val="FF0000"/>
                </a:solidFill>
              </a:rPr>
              <a:t>goal</a:t>
            </a:r>
            <a:r>
              <a:rPr kumimoji="1" lang="ja-JP" altLang="en-US" sz="1100" b="1" dirty="0" smtClean="0">
                <a:solidFill>
                  <a:srgbClr val="FF0000"/>
                </a:solidFill>
              </a:rPr>
              <a:t>として設定して</a:t>
            </a:r>
            <a:r>
              <a:rPr kumimoji="1" lang="ja-JP" altLang="en-US" sz="1100" dirty="0" smtClean="0"/>
              <a:t>、</a:t>
            </a:r>
            <a:r>
              <a:rPr kumimoji="1" lang="en-US" altLang="ja-JP" sz="1100" dirty="0" smtClean="0"/>
              <a:t>status 1</a:t>
            </a:r>
            <a:r>
              <a:rPr kumimoji="1" lang="ja-JP" altLang="en-US" sz="1100" dirty="0" smtClean="0"/>
              <a:t>に遷移</a:t>
            </a:r>
            <a:endParaRPr kumimoji="1" lang="en-US" altLang="ja-JP" sz="1100" dirty="0" smtClean="0"/>
          </a:p>
          <a:p>
            <a:r>
              <a:rPr kumimoji="1" lang="ja-JP" altLang="en-US" sz="1100" dirty="0" smtClean="0"/>
              <a:t>＃</a:t>
            </a:r>
            <a:r>
              <a:rPr kumimoji="1" lang="en-US" altLang="ja-JP" sz="1100" dirty="0" smtClean="0"/>
              <a:t>arm</a:t>
            </a:r>
            <a:r>
              <a:rPr kumimoji="1" lang="ja-JP" altLang="en-US" sz="1100" dirty="0" smtClean="0"/>
              <a:t>の動作が失敗になるケースがないはずなので、</a:t>
            </a:r>
            <a:endParaRPr kumimoji="1" lang="en-US" altLang="ja-JP" sz="1100" dirty="0" smtClean="0"/>
          </a:p>
          <a:p>
            <a:r>
              <a:rPr lang="ja-JP" altLang="en-US" sz="1100" b="1" dirty="0" smtClean="0"/>
              <a:t>＃状態遷移の判断がなし</a:t>
            </a:r>
            <a:endParaRPr kumimoji="1" lang="ja-JP" altLang="en-US" sz="1100" b="1" dirty="0"/>
          </a:p>
        </p:txBody>
      </p:sp>
      <p:sp>
        <p:nvSpPr>
          <p:cNvPr id="23" name="環状矢印 22"/>
          <p:cNvSpPr/>
          <p:nvPr/>
        </p:nvSpPr>
        <p:spPr>
          <a:xfrm>
            <a:off x="2780672" y="4909150"/>
            <a:ext cx="230587" cy="313217"/>
          </a:xfrm>
          <a:prstGeom prst="circularArrow">
            <a:avLst>
              <a:gd name="adj1" fmla="val 12500"/>
              <a:gd name="adj2" fmla="val 1142319"/>
              <a:gd name="adj3" fmla="val 20457681"/>
              <a:gd name="adj4" fmla="val 279820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2360636" y="4487926"/>
            <a:ext cx="2341659" cy="430887"/>
          </a:xfrm>
          <a:prstGeom prst="rect">
            <a:avLst/>
          </a:prstGeom>
          <a:noFill/>
        </p:spPr>
        <p:txBody>
          <a:bodyPr wrap="square" rtlCol="0">
            <a:spAutoFit/>
          </a:bodyPr>
          <a:lstStyle/>
          <a:p>
            <a:r>
              <a:rPr kumimoji="1" lang="ja-JP" altLang="en-US" sz="1100" b="1" dirty="0" smtClean="0"/>
              <a:t>音声（</a:t>
            </a:r>
            <a:r>
              <a:rPr kumimoji="1" lang="en-US" altLang="ja-JP" sz="1100" b="1" dirty="0" smtClean="0"/>
              <a:t>key</a:t>
            </a:r>
            <a:r>
              <a:rPr kumimoji="1" lang="ja-JP" altLang="en-US" sz="1100" b="1" dirty="0" smtClean="0"/>
              <a:t>）指示が届いていない</a:t>
            </a:r>
            <a:endParaRPr kumimoji="1" lang="en-US" altLang="ja-JP" sz="1100" b="1" dirty="0" smtClean="0"/>
          </a:p>
          <a:p>
            <a:r>
              <a:rPr lang="en-US" altLang="ja-JP" sz="1100" dirty="0" smtClean="0"/>
              <a:t>status 1</a:t>
            </a:r>
            <a:r>
              <a:rPr lang="ja-JP" altLang="en-US" sz="1100" dirty="0" smtClean="0"/>
              <a:t>を繰り返す</a:t>
            </a:r>
            <a:endParaRPr kumimoji="1" lang="ja-JP" altLang="en-US" sz="1100" dirty="0"/>
          </a:p>
        </p:txBody>
      </p:sp>
      <p:cxnSp>
        <p:nvCxnSpPr>
          <p:cNvPr id="25" name="カギ線コネクタ 24"/>
          <p:cNvCxnSpPr>
            <a:stCxn id="3" idx="1"/>
          </p:cNvCxnSpPr>
          <p:nvPr/>
        </p:nvCxnSpPr>
        <p:spPr>
          <a:xfrm rot="10800000" flipH="1">
            <a:off x="2754224" y="2597014"/>
            <a:ext cx="1717483" cy="2692761"/>
          </a:xfrm>
          <a:prstGeom prst="bentConnector4">
            <a:avLst>
              <a:gd name="adj1" fmla="val -29977"/>
              <a:gd name="adj2" fmla="val 8047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45474" y="3882248"/>
            <a:ext cx="1831671" cy="600164"/>
          </a:xfrm>
          <a:prstGeom prst="rect">
            <a:avLst/>
          </a:prstGeom>
          <a:noFill/>
        </p:spPr>
        <p:txBody>
          <a:bodyPr wrap="square" rtlCol="0">
            <a:spAutoFit/>
          </a:bodyPr>
          <a:lstStyle/>
          <a:p>
            <a:r>
              <a:rPr kumimoji="1" lang="ja-JP" altLang="en-US" sz="1100" b="1" dirty="0" smtClean="0"/>
              <a:t>音声（</a:t>
            </a:r>
            <a:r>
              <a:rPr kumimoji="1" lang="en-US" altLang="ja-JP" sz="1100" b="1" dirty="0" smtClean="0"/>
              <a:t>key</a:t>
            </a:r>
            <a:r>
              <a:rPr kumimoji="1" lang="ja-JP" altLang="en-US" sz="1100" b="1" dirty="0" smtClean="0"/>
              <a:t>）指示を受けた</a:t>
            </a:r>
            <a:endParaRPr kumimoji="1" lang="en-US" altLang="ja-JP" sz="1100" b="1" dirty="0" smtClean="0"/>
          </a:p>
          <a:p>
            <a:r>
              <a:rPr lang="en-US" altLang="ja-JP" sz="1100" b="1" dirty="0">
                <a:solidFill>
                  <a:srgbClr val="FF0000"/>
                </a:solidFill>
              </a:rPr>
              <a:t>o</a:t>
            </a:r>
            <a:r>
              <a:rPr lang="en-US" altLang="ja-JP" sz="1100" b="1" dirty="0" smtClean="0">
                <a:solidFill>
                  <a:srgbClr val="FF0000"/>
                </a:solidFill>
              </a:rPr>
              <a:t>bject</a:t>
            </a:r>
            <a:r>
              <a:rPr lang="ja-JP" altLang="en-US" sz="1100" b="1" dirty="0" smtClean="0">
                <a:solidFill>
                  <a:srgbClr val="FF0000"/>
                </a:solidFill>
              </a:rPr>
              <a:t>を人に設定して</a:t>
            </a:r>
            <a:endParaRPr lang="en-US" altLang="ja-JP" sz="1100" b="1" dirty="0" smtClean="0">
              <a:solidFill>
                <a:srgbClr val="FF0000"/>
              </a:solidFill>
            </a:endParaRPr>
          </a:p>
          <a:p>
            <a:r>
              <a:rPr lang="en-US" altLang="ja-JP" sz="1100" dirty="0"/>
              <a:t>s</a:t>
            </a:r>
            <a:r>
              <a:rPr kumimoji="1" lang="en-US" altLang="ja-JP" sz="1100" dirty="0" smtClean="0"/>
              <a:t>tatus 2</a:t>
            </a:r>
            <a:r>
              <a:rPr kumimoji="1" lang="ja-JP" altLang="en-US" sz="1100" dirty="0" smtClean="0"/>
              <a:t>に遷移</a:t>
            </a:r>
            <a:endParaRPr kumimoji="1" lang="ja-JP" altLang="en-US" sz="1100" dirty="0"/>
          </a:p>
        </p:txBody>
      </p:sp>
      <p:cxnSp>
        <p:nvCxnSpPr>
          <p:cNvPr id="27" name="直線矢印コネクタ 26"/>
          <p:cNvCxnSpPr/>
          <p:nvPr/>
        </p:nvCxnSpPr>
        <p:spPr>
          <a:xfrm>
            <a:off x="7585853" y="3922266"/>
            <a:ext cx="0" cy="5201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585853" y="4082529"/>
            <a:ext cx="1752052" cy="261610"/>
          </a:xfrm>
          <a:prstGeom prst="rect">
            <a:avLst/>
          </a:prstGeom>
          <a:noFill/>
        </p:spPr>
        <p:txBody>
          <a:bodyPr wrap="square" rtlCol="0">
            <a:spAutoFit/>
          </a:bodyPr>
          <a:lstStyle/>
          <a:p>
            <a:r>
              <a:rPr kumimoji="1" lang="en-US" altLang="ja-JP" sz="1100" b="1" dirty="0" smtClean="0"/>
              <a:t>object</a:t>
            </a:r>
            <a:r>
              <a:rPr kumimoji="1" lang="ja-JP" altLang="en-US" sz="1100" b="1" dirty="0" smtClean="0"/>
              <a:t>がタバコの場合</a:t>
            </a:r>
            <a:endParaRPr kumimoji="1" lang="ja-JP" altLang="en-US" sz="1100" b="1" dirty="0"/>
          </a:p>
        </p:txBody>
      </p:sp>
      <p:cxnSp>
        <p:nvCxnSpPr>
          <p:cNvPr id="29" name="直線矢印コネクタ 28"/>
          <p:cNvCxnSpPr/>
          <p:nvPr/>
        </p:nvCxnSpPr>
        <p:spPr>
          <a:xfrm>
            <a:off x="7681658" y="3821232"/>
            <a:ext cx="27773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8580873" y="3408718"/>
            <a:ext cx="1752052" cy="430887"/>
          </a:xfrm>
          <a:prstGeom prst="rect">
            <a:avLst/>
          </a:prstGeom>
          <a:noFill/>
        </p:spPr>
        <p:txBody>
          <a:bodyPr wrap="square" rtlCol="0">
            <a:spAutoFit/>
          </a:bodyPr>
          <a:lstStyle/>
          <a:p>
            <a:r>
              <a:rPr kumimoji="1" lang="en-US" altLang="ja-JP" sz="1100" b="1" dirty="0" smtClean="0">
                <a:solidFill>
                  <a:srgbClr val="FF0000"/>
                </a:solidFill>
              </a:rPr>
              <a:t>object</a:t>
            </a:r>
            <a:r>
              <a:rPr kumimoji="1" lang="ja-JP" altLang="en-US" sz="1100" b="1" dirty="0" smtClean="0">
                <a:solidFill>
                  <a:srgbClr val="FF0000"/>
                </a:solidFill>
              </a:rPr>
              <a:t>が人の場合</a:t>
            </a:r>
            <a:endParaRPr kumimoji="1" lang="en-US" altLang="ja-JP" sz="1100" b="1" dirty="0" smtClean="0">
              <a:solidFill>
                <a:srgbClr val="FF0000"/>
              </a:solidFill>
            </a:endParaRPr>
          </a:p>
          <a:p>
            <a:r>
              <a:rPr lang="en-US" altLang="ja-JP" sz="1100" dirty="0">
                <a:solidFill>
                  <a:srgbClr val="FF0000"/>
                </a:solidFill>
              </a:rPr>
              <a:t>s</a:t>
            </a:r>
            <a:r>
              <a:rPr kumimoji="1" lang="en-US" altLang="ja-JP" sz="1100" dirty="0" smtClean="0">
                <a:solidFill>
                  <a:srgbClr val="FF0000"/>
                </a:solidFill>
              </a:rPr>
              <a:t>tatus 6</a:t>
            </a:r>
            <a:r>
              <a:rPr kumimoji="1" lang="ja-JP" altLang="en-US" sz="1100" dirty="0" smtClean="0">
                <a:solidFill>
                  <a:srgbClr val="FF0000"/>
                </a:solidFill>
              </a:rPr>
              <a:t>に遷移</a:t>
            </a:r>
            <a:endParaRPr kumimoji="1" lang="ja-JP" altLang="en-US" sz="1100" dirty="0">
              <a:solidFill>
                <a:srgbClr val="FF0000"/>
              </a:solidFill>
            </a:endParaRPr>
          </a:p>
        </p:txBody>
      </p:sp>
      <p:sp>
        <p:nvSpPr>
          <p:cNvPr id="31" name="楕円 30"/>
          <p:cNvSpPr/>
          <p:nvPr/>
        </p:nvSpPr>
        <p:spPr>
          <a:xfrm>
            <a:off x="10258977" y="4038944"/>
            <a:ext cx="460069" cy="1914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0028475" y="6061425"/>
            <a:ext cx="1381141" cy="369332"/>
          </a:xfrm>
          <a:prstGeom prst="rect">
            <a:avLst/>
          </a:prstGeom>
          <a:noFill/>
        </p:spPr>
        <p:txBody>
          <a:bodyPr wrap="square" rtlCol="0">
            <a:spAutoFit/>
          </a:bodyPr>
          <a:lstStyle/>
          <a:p>
            <a:r>
              <a:rPr lang="ja-JP" altLang="en-US" i="1" dirty="0" smtClean="0">
                <a:solidFill>
                  <a:srgbClr val="FF0000"/>
                </a:solidFill>
              </a:rPr>
              <a:t>追加検討中</a:t>
            </a:r>
            <a:endParaRPr kumimoji="1" lang="ja-JP" altLang="en-US" i="1" dirty="0">
              <a:solidFill>
                <a:srgbClr val="FF0000"/>
              </a:solidFill>
            </a:endParaRPr>
          </a:p>
        </p:txBody>
      </p:sp>
    </p:spTree>
    <p:extLst>
      <p:ext uri="{BB962C8B-B14F-4D97-AF65-F5344CB8AC3E}">
        <p14:creationId xmlns:p14="http://schemas.microsoft.com/office/powerpoint/2010/main" val="840970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7748</TotalTime>
  <Words>828</Words>
  <Application>Microsoft Office PowerPoint</Application>
  <PresentationFormat>ワイド画面</PresentationFormat>
  <Paragraphs>208</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Meiryo UI</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パナソニック株式会社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佳周 長田</dc:creator>
  <cp:lastModifiedBy>Hamada Shingo (濱田 真吾)</cp:lastModifiedBy>
  <cp:revision>84</cp:revision>
  <dcterms:created xsi:type="dcterms:W3CDTF">2019-11-05T00:30:20Z</dcterms:created>
  <dcterms:modified xsi:type="dcterms:W3CDTF">2020-01-16T04:22:07Z</dcterms:modified>
</cp:coreProperties>
</file>