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CCB6-D66B-4013-B7AB-2DBEDD2257F6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1EC0-7AC3-43F4-9738-BD0DE2B1B7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31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CCB6-D66B-4013-B7AB-2DBEDD2257F6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1EC0-7AC3-43F4-9738-BD0DE2B1B7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16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CCB6-D66B-4013-B7AB-2DBEDD2257F6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1EC0-7AC3-43F4-9738-BD0DE2B1B7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40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CCB6-D66B-4013-B7AB-2DBEDD2257F6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1EC0-7AC3-43F4-9738-BD0DE2B1B7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43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CCB6-D66B-4013-B7AB-2DBEDD2257F6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1EC0-7AC3-43F4-9738-BD0DE2B1B7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8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CCB6-D66B-4013-B7AB-2DBEDD2257F6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1EC0-7AC3-43F4-9738-BD0DE2B1B7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06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CCB6-D66B-4013-B7AB-2DBEDD2257F6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1EC0-7AC3-43F4-9738-BD0DE2B1B7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85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CCB6-D66B-4013-B7AB-2DBEDD2257F6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1EC0-7AC3-43F4-9738-BD0DE2B1B7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04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CCB6-D66B-4013-B7AB-2DBEDD2257F6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1EC0-7AC3-43F4-9738-BD0DE2B1B7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86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CCB6-D66B-4013-B7AB-2DBEDD2257F6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1EC0-7AC3-43F4-9738-BD0DE2B1B7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93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CCB6-D66B-4013-B7AB-2DBEDD2257F6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1EC0-7AC3-43F4-9738-BD0DE2B1B7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84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ECCB6-D66B-4013-B7AB-2DBEDD2257F6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11EC0-7AC3-43F4-9738-BD0DE2B1B7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/>
          <p:cNvSpPr/>
          <p:nvPr/>
        </p:nvSpPr>
        <p:spPr>
          <a:xfrm>
            <a:off x="2441050" y="4465811"/>
            <a:ext cx="283482" cy="356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5968664" y="3065969"/>
            <a:ext cx="447044" cy="21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4179955" y="1684059"/>
            <a:ext cx="198783" cy="258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5494351" y="2162755"/>
            <a:ext cx="198783" cy="258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27588"/>
              </p:ext>
            </p:extLst>
          </p:nvPr>
        </p:nvGraphicFramePr>
        <p:xfrm>
          <a:off x="505346" y="504983"/>
          <a:ext cx="10705989" cy="5388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9427">
                  <a:extLst>
                    <a:ext uri="{9D8B030D-6E8A-4147-A177-3AD203B41FA5}">
                      <a16:colId xmlns:a16="http://schemas.microsoft.com/office/drawing/2014/main" val="337255248"/>
                    </a:ext>
                  </a:extLst>
                </a:gridCol>
                <a:gridCol w="1529427">
                  <a:extLst>
                    <a:ext uri="{9D8B030D-6E8A-4147-A177-3AD203B41FA5}">
                      <a16:colId xmlns:a16="http://schemas.microsoft.com/office/drawing/2014/main" val="2051181731"/>
                    </a:ext>
                  </a:extLst>
                </a:gridCol>
                <a:gridCol w="1529427">
                  <a:extLst>
                    <a:ext uri="{9D8B030D-6E8A-4147-A177-3AD203B41FA5}">
                      <a16:colId xmlns:a16="http://schemas.microsoft.com/office/drawing/2014/main" val="2389968214"/>
                    </a:ext>
                  </a:extLst>
                </a:gridCol>
                <a:gridCol w="1529427">
                  <a:extLst>
                    <a:ext uri="{9D8B030D-6E8A-4147-A177-3AD203B41FA5}">
                      <a16:colId xmlns:a16="http://schemas.microsoft.com/office/drawing/2014/main" val="160066413"/>
                    </a:ext>
                  </a:extLst>
                </a:gridCol>
                <a:gridCol w="1529427">
                  <a:extLst>
                    <a:ext uri="{9D8B030D-6E8A-4147-A177-3AD203B41FA5}">
                      <a16:colId xmlns:a16="http://schemas.microsoft.com/office/drawing/2014/main" val="1262174136"/>
                    </a:ext>
                  </a:extLst>
                </a:gridCol>
                <a:gridCol w="1529427">
                  <a:extLst>
                    <a:ext uri="{9D8B030D-6E8A-4147-A177-3AD203B41FA5}">
                      <a16:colId xmlns:a16="http://schemas.microsoft.com/office/drawing/2014/main" val="2477000346"/>
                    </a:ext>
                  </a:extLst>
                </a:gridCol>
                <a:gridCol w="1529427">
                  <a:extLst>
                    <a:ext uri="{9D8B030D-6E8A-4147-A177-3AD203B41FA5}">
                      <a16:colId xmlns:a16="http://schemas.microsoft.com/office/drawing/2014/main" val="651164964"/>
                    </a:ext>
                  </a:extLst>
                </a:gridCol>
              </a:tblGrid>
              <a:tr h="769776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０　初期</a:t>
                      </a:r>
                      <a:endParaRPr kumimoji="1" lang="en-US" altLang="ja-JP" sz="1000" dirty="0" smtClean="0"/>
                    </a:p>
                    <a:p>
                      <a:r>
                        <a:rPr kumimoji="1" lang="en-US" altLang="ja-JP" sz="1000" b="0" dirty="0" smtClean="0"/>
                        <a:t>callback</a:t>
                      </a:r>
                      <a:r>
                        <a:rPr kumimoji="1" lang="ja-JP" altLang="en-US" sz="1000" b="0" dirty="0" smtClean="0"/>
                        <a:t>関数の登録などコードの初期化</a:t>
                      </a:r>
                      <a:endParaRPr kumimoji="1" lang="en-US" altLang="ja-JP" sz="1000" b="0" dirty="0" smtClean="0"/>
                    </a:p>
                    <a:p>
                      <a:r>
                        <a:rPr kumimoji="1" lang="ja-JP" altLang="en-US" sz="1000" b="0" dirty="0" smtClean="0"/>
                        <a:t>初期位置の記録</a:t>
                      </a:r>
                      <a:endParaRPr kumimoji="1" lang="ja-JP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１　待機</a:t>
                      </a:r>
                      <a:endParaRPr kumimoji="1" lang="en-US" altLang="ja-JP" sz="1000" dirty="0" smtClean="0"/>
                    </a:p>
                    <a:p>
                      <a:r>
                        <a:rPr kumimoji="1" lang="ja-JP" altLang="en-US" sz="1000" b="0" dirty="0" smtClean="0"/>
                        <a:t>初期位置に戻って音声指示を受けるまでに待つ</a:t>
                      </a:r>
                      <a:endParaRPr kumimoji="1" lang="ja-JP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２　探索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en-US" altLang="ja-JP" sz="1000" b="0" dirty="0" smtClean="0"/>
                        <a:t>rulo</a:t>
                      </a:r>
                      <a:r>
                        <a:rPr kumimoji="1" lang="ja-JP" altLang="en-US" sz="1000" b="0" dirty="0" smtClean="0"/>
                        <a:t>がランダム移動して、</a:t>
                      </a:r>
                      <a:r>
                        <a:rPr kumimoji="1" lang="en-US" altLang="ja-JP" sz="1000" b="0" dirty="0" smtClean="0"/>
                        <a:t>yolo</a:t>
                      </a:r>
                      <a:r>
                        <a:rPr kumimoji="1" lang="ja-JP" altLang="en-US" sz="1000" b="0" dirty="0" smtClean="0"/>
                        <a:t>で</a:t>
                      </a:r>
                      <a:r>
                        <a:rPr kumimoji="1" lang="en-US" altLang="ja-JP" sz="1000" b="0" dirty="0" smtClean="0"/>
                        <a:t>object</a:t>
                      </a:r>
                      <a:r>
                        <a:rPr kumimoji="1" lang="ja-JP" altLang="en-US" sz="1000" b="0" dirty="0" smtClean="0"/>
                        <a:t>を認識する</a:t>
                      </a:r>
                      <a:endParaRPr kumimoji="1" lang="ja-JP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３　移動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en-US" altLang="ja-JP" sz="1000" b="0" dirty="0" smtClean="0"/>
                        <a:t>Rulo</a:t>
                      </a:r>
                      <a:r>
                        <a:rPr kumimoji="1" lang="ja-JP" altLang="en-US" sz="1000" b="0" dirty="0" smtClean="0"/>
                        <a:t>が</a:t>
                      </a:r>
                      <a:r>
                        <a:rPr kumimoji="1" lang="en-US" altLang="ja-JP" sz="1000" b="0" dirty="0" smtClean="0"/>
                        <a:t>goal</a:t>
                      </a:r>
                      <a:r>
                        <a:rPr kumimoji="1" lang="ja-JP" altLang="en-US" sz="1000" b="0" dirty="0" smtClean="0"/>
                        <a:t>に移動して、</a:t>
                      </a:r>
                      <a:r>
                        <a:rPr kumimoji="1" lang="en-US" altLang="ja-JP" sz="1000" b="0" dirty="0" smtClean="0"/>
                        <a:t>yolo</a:t>
                      </a:r>
                      <a:r>
                        <a:rPr kumimoji="1" lang="ja-JP" altLang="en-US" sz="1000" b="0" dirty="0" smtClean="0"/>
                        <a:t>が</a:t>
                      </a:r>
                      <a:r>
                        <a:rPr kumimoji="1" lang="en-US" altLang="ja-JP" sz="1000" b="0" dirty="0" smtClean="0"/>
                        <a:t>object</a:t>
                      </a:r>
                      <a:r>
                        <a:rPr kumimoji="1" lang="ja-JP" altLang="en-US" sz="1000" b="0" dirty="0" smtClean="0"/>
                        <a:t>を再認識</a:t>
                      </a:r>
                      <a:endParaRPr kumimoji="1" lang="ja-JP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４　微調整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en-US" altLang="ja-JP" sz="1000" b="0" dirty="0" smtClean="0"/>
                        <a:t>rulo</a:t>
                      </a:r>
                      <a:r>
                        <a:rPr kumimoji="1" lang="ja-JP" altLang="en-US" sz="1000" b="0" dirty="0" smtClean="0"/>
                        <a:t>が</a:t>
                      </a:r>
                      <a:r>
                        <a:rPr kumimoji="1" lang="en-US" altLang="ja-JP" sz="1000" b="0" dirty="0" smtClean="0"/>
                        <a:t>object</a:t>
                      </a:r>
                      <a:r>
                        <a:rPr kumimoji="1" lang="ja-JP" altLang="en-US" sz="1000" b="0" dirty="0" smtClean="0"/>
                        <a:t>を画面の真ん中になるように自己</a:t>
                      </a:r>
                      <a:r>
                        <a:rPr kumimoji="1" lang="en-US" altLang="ja-JP" sz="1000" b="0" dirty="0" smtClean="0"/>
                        <a:t>pose</a:t>
                      </a:r>
                      <a:r>
                        <a:rPr kumimoji="1" lang="ja-JP" altLang="en-US" sz="1000" b="0" dirty="0" smtClean="0"/>
                        <a:t>を調整</a:t>
                      </a:r>
                      <a:endParaRPr kumimoji="1" lang="ja-JP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５　把持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000" b="0" dirty="0" smtClean="0"/>
                        <a:t>アームが動く</a:t>
                      </a:r>
                      <a:endParaRPr kumimoji="1" lang="ja-JP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６　</a:t>
                      </a:r>
                      <a:r>
                        <a:rPr kumimoji="1" lang="en-US" altLang="ja-JP" sz="1200" dirty="0" smtClean="0"/>
                        <a:t>PR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287842"/>
                  </a:ext>
                </a:extLst>
              </a:tr>
              <a:tr h="769776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95801"/>
                  </a:ext>
                </a:extLst>
              </a:tr>
              <a:tr h="769776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28506"/>
                  </a:ext>
                </a:extLst>
              </a:tr>
              <a:tr h="769776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07200"/>
                  </a:ext>
                </a:extLst>
              </a:tr>
              <a:tr h="769776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66333"/>
                  </a:ext>
                </a:extLst>
              </a:tr>
              <a:tr h="769776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3180"/>
                  </a:ext>
                </a:extLst>
              </a:tr>
              <a:tr h="769776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50845"/>
                  </a:ext>
                </a:extLst>
              </a:tr>
            </a:tbl>
          </a:graphicData>
        </a:graphic>
      </p:graphicFrame>
      <p:cxnSp>
        <p:nvCxnSpPr>
          <p:cNvPr id="6" name="直線矢印コネクタ 5"/>
          <p:cNvCxnSpPr/>
          <p:nvPr/>
        </p:nvCxnSpPr>
        <p:spPr>
          <a:xfrm flipV="1">
            <a:off x="659958" y="1518699"/>
            <a:ext cx="3252084" cy="5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環状矢印 22"/>
          <p:cNvSpPr/>
          <p:nvPr/>
        </p:nvSpPr>
        <p:spPr>
          <a:xfrm>
            <a:off x="4158533" y="1628868"/>
            <a:ext cx="230587" cy="31321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9820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037384" y="1357891"/>
            <a:ext cx="2753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 smtClean="0"/>
              <a:t>認識できなかった　</a:t>
            </a:r>
            <a:r>
              <a:rPr lang="en-US" altLang="ja-JP" sz="1100" dirty="0" smtClean="0"/>
              <a:t>status 2</a:t>
            </a:r>
            <a:r>
              <a:rPr lang="ja-JP" altLang="en-US" sz="1100" dirty="0" smtClean="0"/>
              <a:t>を繰り返す</a:t>
            </a:r>
            <a:endParaRPr kumimoji="1" lang="ja-JP" altLang="en-US" sz="1100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4389120" y="2289976"/>
            <a:ext cx="13040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4575973" y="1716030"/>
            <a:ext cx="21110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 smtClean="0"/>
              <a:t>認識できた</a:t>
            </a:r>
            <a:endParaRPr lang="en-US" altLang="ja-JP" sz="1100" b="1" dirty="0" smtClean="0"/>
          </a:p>
          <a:p>
            <a:r>
              <a:rPr lang="en-US" altLang="ja-JP" sz="1100" dirty="0" smtClean="0"/>
              <a:t>Object</a:t>
            </a:r>
            <a:r>
              <a:rPr lang="ja-JP" altLang="en-US" sz="1100" dirty="0" smtClean="0"/>
              <a:t>の座標を</a:t>
            </a:r>
            <a:r>
              <a:rPr lang="en-US" altLang="ja-JP" sz="1100" dirty="0" smtClean="0"/>
              <a:t>goal</a:t>
            </a:r>
            <a:r>
              <a:rPr lang="ja-JP" altLang="en-US" sz="1100" dirty="0" smtClean="0"/>
              <a:t>として設定して、</a:t>
            </a:r>
            <a:r>
              <a:rPr lang="en-US" altLang="ja-JP" sz="1100" dirty="0" smtClean="0"/>
              <a:t>status</a:t>
            </a:r>
            <a:r>
              <a:rPr lang="ja-JP" altLang="en-US" sz="1100" dirty="0"/>
              <a:t> </a:t>
            </a:r>
            <a:r>
              <a:rPr lang="en-US" altLang="ja-JP" sz="1100" dirty="0" smtClean="0"/>
              <a:t>3</a:t>
            </a:r>
            <a:r>
              <a:rPr lang="ja-JP" altLang="en-US" sz="1100" dirty="0" smtClean="0"/>
              <a:t>に遷移</a:t>
            </a:r>
            <a:endParaRPr kumimoji="1" lang="ja-JP" altLang="en-US" sz="11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68955" y="1607174"/>
            <a:ext cx="2895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>
                <a:solidFill>
                  <a:srgbClr val="FF0000"/>
                </a:solidFill>
              </a:rPr>
              <a:t>object</a:t>
            </a:r>
            <a:r>
              <a:rPr kumimoji="1" lang="ja-JP" altLang="en-US" sz="1100" b="1" dirty="0" smtClean="0">
                <a:solidFill>
                  <a:srgbClr val="FF0000"/>
                </a:solidFill>
              </a:rPr>
              <a:t>をタバコに設定</a:t>
            </a:r>
            <a:r>
              <a:rPr kumimoji="1" lang="ja-JP" altLang="en-US" sz="1100" dirty="0" smtClean="0"/>
              <a:t>、</a:t>
            </a:r>
            <a:r>
              <a:rPr kumimoji="1" lang="en-US" altLang="ja-JP" sz="1100" dirty="0" smtClean="0"/>
              <a:t>status 2</a:t>
            </a:r>
            <a:r>
              <a:rPr kumimoji="1" lang="ja-JP" altLang="en-US" sz="1100" dirty="0" smtClean="0"/>
              <a:t>に遷移</a:t>
            </a:r>
            <a:endParaRPr kumimoji="1" lang="ja-JP" altLang="en-US" sz="1100" dirty="0"/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5968664" y="3181847"/>
            <a:ext cx="13040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カギ線コネクタ 37"/>
          <p:cNvCxnSpPr>
            <a:stCxn id="36" idx="3"/>
            <a:endCxn id="35" idx="1"/>
          </p:cNvCxnSpPr>
          <p:nvPr/>
        </p:nvCxnSpPr>
        <p:spPr>
          <a:xfrm>
            <a:off x="5693134" y="2291768"/>
            <a:ext cx="275530" cy="88390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5932159" y="2698453"/>
            <a:ext cx="1981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 smtClean="0"/>
              <a:t>再認識成功</a:t>
            </a:r>
            <a:endParaRPr lang="en-US" altLang="ja-JP" sz="1100" b="1" dirty="0" smtClean="0"/>
          </a:p>
          <a:p>
            <a:r>
              <a:rPr lang="en-US" altLang="ja-JP" sz="1100" dirty="0" smtClean="0"/>
              <a:t>status 4</a:t>
            </a:r>
            <a:r>
              <a:rPr lang="ja-JP" altLang="en-US" sz="1100" dirty="0" smtClean="0"/>
              <a:t>に遷移</a:t>
            </a:r>
            <a:endParaRPr kumimoji="1" lang="ja-JP" altLang="en-US" sz="1100" dirty="0"/>
          </a:p>
        </p:txBody>
      </p:sp>
      <p:cxnSp>
        <p:nvCxnSpPr>
          <p:cNvPr id="44" name="カギ線コネクタ 43"/>
          <p:cNvCxnSpPr>
            <a:stCxn id="36" idx="2"/>
            <a:endCxn id="40" idx="2"/>
          </p:cNvCxnSpPr>
          <p:nvPr/>
        </p:nvCxnSpPr>
        <p:spPr>
          <a:xfrm rot="5400000" flipH="1">
            <a:off x="4697197" y="1524235"/>
            <a:ext cx="478696" cy="1314396"/>
          </a:xfrm>
          <a:prstGeom prst="bentConnector3">
            <a:avLst>
              <a:gd name="adj1" fmla="val -7765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3711488" y="2883830"/>
            <a:ext cx="1981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 smtClean="0"/>
              <a:t>再認識失敗</a:t>
            </a:r>
            <a:r>
              <a:rPr lang="en-US" altLang="ja-JP" sz="1100" b="1" dirty="0" smtClean="0"/>
              <a:t>=object lost</a:t>
            </a:r>
          </a:p>
          <a:p>
            <a:r>
              <a:rPr kumimoji="1" lang="en-US" altLang="ja-JP" sz="1100" dirty="0" smtClean="0"/>
              <a:t>status 2</a:t>
            </a:r>
            <a:r>
              <a:rPr kumimoji="1" lang="ja-JP" altLang="en-US" sz="1100" dirty="0" smtClean="0"/>
              <a:t>に遷移</a:t>
            </a:r>
            <a:endParaRPr kumimoji="1" lang="ja-JP" altLang="en-US" sz="1100" dirty="0"/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7272678" y="3890614"/>
            <a:ext cx="13040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7272678" y="3639366"/>
            <a:ext cx="1752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s</a:t>
            </a:r>
            <a:r>
              <a:rPr kumimoji="1" lang="en-US" altLang="ja-JP" sz="1100" dirty="0" smtClean="0"/>
              <a:t>tatus 5</a:t>
            </a:r>
            <a:r>
              <a:rPr kumimoji="1" lang="ja-JP" altLang="en-US" sz="1100" dirty="0" smtClean="0"/>
              <a:t>に遷移</a:t>
            </a:r>
            <a:endParaRPr kumimoji="1" lang="ja-JP" altLang="en-US" sz="1100" dirty="0"/>
          </a:p>
        </p:txBody>
      </p:sp>
      <p:cxnSp>
        <p:nvCxnSpPr>
          <p:cNvPr id="50" name="直線矢印コネクタ 49"/>
          <p:cNvCxnSpPr/>
          <p:nvPr/>
        </p:nvCxnSpPr>
        <p:spPr>
          <a:xfrm flipH="1">
            <a:off x="2767054" y="4400708"/>
            <a:ext cx="5852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4226501" y="4465811"/>
            <a:ext cx="36681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>
                <a:solidFill>
                  <a:srgbClr val="FF0000"/>
                </a:solidFill>
              </a:rPr>
              <a:t>初期位置を</a:t>
            </a:r>
            <a:r>
              <a:rPr kumimoji="1" lang="en-US" altLang="ja-JP" sz="1100" b="1" dirty="0" smtClean="0">
                <a:solidFill>
                  <a:srgbClr val="FF0000"/>
                </a:solidFill>
              </a:rPr>
              <a:t>goal</a:t>
            </a:r>
            <a:r>
              <a:rPr kumimoji="1" lang="ja-JP" altLang="en-US" sz="1100" b="1" dirty="0" smtClean="0">
                <a:solidFill>
                  <a:srgbClr val="FF0000"/>
                </a:solidFill>
              </a:rPr>
              <a:t>として設定して</a:t>
            </a:r>
            <a:r>
              <a:rPr kumimoji="1" lang="ja-JP" altLang="en-US" sz="1100" dirty="0" smtClean="0"/>
              <a:t>、</a:t>
            </a:r>
            <a:r>
              <a:rPr kumimoji="1" lang="en-US" altLang="ja-JP" sz="1100" dirty="0" smtClean="0"/>
              <a:t>status 1</a:t>
            </a:r>
            <a:r>
              <a:rPr kumimoji="1" lang="ja-JP" altLang="en-US" sz="1100" dirty="0" smtClean="0"/>
              <a:t>に遷移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＃</a:t>
            </a:r>
            <a:r>
              <a:rPr kumimoji="1" lang="en-US" altLang="ja-JP" sz="1100" dirty="0" smtClean="0"/>
              <a:t>arm</a:t>
            </a:r>
            <a:r>
              <a:rPr kumimoji="1" lang="ja-JP" altLang="en-US" sz="1100" dirty="0" smtClean="0"/>
              <a:t>の動作が失敗になるケースがないはずなので、</a:t>
            </a:r>
            <a:endParaRPr kumimoji="1" lang="en-US" altLang="ja-JP" sz="1100" dirty="0" smtClean="0"/>
          </a:p>
          <a:p>
            <a:r>
              <a:rPr lang="ja-JP" altLang="en-US" sz="1100" b="1" dirty="0" smtClean="0"/>
              <a:t>＃状態遷移の判断がなし</a:t>
            </a:r>
            <a:endParaRPr kumimoji="1" lang="ja-JP" altLang="en-US" sz="1100" b="1" dirty="0"/>
          </a:p>
        </p:txBody>
      </p:sp>
      <p:sp>
        <p:nvSpPr>
          <p:cNvPr id="52" name="環状矢印 51"/>
          <p:cNvSpPr/>
          <p:nvPr/>
        </p:nvSpPr>
        <p:spPr>
          <a:xfrm>
            <a:off x="2467497" y="4263588"/>
            <a:ext cx="230587" cy="31321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9820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047461" y="3842364"/>
            <a:ext cx="2341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音声（</a:t>
            </a:r>
            <a:r>
              <a:rPr kumimoji="1" lang="en-US" altLang="ja-JP" sz="1100" b="1" dirty="0" smtClean="0"/>
              <a:t>key</a:t>
            </a:r>
            <a:r>
              <a:rPr kumimoji="1" lang="ja-JP" altLang="en-US" sz="1100" b="1" dirty="0" smtClean="0"/>
              <a:t>）指示が届いていない</a:t>
            </a:r>
            <a:endParaRPr kumimoji="1" lang="en-US" altLang="ja-JP" sz="1100" b="1" dirty="0" smtClean="0"/>
          </a:p>
          <a:p>
            <a:r>
              <a:rPr lang="en-US" altLang="ja-JP" sz="1100" dirty="0" smtClean="0"/>
              <a:t>status 1</a:t>
            </a:r>
            <a:r>
              <a:rPr lang="ja-JP" altLang="en-US" sz="1100" dirty="0" smtClean="0"/>
              <a:t>を繰り返す</a:t>
            </a:r>
            <a:endParaRPr kumimoji="1" lang="ja-JP" altLang="en-US" sz="1100" dirty="0"/>
          </a:p>
        </p:txBody>
      </p:sp>
      <p:cxnSp>
        <p:nvCxnSpPr>
          <p:cNvPr id="56" name="カギ線コネクタ 55"/>
          <p:cNvCxnSpPr>
            <a:stCxn id="54" idx="1"/>
          </p:cNvCxnSpPr>
          <p:nvPr/>
        </p:nvCxnSpPr>
        <p:spPr>
          <a:xfrm rot="10800000" flipH="1">
            <a:off x="2441049" y="1951452"/>
            <a:ext cx="1717483" cy="2692761"/>
          </a:xfrm>
          <a:prstGeom prst="bentConnector4">
            <a:avLst>
              <a:gd name="adj1" fmla="val -29977"/>
              <a:gd name="adj2" fmla="val 804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132299" y="3236686"/>
            <a:ext cx="18316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音声（</a:t>
            </a:r>
            <a:r>
              <a:rPr kumimoji="1" lang="en-US" altLang="ja-JP" sz="1100" b="1" dirty="0" smtClean="0"/>
              <a:t>key</a:t>
            </a:r>
            <a:r>
              <a:rPr kumimoji="1" lang="ja-JP" altLang="en-US" sz="1100" b="1" dirty="0" smtClean="0"/>
              <a:t>）指示を受けた</a:t>
            </a:r>
            <a:endParaRPr kumimoji="1" lang="en-US" altLang="ja-JP" sz="1100" b="1" dirty="0" smtClean="0"/>
          </a:p>
          <a:p>
            <a:r>
              <a:rPr lang="en-US" altLang="ja-JP" sz="1100" b="1" dirty="0">
                <a:solidFill>
                  <a:srgbClr val="FF0000"/>
                </a:solidFill>
              </a:rPr>
              <a:t>o</a:t>
            </a:r>
            <a:r>
              <a:rPr lang="en-US" altLang="ja-JP" sz="1100" b="1" dirty="0" smtClean="0">
                <a:solidFill>
                  <a:srgbClr val="FF0000"/>
                </a:solidFill>
              </a:rPr>
              <a:t>bject</a:t>
            </a:r>
            <a:r>
              <a:rPr lang="ja-JP" altLang="en-US" sz="1100" b="1" dirty="0" smtClean="0">
                <a:solidFill>
                  <a:srgbClr val="FF0000"/>
                </a:solidFill>
              </a:rPr>
              <a:t>を人に設定して</a:t>
            </a:r>
            <a:endParaRPr lang="en-US" altLang="ja-JP" sz="1100" b="1" dirty="0" smtClean="0">
              <a:solidFill>
                <a:srgbClr val="FF0000"/>
              </a:solidFill>
            </a:endParaRPr>
          </a:p>
          <a:p>
            <a:r>
              <a:rPr lang="en-US" altLang="ja-JP" sz="1100" dirty="0"/>
              <a:t>s</a:t>
            </a:r>
            <a:r>
              <a:rPr kumimoji="1" lang="en-US" altLang="ja-JP" sz="1100" dirty="0" smtClean="0"/>
              <a:t>tatus 2</a:t>
            </a:r>
            <a:r>
              <a:rPr kumimoji="1" lang="ja-JP" altLang="en-US" sz="1100" dirty="0" smtClean="0"/>
              <a:t>に遷移</a:t>
            </a:r>
            <a:endParaRPr kumimoji="1" lang="ja-JP" altLang="en-US" sz="1100" dirty="0"/>
          </a:p>
        </p:txBody>
      </p:sp>
      <p:cxnSp>
        <p:nvCxnSpPr>
          <p:cNvPr id="63" name="直線矢印コネクタ 62"/>
          <p:cNvCxnSpPr/>
          <p:nvPr/>
        </p:nvCxnSpPr>
        <p:spPr>
          <a:xfrm>
            <a:off x="7272678" y="3276704"/>
            <a:ext cx="0" cy="5201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7272678" y="3436967"/>
            <a:ext cx="1752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object</a:t>
            </a:r>
            <a:r>
              <a:rPr kumimoji="1" lang="ja-JP" altLang="en-US" sz="1100" b="1" dirty="0" smtClean="0"/>
              <a:t>がタバコの場合</a:t>
            </a:r>
            <a:endParaRPr kumimoji="1" lang="ja-JP" altLang="en-US" sz="1100" b="1" dirty="0"/>
          </a:p>
        </p:txBody>
      </p:sp>
      <p:cxnSp>
        <p:nvCxnSpPr>
          <p:cNvPr id="66" name="直線矢印コネクタ 65"/>
          <p:cNvCxnSpPr/>
          <p:nvPr/>
        </p:nvCxnSpPr>
        <p:spPr>
          <a:xfrm>
            <a:off x="7368483" y="3175670"/>
            <a:ext cx="27773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8267698" y="2763156"/>
            <a:ext cx="17520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>
                <a:solidFill>
                  <a:srgbClr val="FF0000"/>
                </a:solidFill>
              </a:rPr>
              <a:t>object</a:t>
            </a:r>
            <a:r>
              <a:rPr kumimoji="1" lang="ja-JP" altLang="en-US" sz="1100" b="1" dirty="0" smtClean="0">
                <a:solidFill>
                  <a:srgbClr val="FF0000"/>
                </a:solidFill>
              </a:rPr>
              <a:t>が人の場合</a:t>
            </a:r>
            <a:endParaRPr kumimoji="1" lang="en-US" altLang="ja-JP" sz="1100" b="1" dirty="0" smtClean="0">
              <a:solidFill>
                <a:srgbClr val="FF0000"/>
              </a:solidFill>
            </a:endParaRPr>
          </a:p>
          <a:p>
            <a:r>
              <a:rPr lang="en-US" altLang="ja-JP" sz="1100" dirty="0">
                <a:solidFill>
                  <a:srgbClr val="FF0000"/>
                </a:solidFill>
              </a:rPr>
              <a:t>s</a:t>
            </a:r>
            <a:r>
              <a:rPr kumimoji="1" lang="en-US" altLang="ja-JP" sz="1100" dirty="0" smtClean="0">
                <a:solidFill>
                  <a:srgbClr val="FF0000"/>
                </a:solidFill>
              </a:rPr>
              <a:t>tatus 6</a:t>
            </a:r>
            <a:r>
              <a:rPr kumimoji="1" lang="ja-JP" altLang="en-US" sz="1100" dirty="0" smtClean="0">
                <a:solidFill>
                  <a:srgbClr val="FF0000"/>
                </a:solidFill>
              </a:rPr>
              <a:t>に遷移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68" name="楕円 67"/>
          <p:cNvSpPr/>
          <p:nvPr/>
        </p:nvSpPr>
        <p:spPr>
          <a:xfrm>
            <a:off x="9945802" y="3393382"/>
            <a:ext cx="460069" cy="1914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024730" y="5340688"/>
            <a:ext cx="282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i="1" dirty="0" smtClean="0">
                <a:solidFill>
                  <a:srgbClr val="FF0000"/>
                </a:solidFill>
              </a:rPr>
              <a:t>アピール内容が未定？</a:t>
            </a:r>
            <a:endParaRPr kumimoji="1" lang="ja-JP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5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136</Words>
  <Application>Microsoft Office PowerPoint</Application>
  <PresentationFormat>ワイド画面</PresentationFormat>
  <Paragraphs>35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パナソニック株式会社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 Feng (居 豊)</dc:creator>
  <cp:lastModifiedBy>Ju Feng (居 豊)</cp:lastModifiedBy>
  <cp:revision>8</cp:revision>
  <dcterms:created xsi:type="dcterms:W3CDTF">2020-01-07T05:49:03Z</dcterms:created>
  <dcterms:modified xsi:type="dcterms:W3CDTF">2020-01-07T06:53:50Z</dcterms:modified>
</cp:coreProperties>
</file>