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75FD-AAB5-45E3-96D5-B58F5518FB9A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F6EB-FA32-450C-BF18-20679692BE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94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75FD-AAB5-45E3-96D5-B58F5518FB9A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F6EB-FA32-450C-BF18-20679692BE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500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75FD-AAB5-45E3-96D5-B58F5518FB9A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F6EB-FA32-450C-BF18-20679692BE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89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75FD-AAB5-45E3-96D5-B58F5518FB9A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F6EB-FA32-450C-BF18-20679692BE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64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75FD-AAB5-45E3-96D5-B58F5518FB9A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F6EB-FA32-450C-BF18-20679692BE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46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75FD-AAB5-45E3-96D5-B58F5518FB9A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F6EB-FA32-450C-BF18-20679692BE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55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75FD-AAB5-45E3-96D5-B58F5518FB9A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F6EB-FA32-450C-BF18-20679692BE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18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75FD-AAB5-45E3-96D5-B58F5518FB9A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F6EB-FA32-450C-BF18-20679692BE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86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75FD-AAB5-45E3-96D5-B58F5518FB9A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F6EB-FA32-450C-BF18-20679692BE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33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75FD-AAB5-45E3-96D5-B58F5518FB9A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F6EB-FA32-450C-BF18-20679692BE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358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75FD-AAB5-45E3-96D5-B58F5518FB9A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F6EB-FA32-450C-BF18-20679692BE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84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175FD-AAB5-45E3-96D5-B58F5518FB9A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F6EB-FA32-450C-BF18-20679692BE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970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80445" y="365760"/>
            <a:ext cx="113226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1200" dirty="0" smtClean="0"/>
              <a:t>今後コードを管理や</a:t>
            </a:r>
            <a:r>
              <a:rPr lang="ja-JP" altLang="en-US" sz="1200" dirty="0" smtClean="0"/>
              <a:t>結合に対して、</a:t>
            </a:r>
            <a:r>
              <a:rPr lang="en-US" altLang="ja-JP" sz="1200" dirty="0" err="1" smtClean="0"/>
              <a:t>github</a:t>
            </a:r>
            <a:r>
              <a:rPr lang="ja-JP" altLang="en-US" sz="1200" dirty="0" smtClean="0"/>
              <a:t>を使うと楽になるかなと思います。</a:t>
            </a:r>
            <a:endParaRPr lang="en-US" altLang="ja-JP" sz="1200" dirty="0" smtClean="0"/>
          </a:p>
          <a:p>
            <a:pPr>
              <a:lnSpc>
                <a:spcPct val="150000"/>
              </a:lnSpc>
            </a:pPr>
            <a:r>
              <a:rPr kumimoji="1" lang="ja-JP" altLang="en-US" sz="1200" dirty="0" smtClean="0"/>
              <a:t>＃今回、使わなくても、今後の仕事に、もしかしたら使うかもしれません</a:t>
            </a:r>
            <a:endParaRPr kumimoji="1" lang="en-US" altLang="ja-JP" sz="1200" dirty="0" smtClean="0"/>
          </a:p>
          <a:p>
            <a:pPr>
              <a:lnSpc>
                <a:spcPct val="150000"/>
              </a:lnSpc>
            </a:pPr>
            <a:endParaRPr lang="en-US" altLang="ja-JP" sz="1200" dirty="0"/>
          </a:p>
          <a:p>
            <a:pPr>
              <a:lnSpc>
                <a:spcPct val="150000"/>
              </a:lnSpc>
            </a:pPr>
            <a:r>
              <a:rPr kumimoji="1" lang="en-US" altLang="ja-JP" sz="1200" dirty="0" smtClean="0"/>
              <a:t>Git</a:t>
            </a:r>
            <a:r>
              <a:rPr kumimoji="1" lang="ja-JP" altLang="en-US" sz="1200" dirty="0" smtClean="0"/>
              <a:t>の</a:t>
            </a:r>
            <a:r>
              <a:rPr kumimoji="1" lang="en-US" altLang="ja-JP" sz="1200" dirty="0" err="1" smtClean="0"/>
              <a:t>gui</a:t>
            </a:r>
            <a:r>
              <a:rPr kumimoji="1" lang="en-US" altLang="ja-JP" sz="1200" dirty="0" smtClean="0"/>
              <a:t> tool</a:t>
            </a:r>
            <a:r>
              <a:rPr kumimoji="1" lang="ja-JP" altLang="en-US" sz="1200" dirty="0" smtClean="0"/>
              <a:t>は</a:t>
            </a:r>
            <a:r>
              <a:rPr kumimoji="1" lang="en-US" altLang="ja-JP" sz="1200" dirty="0" smtClean="0"/>
              <a:t>google</a:t>
            </a:r>
            <a:r>
              <a:rPr kumimoji="1" lang="ja-JP" altLang="en-US" sz="1200" dirty="0" smtClean="0"/>
              <a:t>で検索したらいっぱいありますが、僕は使っている</a:t>
            </a:r>
            <a:r>
              <a:rPr kumimoji="1" lang="en-US" altLang="ja-JP" sz="1200" dirty="0" smtClean="0"/>
              <a:t>sourceTree</a:t>
            </a:r>
            <a:r>
              <a:rPr kumimoji="1" lang="ja-JP" altLang="en-US" sz="1200" dirty="0" smtClean="0"/>
              <a:t>を例として簡単な使い方を紹介します</a:t>
            </a:r>
            <a:endParaRPr kumimoji="1" lang="en-US" altLang="ja-JP" sz="1200" dirty="0" smtClean="0"/>
          </a:p>
          <a:p>
            <a:pPr>
              <a:lnSpc>
                <a:spcPct val="150000"/>
              </a:lnSpc>
            </a:pPr>
            <a:endParaRPr lang="en-US" altLang="ja-JP" sz="1200" dirty="0"/>
          </a:p>
          <a:p>
            <a:pPr>
              <a:lnSpc>
                <a:spcPct val="150000"/>
              </a:lnSpc>
            </a:pPr>
            <a:r>
              <a:rPr kumimoji="1" lang="ja-JP" altLang="en-US" sz="1200" dirty="0" smtClean="0"/>
              <a:t>各</a:t>
            </a:r>
            <a:r>
              <a:rPr kumimoji="1" lang="en-US" altLang="ja-JP" sz="1200" dirty="0" smtClean="0"/>
              <a:t>tool</a:t>
            </a:r>
            <a:r>
              <a:rPr kumimoji="1" lang="ja-JP" altLang="en-US" sz="1200" dirty="0" smtClean="0"/>
              <a:t>の</a:t>
            </a:r>
            <a:r>
              <a:rPr kumimoji="1" lang="en-US" altLang="ja-JP" sz="1200" dirty="0" smtClean="0"/>
              <a:t>interface</a:t>
            </a:r>
            <a:r>
              <a:rPr kumimoji="1" lang="ja-JP" altLang="en-US" sz="1200" dirty="0" smtClean="0"/>
              <a:t>が異なるが、大体の使い方は同じだと思います</a:t>
            </a:r>
            <a:endParaRPr kumimoji="1" lang="en-US" altLang="ja-JP" sz="1200" dirty="0" smtClean="0"/>
          </a:p>
          <a:p>
            <a:pPr>
              <a:lnSpc>
                <a:spcPct val="150000"/>
              </a:lnSpc>
            </a:pPr>
            <a:r>
              <a:rPr lang="en-US" altLang="ja-JP" sz="1200" b="1" dirty="0" smtClean="0"/>
              <a:t>Download</a:t>
            </a:r>
            <a:r>
              <a:rPr lang="ja-JP" altLang="en-US" sz="1200" b="1" dirty="0" smtClean="0"/>
              <a:t>系</a:t>
            </a:r>
            <a:r>
              <a:rPr lang="ja-JP" altLang="en-US" sz="1200" dirty="0" smtClean="0"/>
              <a:t>　</a:t>
            </a:r>
            <a:r>
              <a:rPr lang="en-US" altLang="ja-JP" sz="1200" dirty="0" smtClean="0"/>
              <a:t>fetch</a:t>
            </a:r>
            <a:r>
              <a:rPr lang="ja-JP" altLang="en-US" sz="1200" dirty="0" smtClean="0"/>
              <a:t>（</a:t>
            </a:r>
            <a:r>
              <a:rPr lang="en-US" altLang="ja-JP" sz="1200" dirty="0" smtClean="0"/>
              <a:t>repository</a:t>
            </a:r>
            <a:r>
              <a:rPr lang="ja-JP" altLang="en-US" sz="1200" dirty="0" smtClean="0"/>
              <a:t>最新情報を取る）→</a:t>
            </a:r>
            <a:r>
              <a:rPr lang="en-US" altLang="ja-JP" sz="1200" dirty="0" smtClean="0"/>
              <a:t>pull</a:t>
            </a:r>
            <a:r>
              <a:rPr lang="ja-JP" altLang="en-US" sz="1200" dirty="0" smtClean="0"/>
              <a:t>（</a:t>
            </a:r>
            <a:r>
              <a:rPr lang="en-US" altLang="ja-JP" sz="1200" dirty="0" smtClean="0"/>
              <a:t>repository</a:t>
            </a:r>
            <a:r>
              <a:rPr lang="ja-JP" altLang="en-US" sz="1200" dirty="0" smtClean="0"/>
              <a:t>の最新コードを</a:t>
            </a:r>
            <a:r>
              <a:rPr lang="en-US" altLang="ja-JP" sz="1200" dirty="0" smtClean="0"/>
              <a:t>dl</a:t>
            </a:r>
            <a:r>
              <a:rPr lang="ja-JP" altLang="en-US" sz="1200" dirty="0" smtClean="0"/>
              <a:t>）</a:t>
            </a:r>
            <a:endParaRPr lang="en-US" altLang="ja-JP" sz="1200" dirty="0" smtClean="0"/>
          </a:p>
          <a:p>
            <a:pPr>
              <a:lnSpc>
                <a:spcPct val="150000"/>
              </a:lnSpc>
            </a:pPr>
            <a:r>
              <a:rPr kumimoji="1" lang="en-US" altLang="ja-JP" sz="1200" b="1" dirty="0" smtClean="0"/>
              <a:t>Upload</a:t>
            </a:r>
            <a:r>
              <a:rPr kumimoji="1" lang="ja-JP" altLang="en-US" sz="1200" b="1" dirty="0" smtClean="0"/>
              <a:t>系</a:t>
            </a:r>
            <a:r>
              <a:rPr kumimoji="1" lang="ja-JP" altLang="en-US" sz="1200" dirty="0" smtClean="0"/>
              <a:t>　　 </a:t>
            </a:r>
            <a:r>
              <a:rPr lang="en-US" altLang="ja-JP" sz="1200" dirty="0" smtClean="0"/>
              <a:t>commit</a:t>
            </a:r>
            <a:r>
              <a:rPr lang="ja-JP" altLang="en-US" sz="1200" dirty="0" smtClean="0"/>
              <a:t>（変更したファイルをローカルに更新）→</a:t>
            </a:r>
            <a:r>
              <a:rPr lang="en-US" altLang="ja-JP" sz="1200" dirty="0" smtClean="0"/>
              <a:t>push</a:t>
            </a:r>
            <a:r>
              <a:rPr lang="ja-JP" altLang="en-US" sz="1200" dirty="0" smtClean="0"/>
              <a:t>（更新したファイルを</a:t>
            </a:r>
            <a:r>
              <a:rPr lang="en-US" altLang="ja-JP" sz="1200" dirty="0" smtClean="0"/>
              <a:t>repository</a:t>
            </a:r>
            <a:r>
              <a:rPr lang="ja-JP" altLang="en-US" sz="1200" dirty="0" smtClean="0"/>
              <a:t>に更新）</a:t>
            </a:r>
            <a:endParaRPr lang="en-US" altLang="ja-JP" sz="1200" dirty="0" smtClean="0"/>
          </a:p>
          <a:p>
            <a:pPr>
              <a:lnSpc>
                <a:spcPct val="150000"/>
              </a:lnSpc>
            </a:pPr>
            <a:r>
              <a:rPr kumimoji="1" lang="ja-JP" altLang="en-US" sz="1200" dirty="0" smtClean="0"/>
              <a:t>＃詳細は以降の</a:t>
            </a:r>
            <a:r>
              <a:rPr kumimoji="1" lang="en-US" altLang="ja-JP" sz="1200" dirty="0" smtClean="0"/>
              <a:t>page</a:t>
            </a:r>
            <a:r>
              <a:rPr kumimoji="1" lang="ja-JP" altLang="en-US" sz="1200" dirty="0" smtClean="0"/>
              <a:t>を参照。別に他の</a:t>
            </a:r>
            <a:r>
              <a:rPr kumimoji="1" lang="en-US" altLang="ja-JP" sz="1200" dirty="0" smtClean="0"/>
              <a:t>tool</a:t>
            </a:r>
            <a:r>
              <a:rPr kumimoji="1" lang="ja-JP" altLang="en-US" sz="1200" dirty="0" smtClean="0"/>
              <a:t>を使っても全然</a:t>
            </a:r>
            <a:r>
              <a:rPr kumimoji="1" lang="en-US" altLang="ja-JP" sz="1200" dirty="0" smtClean="0"/>
              <a:t>OK</a:t>
            </a:r>
            <a:r>
              <a:rPr kumimoji="1" lang="ja-JP" altLang="en-US" sz="1200" dirty="0" err="1" smtClean="0"/>
              <a:t>です</a:t>
            </a:r>
            <a:endParaRPr kumimoji="1" lang="en-US" altLang="ja-JP" sz="1200" dirty="0" smtClean="0"/>
          </a:p>
          <a:p>
            <a:pPr>
              <a:lnSpc>
                <a:spcPct val="150000"/>
              </a:lnSpc>
            </a:pPr>
            <a:r>
              <a:rPr kumimoji="1" lang="ja-JP" altLang="en-US" sz="1200" dirty="0" smtClean="0"/>
              <a:t>＃その以外に、</a:t>
            </a:r>
            <a:r>
              <a:rPr kumimoji="1" lang="en-US" altLang="ja-JP" sz="1200" dirty="0" smtClean="0"/>
              <a:t>branch</a:t>
            </a:r>
            <a:r>
              <a:rPr kumimoji="1" lang="ja-JP" altLang="en-US" sz="1200" dirty="0" smtClean="0"/>
              <a:t>の作り方や、複数の</a:t>
            </a:r>
            <a:r>
              <a:rPr kumimoji="1" lang="en-US" altLang="ja-JP" sz="1200" dirty="0" smtClean="0"/>
              <a:t>branch</a:t>
            </a:r>
            <a:r>
              <a:rPr kumimoji="1" lang="ja-JP" altLang="en-US" sz="1200" dirty="0" smtClean="0"/>
              <a:t>の</a:t>
            </a:r>
            <a:r>
              <a:rPr kumimoji="1" lang="en-US" altLang="ja-JP" sz="1200" dirty="0" smtClean="0"/>
              <a:t>merge</a:t>
            </a:r>
            <a:r>
              <a:rPr lang="ja-JP" altLang="en-US" sz="1200" dirty="0" smtClean="0"/>
              <a:t>な</a:t>
            </a:r>
            <a:r>
              <a:rPr lang="ja-JP" altLang="en-US" sz="1200" dirty="0"/>
              <a:t>ど</a:t>
            </a:r>
            <a:r>
              <a:rPr kumimoji="1" lang="ja-JP" altLang="en-US" sz="1200" dirty="0" smtClean="0"/>
              <a:t>沢山の機能があります</a:t>
            </a:r>
            <a:r>
              <a:rPr kumimoji="1" lang="ja-JP" altLang="en-US" sz="1200" dirty="0" err="1" smtClean="0"/>
              <a:t>。。。</a:t>
            </a:r>
            <a:r>
              <a:rPr kumimoji="1" lang="ja-JP" altLang="en-US" sz="1200" dirty="0" smtClean="0"/>
              <a:t>使う時に、また説明します（</a:t>
            </a:r>
            <a:r>
              <a:rPr kumimoji="1" lang="en-US" altLang="ja-JP" sz="1200" dirty="0" smtClean="0"/>
              <a:t>google</a:t>
            </a:r>
            <a:r>
              <a:rPr kumimoji="1" lang="ja-JP" altLang="en-US" sz="1200" dirty="0" smtClean="0"/>
              <a:t>で調べてもいい）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3463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69" y="511630"/>
            <a:ext cx="8130395" cy="5940854"/>
          </a:xfrm>
          <a:prstGeom prst="rect">
            <a:avLst/>
          </a:prstGeom>
        </p:spPr>
      </p:pic>
      <p:sp>
        <p:nvSpPr>
          <p:cNvPr id="5" name="楕円 4"/>
          <p:cNvSpPr/>
          <p:nvPr/>
        </p:nvSpPr>
        <p:spPr>
          <a:xfrm>
            <a:off x="6647290" y="2186609"/>
            <a:ext cx="1669774" cy="5486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118281" y="1911799"/>
            <a:ext cx="39226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</a:rPr>
              <a:t>Github</a:t>
            </a:r>
            <a:r>
              <a:rPr kumimoji="1" lang="ja-JP" altLang="en-US" sz="1100" dirty="0" smtClean="0">
                <a:solidFill>
                  <a:srgbClr val="FF0000"/>
                </a:solidFill>
              </a:rPr>
              <a:t>の</a:t>
            </a:r>
            <a:r>
              <a:rPr kumimoji="1" lang="en-US" altLang="ja-JP" sz="1100" dirty="0" smtClean="0">
                <a:solidFill>
                  <a:srgbClr val="FF0000"/>
                </a:solidFill>
              </a:rPr>
              <a:t>repository</a:t>
            </a:r>
            <a:r>
              <a:rPr kumimoji="1" lang="ja-JP" altLang="en-US" sz="1100" dirty="0" smtClean="0">
                <a:solidFill>
                  <a:srgbClr val="FF0000"/>
                </a:solidFill>
              </a:rPr>
              <a:t>の</a:t>
            </a:r>
            <a:r>
              <a:rPr kumimoji="1" lang="en-US" altLang="ja-JP" sz="1100" dirty="0" smtClean="0">
                <a:solidFill>
                  <a:srgbClr val="FF0000"/>
                </a:solidFill>
              </a:rPr>
              <a:t>hp</a:t>
            </a:r>
            <a:r>
              <a:rPr kumimoji="1" lang="ja-JP" altLang="en-US" sz="1100" dirty="0" smtClean="0">
                <a:solidFill>
                  <a:srgbClr val="FF0000"/>
                </a:solidFill>
              </a:rPr>
              <a:t>から</a:t>
            </a:r>
            <a:endParaRPr kumimoji="1" lang="en-US" altLang="ja-JP" sz="1100" dirty="0" smtClean="0">
              <a:solidFill>
                <a:srgbClr val="FF0000"/>
              </a:solidFill>
            </a:endParaRPr>
          </a:p>
          <a:p>
            <a:r>
              <a:rPr lang="en-US" altLang="ja-JP" sz="1100" dirty="0" smtClean="0">
                <a:solidFill>
                  <a:srgbClr val="FF0000"/>
                </a:solidFill>
              </a:rPr>
              <a:t>[Clone or download]</a:t>
            </a:r>
            <a:r>
              <a:rPr lang="ja-JP" altLang="en-US" sz="1100" dirty="0" smtClean="0">
                <a:solidFill>
                  <a:srgbClr val="FF0000"/>
                </a:solidFill>
              </a:rPr>
              <a:t>を押して、</a:t>
            </a:r>
            <a:r>
              <a:rPr lang="en-US" altLang="ja-JP" sz="1100" dirty="0" smtClean="0">
                <a:solidFill>
                  <a:srgbClr val="FF0000"/>
                </a:solidFill>
              </a:rPr>
              <a:t>repository</a:t>
            </a:r>
            <a:r>
              <a:rPr lang="ja-JP" altLang="en-US" sz="1100" dirty="0" smtClean="0">
                <a:solidFill>
                  <a:srgbClr val="FF0000"/>
                </a:solidFill>
              </a:rPr>
              <a:t>のリンクを</a:t>
            </a:r>
            <a:r>
              <a:rPr lang="en-US" altLang="ja-JP" sz="1100" dirty="0" smtClean="0">
                <a:solidFill>
                  <a:srgbClr val="FF0000"/>
                </a:solidFill>
              </a:rPr>
              <a:t>copy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11033" y="135172"/>
            <a:ext cx="7935402" cy="376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https://github.com/babyvox0621/digital_2019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9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09" y="299404"/>
            <a:ext cx="10318441" cy="581940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346691" y="995322"/>
            <a:ext cx="5087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FF0000"/>
                </a:solidFill>
              </a:rPr>
              <a:t>sourceTree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の</a:t>
            </a:r>
            <a:r>
              <a:rPr kumimoji="1" lang="en-US" altLang="ja-JP" sz="1200" dirty="0" smtClean="0">
                <a:solidFill>
                  <a:srgbClr val="FF0000"/>
                </a:solidFill>
              </a:rPr>
              <a:t>New tab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を作って、</a:t>
            </a:r>
            <a:r>
              <a:rPr kumimoji="1" lang="en-US" altLang="ja-JP" sz="1200" dirty="0" smtClean="0">
                <a:solidFill>
                  <a:srgbClr val="FF0000"/>
                </a:solidFill>
              </a:rPr>
              <a:t>Clone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ボタンを押す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1448474" y="598811"/>
            <a:ext cx="453154" cy="445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8843244" y="376280"/>
            <a:ext cx="1385088" cy="445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1901628" y="995322"/>
            <a:ext cx="372234" cy="1384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44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78" y="496804"/>
            <a:ext cx="6044919" cy="4525735"/>
          </a:xfrm>
          <a:prstGeom prst="rect">
            <a:avLst/>
          </a:prstGeom>
        </p:spPr>
      </p:pic>
      <p:sp>
        <p:nvSpPr>
          <p:cNvPr id="3" name="楕円 2"/>
          <p:cNvSpPr/>
          <p:nvPr/>
        </p:nvSpPr>
        <p:spPr>
          <a:xfrm>
            <a:off x="752559" y="2047284"/>
            <a:ext cx="3301551" cy="4369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680609" y="1950180"/>
            <a:ext cx="6012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FF0000"/>
                </a:solidFill>
              </a:rPr>
              <a:t>Copy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した</a:t>
            </a:r>
            <a:r>
              <a:rPr kumimoji="1" lang="en-US" altLang="ja-JP" sz="1200" dirty="0" smtClean="0">
                <a:solidFill>
                  <a:srgbClr val="FF0000"/>
                </a:solidFill>
              </a:rPr>
              <a:t>repository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リンクを貼り付け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  <a:p>
            <a:r>
              <a:rPr lang="ja-JP" altLang="en-US" sz="1200" dirty="0" smtClean="0">
                <a:solidFill>
                  <a:srgbClr val="FF0000"/>
                </a:solidFill>
              </a:rPr>
              <a:t>正しく</a:t>
            </a:r>
            <a:r>
              <a:rPr lang="en-US" altLang="ja-JP" sz="1200" dirty="0" smtClean="0">
                <a:solidFill>
                  <a:srgbClr val="FF0000"/>
                </a:solidFill>
              </a:rPr>
              <a:t>copy</a:t>
            </a:r>
            <a:r>
              <a:rPr lang="ja-JP" altLang="en-US" sz="1200" dirty="0" smtClean="0">
                <a:solidFill>
                  <a:srgbClr val="FF0000"/>
                </a:solidFill>
              </a:rPr>
              <a:t>できたら、下に「これは</a:t>
            </a:r>
            <a:r>
              <a:rPr lang="en-US" altLang="ja-JP" sz="1200" dirty="0" smtClean="0">
                <a:solidFill>
                  <a:srgbClr val="FF0000"/>
                </a:solidFill>
              </a:rPr>
              <a:t>Git</a:t>
            </a:r>
            <a:r>
              <a:rPr lang="ja-JP" altLang="en-US" sz="1200" dirty="0" smtClean="0">
                <a:solidFill>
                  <a:srgbClr val="FF0000"/>
                </a:solidFill>
              </a:rPr>
              <a:t>リポジトリです」という表示が出ます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752559" y="2541185"/>
            <a:ext cx="3301551" cy="4369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680609" y="2541185"/>
            <a:ext cx="6012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FF0000"/>
                </a:solidFill>
              </a:rPr>
              <a:t>Local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のどこに保存したい、</a:t>
            </a:r>
            <a:r>
              <a:rPr kumimoji="1" lang="en-US" altLang="ja-JP" sz="1200" dirty="0" smtClean="0">
                <a:solidFill>
                  <a:srgbClr val="FF0000"/>
                </a:solidFill>
              </a:rPr>
              <a:t>path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を設定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18609" y="2978156"/>
            <a:ext cx="6012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FF0000"/>
                </a:solidFill>
              </a:rPr>
              <a:t>tab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の名前（適当）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752558" y="2898169"/>
            <a:ext cx="3301551" cy="4369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752558" y="4369699"/>
            <a:ext cx="1205715" cy="4774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052680" y="4469914"/>
            <a:ext cx="72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FF0000"/>
                </a:solidFill>
              </a:rPr>
              <a:t>GO!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72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32" y="331773"/>
            <a:ext cx="11186444" cy="6041623"/>
          </a:xfrm>
          <a:prstGeom prst="rect">
            <a:avLst/>
          </a:prstGeom>
        </p:spPr>
      </p:pic>
      <p:sp>
        <p:nvSpPr>
          <p:cNvPr id="3" name="楕円 2"/>
          <p:cNvSpPr/>
          <p:nvPr/>
        </p:nvSpPr>
        <p:spPr>
          <a:xfrm>
            <a:off x="7881642" y="2290047"/>
            <a:ext cx="979137" cy="4774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93225" y="2913133"/>
            <a:ext cx="418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FF0000"/>
                </a:solidFill>
              </a:rPr>
              <a:t>Clone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ができたら、指定された</a:t>
            </a:r>
            <a:r>
              <a:rPr kumimoji="1" lang="en-US" altLang="ja-JP" sz="1200" dirty="0" smtClean="0">
                <a:solidFill>
                  <a:srgbClr val="FF0000"/>
                </a:solidFill>
              </a:rPr>
              <a:t>path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にファイルが</a:t>
            </a:r>
            <a:r>
              <a:rPr kumimoji="1" lang="en-US" altLang="ja-JP" sz="1200" dirty="0" smtClean="0">
                <a:solidFill>
                  <a:srgbClr val="FF0000"/>
                </a:solidFill>
              </a:rPr>
              <a:t>repository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から</a:t>
            </a:r>
            <a:r>
              <a:rPr kumimoji="1" lang="en-US" altLang="ja-JP" sz="1200" dirty="0" smtClean="0">
                <a:solidFill>
                  <a:srgbClr val="FF0000"/>
                </a:solidFill>
              </a:rPr>
              <a:t>download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できる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  <a:p>
            <a:r>
              <a:rPr lang="ja-JP" altLang="en-US" sz="1200" dirty="0" smtClean="0">
                <a:solidFill>
                  <a:srgbClr val="FF0000"/>
                </a:solidFill>
              </a:rPr>
              <a:t>＃現状は</a:t>
            </a:r>
            <a:r>
              <a:rPr lang="en-US" altLang="ja-JP" sz="1200" dirty="0" smtClean="0">
                <a:solidFill>
                  <a:srgbClr val="FF0000"/>
                </a:solidFill>
              </a:rPr>
              <a:t>README.md</a:t>
            </a:r>
            <a:r>
              <a:rPr lang="ja-JP" altLang="en-US" sz="1200" dirty="0" smtClean="0">
                <a:solidFill>
                  <a:srgbClr val="FF0000"/>
                </a:solidFill>
              </a:rPr>
              <a:t>のみ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655455" y="331773"/>
            <a:ext cx="299405" cy="3722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54774"/>
            <a:ext cx="402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FF0000"/>
                </a:solidFill>
              </a:rPr>
              <a:t>repository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から最新のコードをローカルに</a:t>
            </a:r>
            <a:r>
              <a:rPr kumimoji="1" lang="en-US" altLang="ja-JP" sz="1200" dirty="0" smtClean="0">
                <a:solidFill>
                  <a:srgbClr val="FF0000"/>
                </a:solidFill>
              </a:rPr>
              <a:t>download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楕円 6"/>
          <p:cNvSpPr/>
          <p:nvPr/>
        </p:nvSpPr>
        <p:spPr>
          <a:xfrm>
            <a:off x="995319" y="331773"/>
            <a:ext cx="299405" cy="37223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9897" y="704007"/>
            <a:ext cx="4021742" cy="276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7030A0"/>
                </a:solidFill>
              </a:rPr>
              <a:t>ローカルのファイルを</a:t>
            </a:r>
            <a:r>
              <a:rPr kumimoji="1" lang="en-US" altLang="ja-JP" sz="1200" dirty="0" smtClean="0">
                <a:solidFill>
                  <a:srgbClr val="7030A0"/>
                </a:solidFill>
              </a:rPr>
              <a:t>repository</a:t>
            </a:r>
            <a:r>
              <a:rPr kumimoji="1" lang="ja-JP" altLang="en-US" sz="1200" dirty="0" smtClean="0">
                <a:solidFill>
                  <a:srgbClr val="7030A0"/>
                </a:solidFill>
              </a:rPr>
              <a:t>に</a:t>
            </a:r>
            <a:r>
              <a:rPr kumimoji="1" lang="en-US" altLang="ja-JP" sz="1200" dirty="0" smtClean="0">
                <a:solidFill>
                  <a:srgbClr val="7030A0"/>
                </a:solidFill>
              </a:rPr>
              <a:t>upload</a:t>
            </a:r>
            <a:endParaRPr kumimoji="1" lang="ja-JP" altLang="en-US" sz="1200" dirty="0">
              <a:solidFill>
                <a:srgbClr val="7030A0"/>
              </a:solidFill>
            </a:endParaRPr>
          </a:p>
        </p:txBody>
      </p:sp>
      <p:sp>
        <p:nvSpPr>
          <p:cNvPr id="9" name="楕円 8"/>
          <p:cNvSpPr/>
          <p:nvPr/>
        </p:nvSpPr>
        <p:spPr>
          <a:xfrm>
            <a:off x="1314953" y="331773"/>
            <a:ext cx="299405" cy="37223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04597" y="288508"/>
            <a:ext cx="4780769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/>
                </a:solidFill>
              </a:rPr>
              <a:t>download</a:t>
            </a:r>
            <a:r>
              <a:rPr kumimoji="1" lang="ja-JP" altLang="en-US" sz="1200" dirty="0" smtClean="0">
                <a:solidFill>
                  <a:schemeClr val="accent5"/>
                </a:solidFill>
              </a:rPr>
              <a:t>や</a:t>
            </a:r>
            <a:r>
              <a:rPr kumimoji="1" lang="en-US" altLang="ja-JP" sz="1200" dirty="0" smtClean="0">
                <a:solidFill>
                  <a:schemeClr val="accent5"/>
                </a:solidFill>
              </a:rPr>
              <a:t>upload</a:t>
            </a:r>
            <a:r>
              <a:rPr kumimoji="1" lang="ja-JP" altLang="en-US" sz="1200" dirty="0" smtClean="0">
                <a:solidFill>
                  <a:schemeClr val="accent5"/>
                </a:solidFill>
              </a:rPr>
              <a:t>せずに、</a:t>
            </a:r>
            <a:r>
              <a:rPr kumimoji="1" lang="en-US" altLang="ja-JP" sz="1200" dirty="0" smtClean="0">
                <a:solidFill>
                  <a:schemeClr val="accent5"/>
                </a:solidFill>
              </a:rPr>
              <a:t>repository</a:t>
            </a:r>
            <a:r>
              <a:rPr kumimoji="1" lang="ja-JP" altLang="en-US" sz="1200" dirty="0" smtClean="0">
                <a:solidFill>
                  <a:schemeClr val="accent5"/>
                </a:solidFill>
              </a:rPr>
              <a:t>の最新状況を更新する</a:t>
            </a:r>
            <a:endParaRPr kumimoji="1" lang="ja-JP" altLang="en-US" sz="1200" dirty="0">
              <a:solidFill>
                <a:schemeClr val="accent5"/>
              </a:solidFill>
            </a:endParaRPr>
          </a:p>
        </p:txBody>
      </p:sp>
      <p:sp>
        <p:nvSpPr>
          <p:cNvPr id="11" name="楕円 10"/>
          <p:cNvSpPr/>
          <p:nvPr/>
        </p:nvSpPr>
        <p:spPr>
          <a:xfrm>
            <a:off x="2531458" y="6012059"/>
            <a:ext cx="299405" cy="3722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010871" y="5709075"/>
            <a:ext cx="402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FF0000"/>
                </a:solidFill>
              </a:rPr>
              <a:t>Repository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の更新履歴を表示する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楕円 12"/>
          <p:cNvSpPr/>
          <p:nvPr/>
        </p:nvSpPr>
        <p:spPr>
          <a:xfrm>
            <a:off x="1554894" y="6044427"/>
            <a:ext cx="735152" cy="3722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19992" y="6468631"/>
            <a:ext cx="402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ローカルの</a:t>
            </a:r>
            <a:r>
              <a:rPr kumimoji="1" lang="en-US" altLang="ja-JP" sz="1200" dirty="0" smtClean="0">
                <a:solidFill>
                  <a:srgbClr val="FF0000"/>
                </a:solidFill>
              </a:rPr>
              <a:t>workspace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を表示する（次の</a:t>
            </a:r>
            <a:r>
              <a:rPr kumimoji="1" lang="en-US" altLang="ja-JP" sz="1200" dirty="0" smtClean="0">
                <a:solidFill>
                  <a:srgbClr val="FF0000"/>
                </a:solidFill>
              </a:rPr>
              <a:t>page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で説明）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073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341907"/>
            <a:ext cx="11088354" cy="572638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970059" y="6257676"/>
            <a:ext cx="882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ローカルのファイルを修正して保存すると、</a:t>
            </a:r>
            <a:r>
              <a:rPr kumimoji="1" lang="en-US" altLang="ja-JP" dirty="0" smtClean="0"/>
              <a:t>workspace</a:t>
            </a:r>
            <a:r>
              <a:rPr kumimoji="1" lang="ja-JP" altLang="en-US" dirty="0" smtClean="0"/>
              <a:t>の状況は上記のようになる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816133" y="1278900"/>
            <a:ext cx="345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変更前後の差分を表示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20025" y="3483997"/>
            <a:ext cx="4679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変更したファイルを</a:t>
            </a:r>
            <a:r>
              <a:rPr kumimoji="1" lang="en-US" altLang="ja-JP" dirty="0" smtClean="0">
                <a:solidFill>
                  <a:srgbClr val="FF0000"/>
                </a:solidFill>
              </a:rPr>
              <a:t>list up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5383033" y="2941983"/>
            <a:ext cx="1073426" cy="302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416701" y="2954557"/>
            <a:ext cx="4679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選択したファイルを</a:t>
            </a:r>
            <a:r>
              <a:rPr lang="ja-JP" altLang="en-US" sz="1200" dirty="0" smtClean="0">
                <a:solidFill>
                  <a:srgbClr val="FF0000"/>
                </a:solidFill>
              </a:rPr>
              <a:t>インデックスに追加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＃押すと次の</a:t>
            </a:r>
            <a:r>
              <a:rPr kumimoji="1" lang="en-US" altLang="ja-JP" sz="1200" dirty="0" smtClean="0">
                <a:solidFill>
                  <a:srgbClr val="FF0000"/>
                </a:solidFill>
              </a:rPr>
              <a:t>page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になる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39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3" y="500932"/>
            <a:ext cx="10287322" cy="5469345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375575" y="1316588"/>
            <a:ext cx="3196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インデックスに追加されたファイル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  <a:p>
            <a:r>
              <a:rPr lang="ja-JP" altLang="en-US" sz="1200" dirty="0" smtClean="0">
                <a:solidFill>
                  <a:srgbClr val="FF0000"/>
                </a:solidFill>
              </a:rPr>
              <a:t>（</a:t>
            </a:r>
            <a:r>
              <a:rPr lang="en-US" altLang="ja-JP" sz="1200" dirty="0" smtClean="0">
                <a:solidFill>
                  <a:srgbClr val="FF0000"/>
                </a:solidFill>
              </a:rPr>
              <a:t>commit</a:t>
            </a:r>
            <a:r>
              <a:rPr lang="ja-JP" altLang="en-US" sz="1200" dirty="0" smtClean="0">
                <a:solidFill>
                  <a:srgbClr val="FF0000"/>
                </a:solidFill>
              </a:rPr>
              <a:t>したいファイル）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125694" y="5831777"/>
            <a:ext cx="4125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インデックスに追加されたファイルを</a:t>
            </a:r>
            <a:r>
              <a:rPr kumimoji="1" lang="en-US" altLang="ja-JP" sz="1200" dirty="0" smtClean="0">
                <a:solidFill>
                  <a:srgbClr val="FF0000"/>
                </a:solidFill>
              </a:rPr>
              <a:t>commit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9899374" y="5518205"/>
            <a:ext cx="850789" cy="3180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87109" y="5299183"/>
            <a:ext cx="4125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FF0000"/>
                </a:solidFill>
              </a:rPr>
              <a:t>commit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するときに適当な説明を記入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1375575" y="5576182"/>
            <a:ext cx="1598213" cy="2555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18984" y="6039527"/>
            <a:ext cx="6019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チェックを入れると、</a:t>
            </a:r>
            <a:r>
              <a:rPr kumimoji="1" lang="en-US" altLang="ja-JP" sz="1200" dirty="0" smtClean="0">
                <a:solidFill>
                  <a:srgbClr val="FF0000"/>
                </a:solidFill>
              </a:rPr>
              <a:t>commit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すると同時に</a:t>
            </a:r>
            <a:r>
              <a:rPr kumimoji="1" lang="en-US" altLang="ja-JP" sz="1200" dirty="0" smtClean="0">
                <a:solidFill>
                  <a:srgbClr val="FF0000"/>
                </a:solidFill>
              </a:rPr>
              <a:t>repository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に反映する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  <a:p>
            <a:r>
              <a:rPr lang="ja-JP" altLang="en-US" sz="1200" dirty="0" smtClean="0">
                <a:solidFill>
                  <a:srgbClr val="FF0000"/>
                </a:solidFill>
              </a:rPr>
              <a:t>（普通はローカルに</a:t>
            </a:r>
            <a:r>
              <a:rPr lang="en-US" altLang="ja-JP" sz="1200" dirty="0" smtClean="0">
                <a:solidFill>
                  <a:srgbClr val="FF0000"/>
                </a:solidFill>
              </a:rPr>
              <a:t>commit</a:t>
            </a:r>
            <a:r>
              <a:rPr lang="ja-JP" altLang="en-US" sz="1200" dirty="0" smtClean="0">
                <a:solidFill>
                  <a:srgbClr val="FF0000"/>
                </a:solidFill>
              </a:rPr>
              <a:t>して</a:t>
            </a:r>
            <a:r>
              <a:rPr lang="en-US" altLang="ja-JP" sz="1200" dirty="0" smtClean="0">
                <a:solidFill>
                  <a:srgbClr val="FF0000"/>
                </a:solidFill>
              </a:rPr>
              <a:t>repository</a:t>
            </a:r>
            <a:r>
              <a:rPr lang="ja-JP" altLang="en-US" sz="1200" dirty="0" smtClean="0">
                <a:solidFill>
                  <a:srgbClr val="FF0000"/>
                </a:solidFill>
              </a:rPr>
              <a:t>に反映するのは後ほど）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＃</a:t>
            </a:r>
            <a:r>
              <a:rPr lang="en-US" altLang="ja-JP" sz="1200" dirty="0" smtClean="0">
                <a:solidFill>
                  <a:srgbClr val="FF0000"/>
                </a:solidFill>
              </a:rPr>
              <a:t>miss commit</a:t>
            </a:r>
            <a:r>
              <a:rPr lang="ja-JP" altLang="en-US" sz="1200" dirty="0" smtClean="0">
                <a:solidFill>
                  <a:srgbClr val="FF0000"/>
                </a:solidFill>
              </a:rPr>
              <a:t>が発生しないように、チェックを外した方がいい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63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357715"/>
            <a:ext cx="10551381" cy="5654092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765190" y="1550504"/>
            <a:ext cx="7935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rgbClr val="FF0000"/>
                </a:solidFill>
              </a:rPr>
              <a:t>Commit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したら、プッシュのところに①が表示され、</a:t>
            </a:r>
            <a:endParaRPr kumimoji="1" lang="en-US" altLang="ja-JP" sz="1600" dirty="0" smtClean="0">
              <a:solidFill>
                <a:srgbClr val="FF0000"/>
              </a:solidFill>
            </a:endParaRPr>
          </a:p>
          <a:p>
            <a:r>
              <a:rPr lang="ja-JP" altLang="en-US" sz="1600" dirty="0" smtClean="0">
                <a:solidFill>
                  <a:srgbClr val="FF0000"/>
                </a:solidFill>
              </a:rPr>
              <a:t>プッシュボタンを</a:t>
            </a:r>
            <a:r>
              <a:rPr lang="ja-JP" altLang="en-US" sz="1600" dirty="0">
                <a:solidFill>
                  <a:srgbClr val="FF0000"/>
                </a:solidFill>
              </a:rPr>
              <a:t>押</a:t>
            </a:r>
            <a:r>
              <a:rPr lang="ja-JP" altLang="en-US" sz="1600" dirty="0" smtClean="0">
                <a:solidFill>
                  <a:srgbClr val="FF0000"/>
                </a:solidFill>
              </a:rPr>
              <a:t>すと、</a:t>
            </a:r>
            <a:r>
              <a:rPr lang="en-US" altLang="ja-JP" sz="1600" dirty="0" smtClean="0">
                <a:solidFill>
                  <a:srgbClr val="FF0000"/>
                </a:solidFill>
              </a:rPr>
              <a:t>repository</a:t>
            </a:r>
            <a:r>
              <a:rPr lang="ja-JP" altLang="en-US" sz="1600" dirty="0" smtClean="0">
                <a:solidFill>
                  <a:srgbClr val="FF0000"/>
                </a:solidFill>
              </a:rPr>
              <a:t>に反映して、皆が</a:t>
            </a:r>
            <a:r>
              <a:rPr lang="ja-JP" altLang="en-US" sz="1600" dirty="0">
                <a:solidFill>
                  <a:srgbClr val="FF0000"/>
                </a:solidFill>
              </a:rPr>
              <a:t>プル</a:t>
            </a:r>
            <a:r>
              <a:rPr lang="ja-JP" altLang="en-US" sz="1600" dirty="0" smtClean="0">
                <a:solidFill>
                  <a:srgbClr val="FF0000"/>
                </a:solidFill>
              </a:rPr>
              <a:t>やフェッチができます</a:t>
            </a:r>
            <a:endParaRPr lang="en-US" altLang="ja-JP" sz="1600" dirty="0" smtClean="0">
              <a:solidFill>
                <a:srgbClr val="FF0000"/>
              </a:solidFill>
            </a:endParaRPr>
          </a:p>
        </p:txBody>
      </p:sp>
      <p:sp>
        <p:nvSpPr>
          <p:cNvPr id="4" name="楕円 3"/>
          <p:cNvSpPr/>
          <p:nvPr/>
        </p:nvSpPr>
        <p:spPr>
          <a:xfrm>
            <a:off x="1025718" y="254442"/>
            <a:ext cx="540689" cy="5645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>
            <a:stCxn id="4" idx="5"/>
          </p:cNvCxnSpPr>
          <p:nvPr/>
        </p:nvCxnSpPr>
        <p:spPr>
          <a:xfrm>
            <a:off x="1487225" y="736309"/>
            <a:ext cx="389283" cy="7108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21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369</Words>
  <Application>Microsoft Office PowerPoint</Application>
  <PresentationFormat>ワイド画面</PresentationFormat>
  <Paragraphs>40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パナソニック株式会社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 Feng (居 豊)</dc:creator>
  <cp:lastModifiedBy>Ju Feng (居 豊)</cp:lastModifiedBy>
  <cp:revision>12</cp:revision>
  <dcterms:created xsi:type="dcterms:W3CDTF">2019-10-23T05:06:39Z</dcterms:created>
  <dcterms:modified xsi:type="dcterms:W3CDTF">2019-10-23T05:42:59Z</dcterms:modified>
</cp:coreProperties>
</file>