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3788" autoAdjust="0"/>
  </p:normalViewPr>
  <p:slideViewPr>
    <p:cSldViewPr snapToGrid="0">
      <p:cViewPr varScale="1">
        <p:scale>
          <a:sx n="72" d="100"/>
          <a:sy n="72" d="100"/>
        </p:scale>
        <p:origin x="61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882114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1369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21b5e97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21b5e97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dk2"/>
              </a:buClr>
              <a:buSzPts val="1600"/>
              <a:buFont typeface="Arial"/>
              <a:buChar char="-"/>
            </a:pPr>
            <a:r>
              <a:rPr lang="en" sz="1600">
                <a:solidFill>
                  <a:schemeClr val="dk2"/>
                </a:solidFill>
                <a:highlight>
                  <a:srgbClr val="FFFFFF"/>
                </a:highlight>
              </a:rPr>
              <a:t>khi có các liên kết này, việc khám pha được va chạm sẽ thông qua tọa độ 2D hoặc 3D của các liên kết. Việc xử lý logic game chủ yếu thông qua việc kiểm tra và xử lý va chạm.</a:t>
            </a:r>
            <a:endParaRPr sz="1600">
              <a:solidFill>
                <a:schemeClr val="dk2"/>
              </a:solidFill>
              <a:highlight>
                <a:srgbClr val="FFFFFF"/>
              </a:highlight>
            </a:endParaRPr>
          </a:p>
          <a:p>
            <a:pPr marL="457200" lvl="0" indent="-330200" algn="l" rtl="0">
              <a:lnSpc>
                <a:spcPct val="115000"/>
              </a:lnSpc>
              <a:spcBef>
                <a:spcPts val="0"/>
              </a:spcBef>
              <a:spcAft>
                <a:spcPts val="0"/>
              </a:spcAft>
              <a:buClr>
                <a:schemeClr val="dk2"/>
              </a:buClr>
              <a:buSzPts val="1600"/>
              <a:buFont typeface="Raleway"/>
              <a:buChar char="-"/>
            </a:pPr>
            <a:r>
              <a:rPr lang="en" sz="1350">
                <a:solidFill>
                  <a:srgbClr val="292B2C"/>
                </a:solidFill>
                <a:highlight>
                  <a:srgbClr val="FFFFFF"/>
                </a:highlight>
              </a:rPr>
              <a:t>Collision Detection – Dùng để ngăn chặn các object di chuyển quá nhanh xuyên qua các object khác mà không bị va chạm, như khi viên đạn di chuyển nhanh quá, và vượt qua object khác trước khi va chạm được update.</a:t>
            </a:r>
            <a:endParaRPr sz="1350">
              <a:solidFill>
                <a:srgbClr val="292B2C"/>
              </a:solidFill>
              <a:highlight>
                <a:srgbClr val="FFFFFF"/>
              </a:highlight>
            </a:endParaRPr>
          </a:p>
          <a:p>
            <a:pPr marL="457200" lvl="0" indent="-314325" algn="l" rtl="0">
              <a:lnSpc>
                <a:spcPct val="115000"/>
              </a:lnSpc>
              <a:spcBef>
                <a:spcPts val="0"/>
              </a:spcBef>
              <a:spcAft>
                <a:spcPts val="0"/>
              </a:spcAft>
              <a:buClr>
                <a:srgbClr val="292B2C"/>
              </a:buClr>
              <a:buSzPts val="1350"/>
              <a:buFont typeface="Raleway"/>
              <a:buChar char="-"/>
            </a:pPr>
            <a:r>
              <a:rPr lang="en" sz="1350">
                <a:solidFill>
                  <a:srgbClr val="1B1B1B"/>
                </a:solidFill>
                <a:highlight>
                  <a:srgbClr val="FFFFFF"/>
                </a:highlight>
              </a:rPr>
              <a:t>Colliders là vật mà engine vật lý sẽ dung để có thể nhận ra sự va chạm</a:t>
            </a:r>
            <a:endParaRPr sz="1350">
              <a:solidFill>
                <a:srgbClr val="292B2C"/>
              </a:solidFill>
              <a:highlight>
                <a:srgbClr val="FFFFFF"/>
              </a:highlight>
            </a:endParaRPr>
          </a:p>
        </p:txBody>
      </p:sp>
    </p:spTree>
    <p:extLst>
      <p:ext uri="{BB962C8B-B14F-4D97-AF65-F5344CB8AC3E}">
        <p14:creationId xmlns:p14="http://schemas.microsoft.com/office/powerpoint/2010/main" val="2602793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21b5e970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21b5e970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dk2"/>
              </a:buClr>
              <a:buSzPts val="1600"/>
              <a:buFont typeface="Arial"/>
              <a:buChar char="-"/>
            </a:pPr>
            <a:r>
              <a:rPr lang="en" sz="1500">
                <a:latin typeface="Times New Roman"/>
                <a:ea typeface="Times New Roman"/>
                <a:cs typeface="Times New Roman"/>
                <a:sym typeface="Times New Roman"/>
              </a:rPr>
              <a:t>Như đã giới thiệu, lớp Platform Indepence Layer cung cấp các api xử lý đồ họa, thì SDL đóng vai trò của lớp này và hỗ trợ truy cập đến:</a:t>
            </a: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973523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21b5e970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21b5e970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dk2"/>
              </a:buClr>
              <a:buSzPts val="1600"/>
              <a:buFont typeface="Arial"/>
              <a:buChar char="-"/>
            </a:pPr>
            <a:r>
              <a:rPr lang="en" sz="1500">
                <a:latin typeface="Times New Roman"/>
                <a:ea typeface="Times New Roman"/>
                <a:cs typeface="Times New Roman"/>
                <a:sym typeface="Times New Roman"/>
              </a:rPr>
              <a:t>Sử dụng mẫu ECS để xây dựng hệ thống engine.</a:t>
            </a: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338258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21b5e97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21b5e97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dk2"/>
              </a:buClr>
              <a:buSzPts val="1600"/>
              <a:buFont typeface="Arial"/>
              <a:buChar char="-"/>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255428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21b5e970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21b5e970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11363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2216f72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2216f72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4068585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2216f72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2216f72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89391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2216f72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2216f72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130681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2216f72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2216f72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1151166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2216f72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2216f72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221197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83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a346eed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a346eed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Trong dự án game nhóm em đang phát triển trên Unity Engine, ban đầu dự án ra sản phẩm tốt, game chơi rất mượt và có thể chạy trên các thiết bị di động kể cả các máy đời thấp. Tuy nhiên, sau một thời gian mở rộng game, dự án có thêm khá nhiều các thư viện, plug in nhưng chỉ dùng một phần nhỏ chức năng trong đó. Điều này dẫn đến việc kích cỡ file build tăng cao.</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88809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346eed2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346eed2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Như hình ở trên, có rất nhiều những mô-đun nhỏ cấu thành lên trò chơi</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10700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acf955ed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acf955e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Game Specific bao gồm rất nhiều lớp, (nêu chức năng các lớp) Game Engine Functiona: Lớp phức tạp nhất của trò chơi bao gồm các hệ thống con</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Resource Management: chứa các tài nguyên của game như sprites, scripts, music audio, ngôn ngữ...</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Utility Layer: Quản lý bộ nhớ, tập hợp các hàm toán học, cấu trúc dự liệu và giải thuật ( cây, biểu đồ, … )</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Platform independence: Lớp cung cấp các API xử lý đồ họa,....</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311739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acf955ed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acf955ed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Rendering engine: trạng thái hình ảnh của game, các hiệu ứng, shader, hay là phân vùng cảnh</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Animation Engine: các chuyển động trong game</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Audio system: Âm thanh của game</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Physics: lưu trữ vị trí, các biến đổi của thực thể</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sz="1500">
                <a:latin typeface="Times New Roman"/>
                <a:ea typeface="Times New Roman"/>
                <a:cs typeface="Times New Roman"/>
                <a:sym typeface="Times New Roman"/>
              </a:rPr>
              <a:t>GamePlay Foundations: bao gồm Game State và Game Flow</a:t>
            </a: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14864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acf955ed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acf955ed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Game State là một trạng thái của trò chơi. Khi người dùng bắt đầu trò chơi thì GameState ở trạng thái Loop. Lúc này thì Game Engine sẽ cập nhật trạng thái của game liên tục nhờ các sub system. Rồi sau đó render ra hình ảnh tương ứng cho người chơi.</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Ví dụ: Khi người chơi qua màn 1 -&gt;  cập nhật trạng thái và render ra màn 2.</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1680020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acf955ed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acf955ed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1200"/>
              </a:spcAft>
              <a:buNone/>
            </a:pPr>
            <a:r>
              <a:rPr lang="en" sz="1500">
                <a:latin typeface="Times New Roman"/>
                <a:ea typeface="Times New Roman"/>
                <a:cs typeface="Times New Roman"/>
                <a:sym typeface="Times New Roman"/>
              </a:rPr>
              <a:t>Khi bắt đầu trò chơi, thì hệ thống ở trong trạng thái game loop -&gt; có rất nhiều trạng thái, mà ta phải xác định được logic đúng của game engine.</a:t>
            </a: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282496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a411cfd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a411cfd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 Duy trì thông tin liên quan đến vật lý: hình dạng, khối lượng, vận tốc, gia tốc, v.v</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 Lí do mà Physics xác định được game state của game là vì nó duy trì danh sách các đối tượng trò chơi, đo lường mọi thứ</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Tuy nhiên không phải đối tượng nào tỏng game cũng có thành phần vật lý, tùy thuộc vào chức năng của các đối tượng có trong game</a:t>
            </a:r>
            <a:endParaRPr sz="15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sz="1500">
                <a:latin typeface="Times New Roman"/>
                <a:ea typeface="Times New Roman"/>
                <a:cs typeface="Times New Roman"/>
                <a:sym typeface="Times New Roman"/>
              </a:rPr>
              <a:t> Hầu hết các game dù đơn giản đều sử dụng mô phỏng vật lý – Lập trình game càng phát triển thì càng nhiều các mô phỏng vật lý phức tạp </a:t>
            </a:r>
            <a:endParaRPr sz="1500">
              <a:latin typeface="Times New Roman"/>
              <a:ea typeface="Times New Roman"/>
              <a:cs typeface="Times New Roman"/>
              <a:sym typeface="Times New Roman"/>
            </a:endParaRPr>
          </a:p>
        </p:txBody>
      </p:sp>
    </p:spTree>
    <p:extLst>
      <p:ext uri="{BB962C8B-B14F-4D97-AF65-F5344CB8AC3E}">
        <p14:creationId xmlns:p14="http://schemas.microsoft.com/office/powerpoint/2010/main" val="385676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bsdl.org/"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Xây dựng mô-đun Game Engine</a:t>
            </a:r>
            <a:endParaRPr>
              <a:latin typeface="Arial"/>
              <a:ea typeface="Arial"/>
              <a:cs typeface="Arial"/>
              <a:sym typeface="Arial"/>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
                <a:latin typeface="Arial"/>
                <a:ea typeface="Arial"/>
                <a:cs typeface="Arial"/>
                <a:sym typeface="Arial"/>
              </a:rPr>
              <a:t>Giảng viên hướng dẫn: ThS. Lê Tấn Hùng</a:t>
            </a:r>
            <a:endParaRPr>
              <a:latin typeface="Arial"/>
              <a:ea typeface="Arial"/>
              <a:cs typeface="Arial"/>
              <a:sym typeface="Arial"/>
            </a:endParaRPr>
          </a:p>
          <a:p>
            <a:pPr marL="0" lvl="0" indent="0" algn="l" rtl="0">
              <a:lnSpc>
                <a:spcPct val="150000"/>
              </a:lnSpc>
              <a:spcBef>
                <a:spcPts val="0"/>
              </a:spcBef>
              <a:spcAft>
                <a:spcPts val="0"/>
              </a:spcAft>
              <a:buNone/>
            </a:pPr>
            <a:r>
              <a:rPr lang="en">
                <a:latin typeface="Arial"/>
                <a:ea typeface="Arial"/>
                <a:cs typeface="Arial"/>
                <a:sym typeface="Arial"/>
              </a:rPr>
              <a:t>Sinh viên thực hiện: Nguyễn Thành Bắc</a:t>
            </a:r>
            <a:endParaRPr>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latin typeface="Arial"/>
                <a:ea typeface="Arial"/>
                <a:cs typeface="Arial"/>
                <a:sym typeface="Arial"/>
              </a:rPr>
              <a:t>2. Tổng quan </a:t>
            </a:r>
            <a:r>
              <a:rPr lang="en" sz="3600" dirty="0" smtClean="0">
                <a:solidFill>
                  <a:schemeClr val="dk1"/>
                </a:solidFill>
                <a:latin typeface="Arial"/>
                <a:ea typeface="Arial"/>
                <a:cs typeface="Arial"/>
                <a:sym typeface="Arial"/>
              </a:rPr>
              <a:t>về Game </a:t>
            </a:r>
            <a:r>
              <a:rPr lang="en" sz="3600" dirty="0">
                <a:solidFill>
                  <a:schemeClr val="dk1"/>
                </a:solidFill>
                <a:latin typeface="Arial"/>
                <a:ea typeface="Arial"/>
                <a:cs typeface="Arial"/>
                <a:sym typeface="Arial"/>
              </a:rPr>
              <a:t>Engine</a:t>
            </a:r>
            <a:endParaRPr sz="2400" dirty="0">
              <a:latin typeface="Arial"/>
              <a:ea typeface="Arial"/>
              <a:cs typeface="Arial"/>
              <a:sym typeface="Arial"/>
            </a:endParaRPr>
          </a:p>
        </p:txBody>
      </p:sp>
      <p:sp>
        <p:nvSpPr>
          <p:cNvPr id="144" name="Google Shape;144;p22"/>
          <p:cNvSpPr txBox="1">
            <a:spLocks noGrp="1"/>
          </p:cNvSpPr>
          <p:nvPr>
            <p:ph type="title" idx="4294967295"/>
          </p:nvPr>
        </p:nvSpPr>
        <p:spPr>
          <a:xfrm>
            <a:off x="705675" y="1593875"/>
            <a:ext cx="6795300" cy="49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rgbClr val="000000"/>
                </a:solidFill>
                <a:latin typeface="Arial"/>
                <a:ea typeface="Arial"/>
                <a:cs typeface="Arial"/>
                <a:sym typeface="Arial"/>
              </a:rPr>
              <a:t>Mô-đun va chạm</a:t>
            </a:r>
            <a:endParaRPr sz="1800" dirty="0">
              <a:solidFill>
                <a:srgbClr val="000000"/>
              </a:solidFill>
              <a:latin typeface="Arial"/>
              <a:ea typeface="Arial"/>
              <a:cs typeface="Arial"/>
              <a:sym typeface="Arial"/>
            </a:endParaRPr>
          </a:p>
        </p:txBody>
      </p:sp>
      <p:sp>
        <p:nvSpPr>
          <p:cNvPr id="145" name="Google Shape;145;p22"/>
          <p:cNvSpPr txBox="1">
            <a:spLocks noGrp="1"/>
          </p:cNvSpPr>
          <p:nvPr>
            <p:ph type="title" idx="4294967295"/>
          </p:nvPr>
        </p:nvSpPr>
        <p:spPr>
          <a:xfrm>
            <a:off x="535775" y="2256850"/>
            <a:ext cx="3696300" cy="2530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SzPts val="1600"/>
              <a:buFont typeface="Arial"/>
              <a:buChar char="-"/>
            </a:pPr>
            <a:r>
              <a:rPr lang="en" sz="1600" b="0" dirty="0">
                <a:highlight>
                  <a:srgbClr val="FFFFFF"/>
                </a:highlight>
                <a:latin typeface="Arial"/>
                <a:ea typeface="Arial"/>
                <a:cs typeface="Arial"/>
                <a:sym typeface="Arial"/>
              </a:rPr>
              <a:t>Mỗi đối tượng trò chơi (bao gồm cả nền) được liên kết với hình dạng va chạm</a:t>
            </a:r>
            <a:endParaRPr sz="1600" b="0" dirty="0">
              <a:highlight>
                <a:srgbClr val="FFFFFF"/>
              </a:highlight>
              <a:latin typeface="Arial"/>
              <a:ea typeface="Arial"/>
              <a:cs typeface="Arial"/>
              <a:sym typeface="Arial"/>
            </a:endParaRPr>
          </a:p>
          <a:p>
            <a:pPr marL="457200" lvl="0" indent="0" algn="l" rtl="0">
              <a:spcBef>
                <a:spcPts val="1200"/>
              </a:spcBef>
              <a:spcAft>
                <a:spcPts val="1600"/>
              </a:spcAft>
              <a:buNone/>
            </a:pPr>
            <a:endParaRPr sz="1600" b="0" dirty="0">
              <a:solidFill>
                <a:srgbClr val="000000"/>
              </a:solidFill>
              <a:latin typeface="Arial"/>
              <a:ea typeface="Arial"/>
              <a:cs typeface="Arial"/>
              <a:sym typeface="Arial"/>
            </a:endParaRPr>
          </a:p>
        </p:txBody>
      </p:sp>
      <p:pic>
        <p:nvPicPr>
          <p:cNvPr id="146" name="Google Shape;146;p22"/>
          <p:cNvPicPr preferRelativeResize="0"/>
          <p:nvPr/>
        </p:nvPicPr>
        <p:blipFill>
          <a:blip r:embed="rId3">
            <a:alphaModFix/>
          </a:blip>
          <a:stretch>
            <a:fillRect/>
          </a:stretch>
        </p:blipFill>
        <p:spPr>
          <a:xfrm>
            <a:off x="5096674" y="1550825"/>
            <a:ext cx="3185375" cy="29745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3. Xây dựng mô-đun Engine</a:t>
            </a:r>
            <a:endParaRPr sz="2400">
              <a:latin typeface="Arial"/>
              <a:ea typeface="Arial"/>
              <a:cs typeface="Arial"/>
              <a:sym typeface="Arial"/>
            </a:endParaRPr>
          </a:p>
        </p:txBody>
      </p:sp>
      <p:sp>
        <p:nvSpPr>
          <p:cNvPr id="152" name="Google Shape;152;p23"/>
          <p:cNvSpPr txBox="1">
            <a:spLocks noGrp="1"/>
          </p:cNvSpPr>
          <p:nvPr>
            <p:ph type="title" idx="4294967295"/>
          </p:nvPr>
        </p:nvSpPr>
        <p:spPr>
          <a:xfrm>
            <a:off x="658250" y="1480150"/>
            <a:ext cx="8042400" cy="559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dirty="0">
                <a:highlight>
                  <a:srgbClr val="FFFFFF"/>
                </a:highlight>
                <a:latin typeface="Arial"/>
                <a:ea typeface="Arial"/>
                <a:cs typeface="Arial"/>
                <a:sym typeface="Arial"/>
              </a:rPr>
              <a:t>Sử dụng SDL (</a:t>
            </a:r>
            <a:r>
              <a:rPr lang="en" sz="1800" dirty="0">
                <a:solidFill>
                  <a:srgbClr val="000000"/>
                </a:solidFill>
                <a:highlight>
                  <a:srgbClr val="FFFFFF"/>
                </a:highlight>
                <a:uFill>
                  <a:noFill/>
                </a:uFill>
                <a:latin typeface="Arial"/>
                <a:ea typeface="Arial"/>
                <a:cs typeface="Arial"/>
                <a:sym typeface="Arial"/>
                <a:hlinkClick r:id="rId3"/>
              </a:rPr>
              <a:t>Simple DirectMedia Layer</a:t>
            </a:r>
            <a:r>
              <a:rPr lang="en" sz="1800" dirty="0">
                <a:highlight>
                  <a:srgbClr val="FFFFFF"/>
                </a:highlight>
                <a:latin typeface="Arial"/>
                <a:ea typeface="Arial"/>
                <a:cs typeface="Arial"/>
                <a:sym typeface="Arial"/>
              </a:rPr>
              <a:t>)</a:t>
            </a:r>
            <a:endParaRPr sz="1800" dirty="0">
              <a:highlight>
                <a:srgbClr val="FFFFFF"/>
              </a:highlight>
              <a:latin typeface="Arial"/>
              <a:ea typeface="Arial"/>
              <a:cs typeface="Arial"/>
              <a:sym typeface="Arial"/>
            </a:endParaRPr>
          </a:p>
          <a:p>
            <a:pPr marL="457200" lvl="0" indent="0" algn="l" rtl="0">
              <a:spcBef>
                <a:spcPts val="1200"/>
              </a:spcBef>
              <a:spcAft>
                <a:spcPts val="1600"/>
              </a:spcAft>
              <a:buNone/>
            </a:pPr>
            <a:endParaRPr sz="1800" b="0" dirty="0">
              <a:solidFill>
                <a:srgbClr val="000000"/>
              </a:solidFill>
              <a:latin typeface="Arial"/>
              <a:ea typeface="Arial"/>
              <a:cs typeface="Arial"/>
              <a:sym typeface="Arial"/>
            </a:endParaRPr>
          </a:p>
        </p:txBody>
      </p:sp>
      <p:sp>
        <p:nvSpPr>
          <p:cNvPr id="153" name="Google Shape;153;p23"/>
          <p:cNvSpPr txBox="1">
            <a:spLocks noGrp="1"/>
          </p:cNvSpPr>
          <p:nvPr>
            <p:ph type="title" idx="4294967295"/>
          </p:nvPr>
        </p:nvSpPr>
        <p:spPr>
          <a:xfrm>
            <a:off x="658250" y="2081875"/>
            <a:ext cx="8042400" cy="19800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1600" b="0" dirty="0">
                <a:highlight>
                  <a:srgbClr val="FFFFFF"/>
                </a:highlight>
                <a:latin typeface="Arial"/>
                <a:ea typeface="Arial"/>
                <a:cs typeface="Arial"/>
                <a:sym typeface="Arial"/>
              </a:rPr>
              <a:t>Hỗ trợ truy cập đến:</a:t>
            </a:r>
            <a:endParaRPr sz="1600" b="0" dirty="0">
              <a:highlight>
                <a:srgbClr val="FFFFFF"/>
              </a:highlight>
              <a:latin typeface="Arial"/>
              <a:ea typeface="Arial"/>
              <a:cs typeface="Arial"/>
              <a:sym typeface="Arial"/>
            </a:endParaRPr>
          </a:p>
          <a:p>
            <a:pPr marL="914400" lvl="1" indent="-330200" algn="l" rtl="0">
              <a:lnSpc>
                <a:spcPct val="115000"/>
              </a:lnSpc>
              <a:spcBef>
                <a:spcPts val="1200"/>
              </a:spcBef>
              <a:spcAft>
                <a:spcPts val="0"/>
              </a:spcAft>
              <a:buSzPts val="1600"/>
              <a:buFont typeface="Arial"/>
              <a:buChar char="-"/>
            </a:pPr>
            <a:r>
              <a:rPr lang="en" sz="1600" b="0" dirty="0">
                <a:highlight>
                  <a:srgbClr val="FFFFFF"/>
                </a:highlight>
                <a:latin typeface="Arial"/>
                <a:ea typeface="Arial"/>
                <a:cs typeface="Arial"/>
                <a:sym typeface="Arial"/>
              </a:rPr>
              <a:t>B</a:t>
            </a:r>
            <a:r>
              <a:rPr lang="en" sz="1600" b="0" dirty="0" smtClean="0">
                <a:highlight>
                  <a:srgbClr val="FFFFFF"/>
                </a:highlight>
                <a:latin typeface="Arial"/>
                <a:ea typeface="Arial"/>
                <a:cs typeface="Arial"/>
                <a:sym typeface="Arial"/>
              </a:rPr>
              <a:t>àn </a:t>
            </a:r>
            <a:r>
              <a:rPr lang="en" sz="1600" b="0" dirty="0">
                <a:highlight>
                  <a:srgbClr val="FFFFFF"/>
                </a:highlight>
                <a:latin typeface="Arial"/>
                <a:ea typeface="Arial"/>
                <a:cs typeface="Arial"/>
                <a:sym typeface="Arial"/>
              </a:rPr>
              <a:t>phím</a:t>
            </a:r>
            <a:endParaRPr sz="1600" b="0" dirty="0">
              <a:highlight>
                <a:srgbClr val="FFFFFF"/>
              </a:highlight>
              <a:latin typeface="Arial"/>
              <a:ea typeface="Arial"/>
              <a:cs typeface="Arial"/>
              <a:sym typeface="Arial"/>
            </a:endParaRPr>
          </a:p>
          <a:p>
            <a:pPr marL="914400" lvl="1" indent="-330200" algn="l" rtl="0">
              <a:lnSpc>
                <a:spcPct val="115000"/>
              </a:lnSpc>
              <a:spcBef>
                <a:spcPts val="0"/>
              </a:spcBef>
              <a:spcAft>
                <a:spcPts val="0"/>
              </a:spcAft>
              <a:buSzPts val="1600"/>
              <a:buFont typeface="Arial"/>
              <a:buChar char="-"/>
            </a:pPr>
            <a:r>
              <a:rPr lang="en" sz="1600" b="0" dirty="0" smtClean="0">
                <a:highlight>
                  <a:srgbClr val="FFFFFF"/>
                </a:highlight>
                <a:latin typeface="Arial"/>
                <a:ea typeface="Arial"/>
                <a:cs typeface="Arial"/>
                <a:sym typeface="Arial"/>
              </a:rPr>
              <a:t>Chuột </a:t>
            </a:r>
            <a:endParaRPr sz="1600" b="0" dirty="0">
              <a:highlight>
                <a:srgbClr val="FFFFFF"/>
              </a:highlight>
              <a:latin typeface="Arial"/>
              <a:ea typeface="Arial"/>
              <a:cs typeface="Arial"/>
              <a:sym typeface="Arial"/>
            </a:endParaRPr>
          </a:p>
          <a:p>
            <a:pPr marL="914400" lvl="1" indent="-330200" algn="l" rtl="0">
              <a:lnSpc>
                <a:spcPct val="115000"/>
              </a:lnSpc>
              <a:spcBef>
                <a:spcPts val="0"/>
              </a:spcBef>
              <a:spcAft>
                <a:spcPts val="0"/>
              </a:spcAft>
              <a:buSzPts val="1600"/>
              <a:buFont typeface="Arial"/>
              <a:buChar char="-"/>
            </a:pPr>
            <a:r>
              <a:rPr lang="en" sz="1600" b="0" dirty="0">
                <a:highlight>
                  <a:srgbClr val="FFFFFF"/>
                </a:highlight>
                <a:latin typeface="Arial"/>
                <a:ea typeface="Arial"/>
                <a:cs typeface="Arial"/>
                <a:sym typeface="Arial"/>
              </a:rPr>
              <a:t>H</a:t>
            </a:r>
            <a:r>
              <a:rPr lang="en" sz="1600" b="0" dirty="0" smtClean="0">
                <a:highlight>
                  <a:srgbClr val="FFFFFF"/>
                </a:highlight>
                <a:latin typeface="Arial"/>
                <a:ea typeface="Arial"/>
                <a:cs typeface="Arial"/>
                <a:sym typeface="Arial"/>
              </a:rPr>
              <a:t>ình </a:t>
            </a:r>
            <a:r>
              <a:rPr lang="en" sz="1600" b="0" dirty="0">
                <a:highlight>
                  <a:srgbClr val="FFFFFF"/>
                </a:highlight>
                <a:latin typeface="Arial"/>
                <a:ea typeface="Arial"/>
                <a:cs typeface="Arial"/>
                <a:sym typeface="Arial"/>
              </a:rPr>
              <a:t>ảnh</a:t>
            </a:r>
            <a:endParaRPr sz="1600" b="0" dirty="0">
              <a:highlight>
                <a:srgbClr val="FFFFFF"/>
              </a:highlight>
              <a:latin typeface="Arial"/>
              <a:ea typeface="Arial"/>
              <a:cs typeface="Arial"/>
              <a:sym typeface="Arial"/>
            </a:endParaRPr>
          </a:p>
          <a:p>
            <a:pPr marL="914400" lvl="1" indent="-330200" algn="l" rtl="0">
              <a:lnSpc>
                <a:spcPct val="115000"/>
              </a:lnSpc>
              <a:spcBef>
                <a:spcPts val="0"/>
              </a:spcBef>
              <a:spcAft>
                <a:spcPts val="0"/>
              </a:spcAft>
              <a:buSzPts val="1600"/>
              <a:buFont typeface="Arial"/>
              <a:buChar char="-"/>
            </a:pPr>
            <a:r>
              <a:rPr lang="en" sz="1600" b="0" dirty="0">
                <a:highlight>
                  <a:srgbClr val="FFFFFF"/>
                </a:highlight>
                <a:latin typeface="Arial"/>
                <a:ea typeface="Arial"/>
                <a:cs typeface="Arial"/>
                <a:sym typeface="Arial"/>
              </a:rPr>
              <a:t>Â</a:t>
            </a:r>
            <a:r>
              <a:rPr lang="en" sz="1600" b="0" dirty="0" smtClean="0">
                <a:highlight>
                  <a:srgbClr val="FFFFFF"/>
                </a:highlight>
                <a:latin typeface="Arial"/>
                <a:ea typeface="Arial"/>
                <a:cs typeface="Arial"/>
                <a:sym typeface="Arial"/>
              </a:rPr>
              <a:t>m </a:t>
            </a:r>
            <a:r>
              <a:rPr lang="en" sz="1600" b="0" dirty="0">
                <a:highlight>
                  <a:srgbClr val="FFFFFF"/>
                </a:highlight>
                <a:latin typeface="Arial"/>
                <a:ea typeface="Arial"/>
                <a:cs typeface="Arial"/>
                <a:sym typeface="Arial"/>
              </a:rPr>
              <a:t>thanh</a:t>
            </a:r>
            <a:endParaRPr sz="1600" b="0" dirty="0">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 sz="1600" b="0" dirty="0">
                <a:highlight>
                  <a:srgbClr val="FFFFFF"/>
                </a:highlight>
                <a:latin typeface="Arial"/>
                <a:ea typeface="Arial"/>
                <a:cs typeface="Arial"/>
                <a:sym typeface="Arial"/>
              </a:rPr>
              <a:t>	</a:t>
            </a:r>
            <a:endParaRPr sz="1600" b="0" dirty="0">
              <a:highlight>
                <a:srgbClr val="FFFFFF"/>
              </a:highlight>
              <a:latin typeface="Arial"/>
              <a:ea typeface="Arial"/>
              <a:cs typeface="Arial"/>
              <a:sym typeface="Arial"/>
            </a:endParaRPr>
          </a:p>
          <a:p>
            <a:pPr marL="0" lvl="0" indent="0" algn="l" rtl="0">
              <a:spcBef>
                <a:spcPts val="1200"/>
              </a:spcBef>
              <a:spcAft>
                <a:spcPts val="1600"/>
              </a:spcAft>
              <a:buNone/>
            </a:pPr>
            <a:endParaRPr sz="1800" b="0"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3. Xây dựng mô-đun Engine</a:t>
            </a:r>
            <a:endParaRPr sz="2400">
              <a:latin typeface="Arial"/>
              <a:ea typeface="Arial"/>
              <a:cs typeface="Arial"/>
              <a:sym typeface="Arial"/>
            </a:endParaRPr>
          </a:p>
        </p:txBody>
      </p:sp>
      <p:sp>
        <p:nvSpPr>
          <p:cNvPr id="159" name="Google Shape;159;p24"/>
          <p:cNvSpPr txBox="1">
            <a:spLocks noGrp="1"/>
          </p:cNvSpPr>
          <p:nvPr>
            <p:ph type="title" idx="4294967295"/>
          </p:nvPr>
        </p:nvSpPr>
        <p:spPr>
          <a:xfrm>
            <a:off x="658250" y="1480150"/>
            <a:ext cx="8042400" cy="559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dirty="0">
                <a:highlight>
                  <a:srgbClr val="FFFFFF"/>
                </a:highlight>
                <a:latin typeface="Arial"/>
                <a:ea typeface="Arial"/>
                <a:cs typeface="Arial"/>
                <a:sym typeface="Arial"/>
              </a:rPr>
              <a:t>Áp dụng mẫu ECS (Entity-Component-System)</a:t>
            </a:r>
            <a:endParaRPr sz="1800" dirty="0">
              <a:highlight>
                <a:srgbClr val="FFFFFF"/>
              </a:highlight>
              <a:latin typeface="Arial"/>
              <a:ea typeface="Arial"/>
              <a:cs typeface="Arial"/>
              <a:sym typeface="Arial"/>
            </a:endParaRPr>
          </a:p>
          <a:p>
            <a:pPr marL="457200" lvl="0" indent="0" algn="l" rtl="0">
              <a:spcBef>
                <a:spcPts val="1200"/>
              </a:spcBef>
              <a:spcAft>
                <a:spcPts val="1600"/>
              </a:spcAft>
              <a:buNone/>
            </a:pPr>
            <a:endParaRPr sz="1800" b="0" dirty="0">
              <a:solidFill>
                <a:srgbClr val="000000"/>
              </a:solidFill>
              <a:latin typeface="Arial"/>
              <a:ea typeface="Arial"/>
              <a:cs typeface="Arial"/>
              <a:sym typeface="Arial"/>
            </a:endParaRPr>
          </a:p>
        </p:txBody>
      </p:sp>
      <p:sp>
        <p:nvSpPr>
          <p:cNvPr id="160" name="Google Shape;160;p24"/>
          <p:cNvSpPr txBox="1">
            <a:spLocks noGrp="1"/>
          </p:cNvSpPr>
          <p:nvPr>
            <p:ph type="title" idx="4294967295"/>
          </p:nvPr>
        </p:nvSpPr>
        <p:spPr>
          <a:xfrm>
            <a:off x="-111525" y="2224750"/>
            <a:ext cx="4548600" cy="2615400"/>
          </a:xfrm>
          <a:prstGeom prst="rect">
            <a:avLst/>
          </a:prstGeom>
        </p:spPr>
        <p:txBody>
          <a:bodyPr spcFirstLastPara="1" wrap="square" lIns="91425" tIns="91425" rIns="91425" bIns="91425" anchor="t" anchorCtr="0">
            <a:noAutofit/>
          </a:bodyPr>
          <a:lstStyle/>
          <a:p>
            <a:pPr marL="914400" lvl="1" indent="-330200" algn="l" rtl="0">
              <a:lnSpc>
                <a:spcPct val="115000"/>
              </a:lnSpc>
              <a:spcBef>
                <a:spcPts val="1200"/>
              </a:spcBef>
              <a:spcAft>
                <a:spcPts val="0"/>
              </a:spcAft>
              <a:buSzPts val="1600"/>
              <a:buFont typeface="Arial"/>
              <a:buChar char="-"/>
            </a:pPr>
            <a:r>
              <a:rPr lang="en" sz="1600" b="0" dirty="0">
                <a:highlight>
                  <a:srgbClr val="FFFFFF"/>
                </a:highlight>
                <a:latin typeface="Arial"/>
                <a:ea typeface="Arial"/>
                <a:cs typeface="Arial"/>
                <a:sym typeface="Arial"/>
              </a:rPr>
              <a:t>Tách biệt các yếu tố dữ liệu và logic</a:t>
            </a:r>
            <a:endParaRPr sz="1600" b="0" dirty="0">
              <a:highlight>
                <a:srgbClr val="FFFFFF"/>
              </a:highlight>
              <a:latin typeface="Arial"/>
              <a:ea typeface="Arial"/>
              <a:cs typeface="Arial"/>
              <a:sym typeface="Arial"/>
            </a:endParaRPr>
          </a:p>
          <a:p>
            <a:pPr marL="914400" lvl="1" indent="-330200" algn="l" rtl="0">
              <a:lnSpc>
                <a:spcPct val="115000"/>
              </a:lnSpc>
              <a:spcBef>
                <a:spcPts val="0"/>
              </a:spcBef>
              <a:spcAft>
                <a:spcPts val="0"/>
              </a:spcAft>
              <a:buSzPts val="1600"/>
              <a:buFont typeface="Arial"/>
              <a:buChar char="-"/>
            </a:pPr>
            <a:r>
              <a:rPr lang="en" sz="1600" b="0" dirty="0">
                <a:highlight>
                  <a:srgbClr val="FFFFFF"/>
                </a:highlight>
                <a:latin typeface="Arial"/>
                <a:ea typeface="Arial"/>
                <a:cs typeface="Arial"/>
                <a:sym typeface="Arial"/>
              </a:rPr>
              <a:t>Đảm bảo nguyên tắc thực hiện một nhiệm vụ duy nhất</a:t>
            </a:r>
            <a:endParaRPr sz="1600" b="0" dirty="0">
              <a:highlight>
                <a:srgbClr val="FFFFFF"/>
              </a:highlight>
              <a:latin typeface="Arial"/>
              <a:ea typeface="Arial"/>
              <a:cs typeface="Arial"/>
              <a:sym typeface="Arial"/>
            </a:endParaRPr>
          </a:p>
          <a:p>
            <a:pPr marL="914400" lvl="1" indent="-330200" algn="l" rtl="0">
              <a:lnSpc>
                <a:spcPct val="115000"/>
              </a:lnSpc>
              <a:spcBef>
                <a:spcPts val="0"/>
              </a:spcBef>
              <a:spcAft>
                <a:spcPts val="0"/>
              </a:spcAft>
              <a:buSzPts val="1600"/>
              <a:buFont typeface="Arial"/>
              <a:buChar char="-"/>
            </a:pPr>
            <a:r>
              <a:rPr lang="en" sz="1600" b="0" dirty="0">
                <a:highlight>
                  <a:srgbClr val="FFFFFF"/>
                </a:highlight>
                <a:latin typeface="Arial"/>
                <a:ea typeface="Arial"/>
                <a:cs typeface="Arial"/>
                <a:sym typeface="Arial"/>
              </a:rPr>
              <a:t>Có thể thêm các hành vi trong lúc run-time chương trình.</a:t>
            </a:r>
            <a:endParaRPr sz="1600" b="0" dirty="0">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 sz="1600" b="0" dirty="0">
                <a:highlight>
                  <a:srgbClr val="FFFFFF"/>
                </a:highlight>
                <a:latin typeface="Arial"/>
                <a:ea typeface="Arial"/>
                <a:cs typeface="Arial"/>
                <a:sym typeface="Arial"/>
              </a:rPr>
              <a:t>	 </a:t>
            </a:r>
            <a:endParaRPr sz="1600" b="0" dirty="0">
              <a:highlight>
                <a:srgbClr val="FFFFFF"/>
              </a:highlight>
              <a:latin typeface="Arial"/>
              <a:ea typeface="Arial"/>
              <a:cs typeface="Arial"/>
              <a:sym typeface="Arial"/>
            </a:endParaRPr>
          </a:p>
          <a:p>
            <a:pPr marL="0" lvl="0" indent="0" algn="l" rtl="0">
              <a:spcBef>
                <a:spcPts val="1200"/>
              </a:spcBef>
              <a:spcAft>
                <a:spcPts val="1600"/>
              </a:spcAft>
              <a:buNone/>
            </a:pPr>
            <a:endParaRPr sz="1800" b="0" dirty="0">
              <a:solidFill>
                <a:srgbClr val="000000"/>
              </a:solidFill>
              <a:latin typeface="Arial"/>
              <a:ea typeface="Arial"/>
              <a:cs typeface="Arial"/>
              <a:sym typeface="Arial"/>
            </a:endParaRPr>
          </a:p>
        </p:txBody>
      </p:sp>
      <p:pic>
        <p:nvPicPr>
          <p:cNvPr id="161" name="Google Shape;161;p24"/>
          <p:cNvPicPr preferRelativeResize="0"/>
          <p:nvPr/>
        </p:nvPicPr>
        <p:blipFill>
          <a:blip r:embed="rId3">
            <a:alphaModFix/>
          </a:blip>
          <a:stretch>
            <a:fillRect/>
          </a:stretch>
        </p:blipFill>
        <p:spPr>
          <a:xfrm>
            <a:off x="4353325" y="2224750"/>
            <a:ext cx="4548650" cy="1863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additive="base">
                                        <p:cTn id="7" dur="500" fill="hold"/>
                                        <p:tgtEl>
                                          <p:spTgt spid="161"/>
                                        </p:tgtEl>
                                        <p:attrNameLst>
                                          <p:attrName>ppt_x</p:attrName>
                                        </p:attrNameLst>
                                      </p:cBhvr>
                                      <p:tavLst>
                                        <p:tav tm="0">
                                          <p:val>
                                            <p:strVal val="#ppt_x"/>
                                          </p:val>
                                        </p:tav>
                                        <p:tav tm="100000">
                                          <p:val>
                                            <p:strVal val="#ppt_x"/>
                                          </p:val>
                                        </p:tav>
                                      </p:tavLst>
                                    </p:anim>
                                    <p:anim calcmode="lin" valueType="num">
                                      <p:cBhvr additive="base">
                                        <p:cTn id="8"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3. Xây dựng mô-đun Engine</a:t>
            </a:r>
            <a:endParaRPr sz="2400">
              <a:latin typeface="Arial"/>
              <a:ea typeface="Arial"/>
              <a:cs typeface="Arial"/>
              <a:sym typeface="Arial"/>
            </a:endParaRPr>
          </a:p>
        </p:txBody>
      </p:sp>
      <p:sp>
        <p:nvSpPr>
          <p:cNvPr id="167" name="Google Shape;167;p25"/>
          <p:cNvSpPr txBox="1">
            <a:spLocks noGrp="1"/>
          </p:cNvSpPr>
          <p:nvPr>
            <p:ph type="title" idx="4294967295"/>
          </p:nvPr>
        </p:nvSpPr>
        <p:spPr>
          <a:xfrm>
            <a:off x="535775" y="2256850"/>
            <a:ext cx="8042400" cy="2530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600" b="0">
              <a:highlight>
                <a:srgbClr val="FFFFFF"/>
              </a:highlight>
              <a:latin typeface="Arial"/>
              <a:ea typeface="Arial"/>
              <a:cs typeface="Arial"/>
              <a:sym typeface="Arial"/>
            </a:endParaRPr>
          </a:p>
          <a:p>
            <a:pPr marL="457200" lvl="0" indent="0" algn="l" rtl="0">
              <a:spcBef>
                <a:spcPts val="1200"/>
              </a:spcBef>
              <a:spcAft>
                <a:spcPts val="1600"/>
              </a:spcAft>
              <a:buNone/>
            </a:pPr>
            <a:endParaRPr sz="1600" b="0">
              <a:solidFill>
                <a:srgbClr val="000000"/>
              </a:solidFill>
              <a:latin typeface="Arial"/>
              <a:ea typeface="Arial"/>
              <a:cs typeface="Arial"/>
              <a:sym typeface="Arial"/>
            </a:endParaRPr>
          </a:p>
        </p:txBody>
      </p:sp>
      <p:pic>
        <p:nvPicPr>
          <p:cNvPr id="168" name="Google Shape;168;p25"/>
          <p:cNvPicPr preferRelativeResize="0"/>
          <p:nvPr/>
        </p:nvPicPr>
        <p:blipFill>
          <a:blip r:embed="rId3">
            <a:alphaModFix/>
          </a:blip>
          <a:stretch>
            <a:fillRect/>
          </a:stretch>
        </p:blipFill>
        <p:spPr>
          <a:xfrm>
            <a:off x="403850" y="2080725"/>
            <a:ext cx="8336300" cy="26283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fill="hold"/>
                                        <p:tgtEl>
                                          <p:spTgt spid="168"/>
                                        </p:tgtEl>
                                        <p:attrNameLst>
                                          <p:attrName>ppt_x</p:attrName>
                                        </p:attrNameLst>
                                      </p:cBhvr>
                                      <p:tavLst>
                                        <p:tav tm="0">
                                          <p:val>
                                            <p:strVal val="#ppt_x"/>
                                          </p:val>
                                        </p:tav>
                                        <p:tav tm="100000">
                                          <p:val>
                                            <p:strVal val="#ppt_x"/>
                                          </p:val>
                                        </p:tav>
                                      </p:tavLst>
                                    </p:anim>
                                    <p:anim calcmode="lin" valueType="num">
                                      <p:cBhvr additive="base">
                                        <p:cTn id="8"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3. Xây dựng mô-đun Engine</a:t>
            </a:r>
            <a:endParaRPr sz="2400">
              <a:latin typeface="Arial"/>
              <a:ea typeface="Arial"/>
              <a:cs typeface="Arial"/>
              <a:sym typeface="Arial"/>
            </a:endParaRPr>
          </a:p>
        </p:txBody>
      </p:sp>
      <p:sp>
        <p:nvSpPr>
          <p:cNvPr id="174" name="Google Shape;174;p26"/>
          <p:cNvSpPr txBox="1">
            <a:spLocks noGrp="1"/>
          </p:cNvSpPr>
          <p:nvPr>
            <p:ph type="title" idx="4294967295"/>
          </p:nvPr>
        </p:nvSpPr>
        <p:spPr>
          <a:xfrm>
            <a:off x="535775" y="2256850"/>
            <a:ext cx="8042400" cy="2530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600" b="0">
              <a:highlight>
                <a:srgbClr val="FFFFFF"/>
              </a:highlight>
              <a:latin typeface="Arial"/>
              <a:ea typeface="Arial"/>
              <a:cs typeface="Arial"/>
              <a:sym typeface="Arial"/>
            </a:endParaRPr>
          </a:p>
          <a:p>
            <a:pPr marL="457200" lvl="0" indent="0" algn="l" rtl="0">
              <a:spcBef>
                <a:spcPts val="1200"/>
              </a:spcBef>
              <a:spcAft>
                <a:spcPts val="1600"/>
              </a:spcAft>
              <a:buNone/>
            </a:pPr>
            <a:endParaRPr sz="1600" b="0">
              <a:solidFill>
                <a:srgbClr val="000000"/>
              </a:solidFill>
              <a:latin typeface="Arial"/>
              <a:ea typeface="Arial"/>
              <a:cs typeface="Arial"/>
              <a:sym typeface="Arial"/>
            </a:endParaRPr>
          </a:p>
        </p:txBody>
      </p:sp>
      <p:pic>
        <p:nvPicPr>
          <p:cNvPr id="175" name="Google Shape;175;p26"/>
          <p:cNvPicPr preferRelativeResize="0"/>
          <p:nvPr/>
        </p:nvPicPr>
        <p:blipFill>
          <a:blip r:embed="rId3">
            <a:alphaModFix/>
          </a:blip>
          <a:stretch>
            <a:fillRect/>
          </a:stretch>
        </p:blipFill>
        <p:spPr>
          <a:xfrm>
            <a:off x="535774" y="1789043"/>
            <a:ext cx="7879355" cy="299861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idx="4294967295"/>
          </p:nvPr>
        </p:nvSpPr>
        <p:spPr>
          <a:xfrm>
            <a:off x="535775" y="712150"/>
            <a:ext cx="7512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4. Kết quả và hướng phát triển</a:t>
            </a:r>
            <a:endParaRPr sz="2400">
              <a:latin typeface="Arial"/>
              <a:ea typeface="Arial"/>
              <a:cs typeface="Arial"/>
              <a:sym typeface="Arial"/>
            </a:endParaRPr>
          </a:p>
        </p:txBody>
      </p:sp>
      <p:sp>
        <p:nvSpPr>
          <p:cNvPr id="181" name="Google Shape;181;p27"/>
          <p:cNvSpPr txBox="1">
            <a:spLocks noGrp="1"/>
          </p:cNvSpPr>
          <p:nvPr>
            <p:ph type="title" idx="4294967295"/>
          </p:nvPr>
        </p:nvSpPr>
        <p:spPr>
          <a:xfrm>
            <a:off x="535775" y="1681497"/>
            <a:ext cx="8042400" cy="2530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Font typeface="Arial"/>
              <a:buChar char="-"/>
            </a:pPr>
            <a:r>
              <a:rPr lang="en" sz="1600" b="0" dirty="0">
                <a:highlight>
                  <a:srgbClr val="FFFFFF"/>
                </a:highlight>
                <a:latin typeface="Arial"/>
                <a:ea typeface="Arial"/>
                <a:cs typeface="Arial"/>
                <a:sym typeface="Arial"/>
              </a:rPr>
              <a:t>Xây dựng </a:t>
            </a:r>
            <a:r>
              <a:rPr lang="en" sz="1600" b="0" dirty="0" smtClean="0">
                <a:highlight>
                  <a:srgbClr val="FFFFFF"/>
                </a:highlight>
                <a:latin typeface="Arial"/>
                <a:ea typeface="Arial"/>
                <a:cs typeface="Arial"/>
                <a:sym typeface="Arial"/>
              </a:rPr>
              <a:t>thành công mô-đun </a:t>
            </a:r>
            <a:r>
              <a:rPr lang="en" sz="1600" b="0" dirty="0">
                <a:highlight>
                  <a:srgbClr val="FFFFFF"/>
                </a:highlight>
                <a:latin typeface="Arial"/>
                <a:ea typeface="Arial"/>
                <a:cs typeface="Arial"/>
                <a:sym typeface="Arial"/>
              </a:rPr>
              <a:t>game engine</a:t>
            </a:r>
            <a:endParaRPr sz="1600" b="0" dirty="0">
              <a:highlight>
                <a:srgbClr val="FFFFFF"/>
              </a:highlight>
              <a:latin typeface="Arial"/>
              <a:ea typeface="Arial"/>
              <a:cs typeface="Arial"/>
              <a:sym typeface="Arial"/>
            </a:endParaRPr>
          </a:p>
          <a:p>
            <a:pPr marL="457200" lvl="0" indent="-330200" algn="l" rtl="0">
              <a:lnSpc>
                <a:spcPct val="150000"/>
              </a:lnSpc>
              <a:spcBef>
                <a:spcPts val="0"/>
              </a:spcBef>
              <a:spcAft>
                <a:spcPts val="0"/>
              </a:spcAft>
              <a:buSzPts val="1600"/>
              <a:buFont typeface="Arial"/>
              <a:buChar char="-"/>
            </a:pPr>
            <a:r>
              <a:rPr lang="en-US" sz="1600" b="0" dirty="0" err="1" smtClean="0">
                <a:highlight>
                  <a:srgbClr val="FFFFFF"/>
                </a:highlight>
                <a:latin typeface="Arial"/>
                <a:ea typeface="Arial"/>
                <a:cs typeface="Arial"/>
                <a:sym typeface="Arial"/>
              </a:rPr>
              <a:t>Áp</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dụng</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vào</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phát</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triển</a:t>
            </a:r>
            <a:r>
              <a:rPr lang="en-US" sz="1600" b="0" dirty="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trò</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chơi</a:t>
            </a:r>
            <a:endParaRPr sz="1600" b="0" dirty="0">
              <a:highlight>
                <a:srgbClr val="FFFFFF"/>
              </a:highlight>
              <a:latin typeface="Arial"/>
              <a:ea typeface="Arial"/>
              <a:cs typeface="Arial"/>
              <a:sym typeface="Arial"/>
            </a:endParaRPr>
          </a:p>
          <a:p>
            <a:pPr marL="457200" lvl="0" indent="-330200" algn="l" rtl="0">
              <a:lnSpc>
                <a:spcPct val="150000"/>
              </a:lnSpc>
              <a:spcBef>
                <a:spcPts val="0"/>
              </a:spcBef>
              <a:spcAft>
                <a:spcPts val="0"/>
              </a:spcAft>
              <a:buSzPts val="1600"/>
              <a:buFont typeface="Arial"/>
              <a:buChar char="-"/>
            </a:pPr>
            <a:r>
              <a:rPr lang="en-US" sz="1600" b="0" dirty="0" err="1" smtClean="0">
                <a:highlight>
                  <a:srgbClr val="FFFFFF"/>
                </a:highlight>
                <a:latin typeface="Arial"/>
                <a:ea typeface="Arial"/>
                <a:cs typeface="Arial"/>
                <a:sym typeface="Arial"/>
              </a:rPr>
              <a:t>Tối</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ưu</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và</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loại</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bỏ</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được</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các</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phần</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thừa</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trong</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dự</a:t>
            </a:r>
            <a:r>
              <a:rPr lang="en-US" sz="1600" b="0" dirty="0" smtClean="0">
                <a:highlight>
                  <a:srgbClr val="FFFFFF"/>
                </a:highlight>
                <a:latin typeface="Arial"/>
                <a:ea typeface="Arial"/>
                <a:cs typeface="Arial"/>
                <a:sym typeface="Arial"/>
              </a:rPr>
              <a:t> </a:t>
            </a:r>
            <a:r>
              <a:rPr lang="en-US" sz="1600" b="0" dirty="0" err="1" smtClean="0">
                <a:highlight>
                  <a:srgbClr val="FFFFFF"/>
                </a:highlight>
                <a:latin typeface="Arial"/>
                <a:ea typeface="Arial"/>
                <a:cs typeface="Arial"/>
                <a:sym typeface="Arial"/>
              </a:rPr>
              <a:t>án</a:t>
            </a:r>
            <a:endParaRPr sz="1600" b="0" dirty="0">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 sz="1600" b="0" dirty="0">
                <a:highlight>
                  <a:srgbClr val="FFFFFF"/>
                </a:highlight>
                <a:latin typeface="Arial"/>
                <a:ea typeface="Arial"/>
                <a:cs typeface="Arial"/>
                <a:sym typeface="Arial"/>
              </a:rPr>
              <a:t>	</a:t>
            </a:r>
            <a:endParaRPr sz="1600" b="0" dirty="0">
              <a:highlight>
                <a:srgbClr val="FFFFFF"/>
              </a:highlight>
              <a:latin typeface="Arial"/>
              <a:ea typeface="Arial"/>
              <a:cs typeface="Arial"/>
              <a:sym typeface="Arial"/>
            </a:endParaRPr>
          </a:p>
          <a:p>
            <a:pPr marL="457200" lvl="0" indent="0" algn="l" rtl="0">
              <a:spcBef>
                <a:spcPts val="1200"/>
              </a:spcBef>
              <a:spcAft>
                <a:spcPts val="1600"/>
              </a:spcAft>
              <a:buNone/>
            </a:pPr>
            <a:endParaRPr sz="1600" b="0"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idx="4294967295"/>
          </p:nvPr>
        </p:nvSpPr>
        <p:spPr>
          <a:xfrm>
            <a:off x="535775" y="712150"/>
            <a:ext cx="7512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4. Kết quả và hướng phát triển</a:t>
            </a:r>
            <a:endParaRPr sz="2400">
              <a:latin typeface="Arial"/>
              <a:ea typeface="Arial"/>
              <a:cs typeface="Arial"/>
              <a:sym typeface="Arial"/>
            </a:endParaRPr>
          </a:p>
        </p:txBody>
      </p:sp>
      <p:sp>
        <p:nvSpPr>
          <p:cNvPr id="181" name="Google Shape;181;p27"/>
          <p:cNvSpPr txBox="1">
            <a:spLocks noGrp="1"/>
          </p:cNvSpPr>
          <p:nvPr>
            <p:ph type="title" idx="4294967295"/>
          </p:nvPr>
        </p:nvSpPr>
        <p:spPr>
          <a:xfrm>
            <a:off x="535775" y="1356189"/>
            <a:ext cx="8042400" cy="2856108"/>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dirty="0" smtClean="0">
                <a:highlight>
                  <a:srgbClr val="FFFFFF"/>
                </a:highlight>
                <a:latin typeface="Arial"/>
                <a:ea typeface="Arial"/>
                <a:cs typeface="Arial"/>
                <a:sym typeface="Arial"/>
              </a:rPr>
              <a:t>So sánh Unity Engine và mô-đun Engine tự xây dựng</a:t>
            </a:r>
            <a:endParaRPr sz="1600" dirty="0">
              <a:highlight>
                <a:srgbClr val="FFFFFF"/>
              </a:highlight>
              <a:latin typeface="Arial"/>
              <a:ea typeface="Arial"/>
              <a:cs typeface="Arial"/>
              <a:sym typeface="Arial"/>
            </a:endParaRPr>
          </a:p>
          <a:p>
            <a:pPr marL="457200" lvl="0" indent="0" algn="l" rtl="0">
              <a:spcBef>
                <a:spcPts val="1200"/>
              </a:spcBef>
              <a:spcAft>
                <a:spcPts val="1600"/>
              </a:spcAft>
              <a:buNone/>
            </a:pPr>
            <a:endParaRPr sz="1600" b="0" dirty="0">
              <a:solidFill>
                <a:srgbClr val="000000"/>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1291707" y="2302977"/>
            <a:ext cx="2409825" cy="1571625"/>
          </a:xfrm>
          <a:prstGeom prst="rect">
            <a:avLst/>
          </a:prstGeom>
        </p:spPr>
      </p:pic>
      <p:pic>
        <p:nvPicPr>
          <p:cNvPr id="4" name="Picture 3"/>
          <p:cNvPicPr>
            <a:picLocks noChangeAspect="1"/>
          </p:cNvPicPr>
          <p:nvPr/>
        </p:nvPicPr>
        <p:blipFill>
          <a:blip r:embed="rId4"/>
          <a:stretch>
            <a:fillRect/>
          </a:stretch>
        </p:blipFill>
        <p:spPr>
          <a:xfrm>
            <a:off x="4971703" y="2302977"/>
            <a:ext cx="2038350" cy="1600200"/>
          </a:xfrm>
          <a:prstGeom prst="rect">
            <a:avLst/>
          </a:prstGeom>
        </p:spPr>
      </p:pic>
      <p:sp>
        <p:nvSpPr>
          <p:cNvPr id="5" name="Oval 4"/>
          <p:cNvSpPr/>
          <p:nvPr/>
        </p:nvSpPr>
        <p:spPr>
          <a:xfrm>
            <a:off x="904125" y="3229417"/>
            <a:ext cx="3277456" cy="6451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69163" y="3247879"/>
            <a:ext cx="3277456" cy="6451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2788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idx="4294967295"/>
          </p:nvPr>
        </p:nvSpPr>
        <p:spPr>
          <a:xfrm>
            <a:off x="535775" y="712150"/>
            <a:ext cx="7512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4. Kết quả và hướng phát triển</a:t>
            </a:r>
            <a:endParaRPr sz="2400">
              <a:latin typeface="Arial"/>
              <a:ea typeface="Arial"/>
              <a:cs typeface="Arial"/>
              <a:sym typeface="Arial"/>
            </a:endParaRPr>
          </a:p>
        </p:txBody>
      </p:sp>
      <p:sp>
        <p:nvSpPr>
          <p:cNvPr id="181" name="Google Shape;181;p27"/>
          <p:cNvSpPr txBox="1">
            <a:spLocks noGrp="1"/>
          </p:cNvSpPr>
          <p:nvPr>
            <p:ph type="title" idx="4294967295"/>
          </p:nvPr>
        </p:nvSpPr>
        <p:spPr>
          <a:xfrm>
            <a:off x="535775" y="1356189"/>
            <a:ext cx="8042400" cy="2856108"/>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dirty="0" smtClean="0">
                <a:highlight>
                  <a:srgbClr val="FFFFFF"/>
                </a:highlight>
                <a:latin typeface="Arial"/>
                <a:ea typeface="Arial"/>
                <a:cs typeface="Arial"/>
                <a:sym typeface="Arial"/>
              </a:rPr>
              <a:t>So sánh Unity Engine và mô-đun Engine tự xây dựng</a:t>
            </a:r>
            <a:endParaRPr sz="1600" dirty="0">
              <a:highlight>
                <a:srgbClr val="FFFFFF"/>
              </a:highlight>
              <a:latin typeface="Arial"/>
              <a:ea typeface="Arial"/>
              <a:cs typeface="Arial"/>
              <a:sym typeface="Arial"/>
            </a:endParaRPr>
          </a:p>
          <a:p>
            <a:pPr marL="457200" lvl="0" indent="0" algn="l" rtl="0">
              <a:spcBef>
                <a:spcPts val="1200"/>
              </a:spcBef>
              <a:spcAft>
                <a:spcPts val="1600"/>
              </a:spcAft>
              <a:buNone/>
            </a:pPr>
            <a:endParaRPr sz="1600" b="0" dirty="0">
              <a:solidFill>
                <a:srgbClr val="000000"/>
              </a:solidFill>
              <a:latin typeface="Arial"/>
              <a:ea typeface="Arial"/>
              <a:cs typeface="Arial"/>
              <a:sym typeface="Arial"/>
            </a:endParaRPr>
          </a:p>
        </p:txBody>
      </p:sp>
      <p:pic>
        <p:nvPicPr>
          <p:cNvPr id="6" name="Picture 5"/>
          <p:cNvPicPr>
            <a:picLocks noChangeAspect="1"/>
          </p:cNvPicPr>
          <p:nvPr/>
        </p:nvPicPr>
        <p:blipFill>
          <a:blip r:embed="rId3"/>
          <a:stretch>
            <a:fillRect/>
          </a:stretch>
        </p:blipFill>
        <p:spPr>
          <a:xfrm>
            <a:off x="1375559" y="2241852"/>
            <a:ext cx="2190750" cy="1438275"/>
          </a:xfrm>
          <a:prstGeom prst="rect">
            <a:avLst/>
          </a:prstGeom>
        </p:spPr>
      </p:pic>
      <p:pic>
        <p:nvPicPr>
          <p:cNvPr id="7" name="Picture 6"/>
          <p:cNvPicPr>
            <a:picLocks noChangeAspect="1"/>
          </p:cNvPicPr>
          <p:nvPr/>
        </p:nvPicPr>
        <p:blipFill>
          <a:blip r:embed="rId4"/>
          <a:stretch>
            <a:fillRect/>
          </a:stretch>
        </p:blipFill>
        <p:spPr>
          <a:xfrm>
            <a:off x="4880171" y="2241852"/>
            <a:ext cx="2219325" cy="1581150"/>
          </a:xfrm>
          <a:prstGeom prst="rect">
            <a:avLst/>
          </a:prstGeom>
        </p:spPr>
      </p:pic>
      <p:sp>
        <p:nvSpPr>
          <p:cNvPr id="9" name="Oval 8"/>
          <p:cNvSpPr/>
          <p:nvPr/>
        </p:nvSpPr>
        <p:spPr>
          <a:xfrm>
            <a:off x="4698236" y="3238338"/>
            <a:ext cx="2774023" cy="638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714" y="3126338"/>
            <a:ext cx="2774023" cy="638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2124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idx="4294967295"/>
          </p:nvPr>
        </p:nvSpPr>
        <p:spPr>
          <a:xfrm>
            <a:off x="535775" y="712150"/>
            <a:ext cx="7512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4. Kết quả và hướng phát triển</a:t>
            </a:r>
            <a:endParaRPr sz="2400">
              <a:latin typeface="Arial"/>
              <a:ea typeface="Arial"/>
              <a:cs typeface="Arial"/>
              <a:sym typeface="Arial"/>
            </a:endParaRPr>
          </a:p>
        </p:txBody>
      </p:sp>
      <p:sp>
        <p:nvSpPr>
          <p:cNvPr id="181" name="Google Shape;181;p27"/>
          <p:cNvSpPr txBox="1">
            <a:spLocks noGrp="1"/>
          </p:cNvSpPr>
          <p:nvPr>
            <p:ph type="title" idx="4294967295"/>
          </p:nvPr>
        </p:nvSpPr>
        <p:spPr>
          <a:xfrm>
            <a:off x="535775" y="1356189"/>
            <a:ext cx="8042400" cy="729465"/>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600" dirty="0" err="1" smtClean="0">
                <a:highlight>
                  <a:srgbClr val="FFFFFF"/>
                </a:highlight>
                <a:latin typeface="Arial"/>
                <a:ea typeface="Arial"/>
                <a:cs typeface="Arial"/>
                <a:sym typeface="Arial"/>
              </a:rPr>
              <a:t>Hướng</a:t>
            </a:r>
            <a:r>
              <a:rPr lang="en-US" sz="1600" dirty="0" smtClean="0">
                <a:highlight>
                  <a:srgbClr val="FFFFFF"/>
                </a:highlight>
                <a:latin typeface="Arial"/>
                <a:ea typeface="Arial"/>
                <a:cs typeface="Arial"/>
                <a:sym typeface="Arial"/>
              </a:rPr>
              <a:t> </a:t>
            </a:r>
            <a:r>
              <a:rPr lang="en-US" sz="1600" dirty="0" err="1" smtClean="0">
                <a:highlight>
                  <a:srgbClr val="FFFFFF"/>
                </a:highlight>
                <a:latin typeface="Arial"/>
                <a:ea typeface="Arial"/>
                <a:cs typeface="Arial"/>
                <a:sym typeface="Arial"/>
              </a:rPr>
              <a:t>phát</a:t>
            </a:r>
            <a:r>
              <a:rPr lang="en-US" sz="1600" dirty="0" smtClean="0">
                <a:highlight>
                  <a:srgbClr val="FFFFFF"/>
                </a:highlight>
                <a:latin typeface="Arial"/>
                <a:ea typeface="Arial"/>
                <a:cs typeface="Arial"/>
                <a:sym typeface="Arial"/>
              </a:rPr>
              <a:t> </a:t>
            </a:r>
            <a:r>
              <a:rPr lang="en-US" sz="1600" dirty="0" err="1" smtClean="0">
                <a:highlight>
                  <a:srgbClr val="FFFFFF"/>
                </a:highlight>
                <a:latin typeface="Arial"/>
                <a:ea typeface="Arial"/>
                <a:cs typeface="Arial"/>
                <a:sym typeface="Arial"/>
              </a:rPr>
              <a:t>triển</a:t>
            </a:r>
            <a:endParaRPr sz="1600" dirty="0">
              <a:highlight>
                <a:srgbClr val="FFFFFF"/>
              </a:highlight>
              <a:latin typeface="Arial"/>
              <a:ea typeface="Arial"/>
              <a:cs typeface="Arial"/>
              <a:sym typeface="Arial"/>
            </a:endParaRPr>
          </a:p>
          <a:p>
            <a:pPr marL="457200" lvl="0">
              <a:spcBef>
                <a:spcPts val="1200"/>
              </a:spcBef>
              <a:spcAft>
                <a:spcPts val="1600"/>
              </a:spcAft>
            </a:pPr>
            <a:r>
              <a:rPr lang="en-US" sz="1600" b="0" dirty="0" smtClean="0">
                <a:solidFill>
                  <a:srgbClr val="000000"/>
                </a:solidFill>
                <a:latin typeface="Arial"/>
                <a:ea typeface="Arial"/>
                <a:cs typeface="Arial"/>
                <a:sym typeface="Arial"/>
              </a:rPr>
              <a:t/>
            </a:r>
            <a:br>
              <a:rPr lang="en-US" sz="1600" b="0" dirty="0" smtClean="0">
                <a:solidFill>
                  <a:srgbClr val="000000"/>
                </a:solidFill>
                <a:latin typeface="Arial"/>
                <a:ea typeface="Arial"/>
                <a:cs typeface="Arial"/>
                <a:sym typeface="Arial"/>
              </a:rPr>
            </a:br>
            <a:endParaRPr sz="1600" b="0" dirty="0">
              <a:solidFill>
                <a:srgbClr val="000000"/>
              </a:solidFill>
              <a:latin typeface="Arial"/>
              <a:ea typeface="Arial"/>
              <a:cs typeface="Arial"/>
              <a:sym typeface="Arial"/>
            </a:endParaRPr>
          </a:p>
        </p:txBody>
      </p:sp>
      <p:sp>
        <p:nvSpPr>
          <p:cNvPr id="8" name="Google Shape;181;p27"/>
          <p:cNvSpPr txBox="1">
            <a:spLocks/>
          </p:cNvSpPr>
          <p:nvPr/>
        </p:nvSpPr>
        <p:spPr>
          <a:xfrm>
            <a:off x="535775" y="2114092"/>
            <a:ext cx="8042400" cy="2036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742950" indent="-285750">
              <a:spcBef>
                <a:spcPts val="1200"/>
              </a:spcBef>
              <a:spcAft>
                <a:spcPts val="1600"/>
              </a:spcAft>
              <a:buFontTx/>
              <a:buChar char="-"/>
            </a:pPr>
            <a:r>
              <a:rPr lang="en-US" sz="1600" b="0" dirty="0" err="1" smtClean="0">
                <a:solidFill>
                  <a:srgbClr val="000000"/>
                </a:solidFill>
                <a:latin typeface="Arial"/>
                <a:ea typeface="Arial"/>
                <a:cs typeface="Arial"/>
                <a:sym typeface="Arial"/>
              </a:rPr>
              <a:t>Mở</a:t>
            </a:r>
            <a:r>
              <a:rPr lang="en-US" sz="1600" b="0" dirty="0" smtClean="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rộng</a:t>
            </a:r>
            <a:r>
              <a:rPr lang="en-US" sz="1600" b="0" dirty="0" smtClean="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thêm</a:t>
            </a:r>
            <a:r>
              <a:rPr lang="en-US" sz="1600" b="0" dirty="0" smtClean="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các</a:t>
            </a:r>
            <a:r>
              <a:rPr lang="en-US" sz="1600" b="0" dirty="0" smtClean="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mô-đun</a:t>
            </a:r>
            <a:r>
              <a:rPr lang="en-US" sz="1600" b="0" dirty="0" smtClean="0">
                <a:solidFill>
                  <a:srgbClr val="000000"/>
                </a:solidFill>
                <a:latin typeface="Arial"/>
                <a:ea typeface="Arial"/>
                <a:cs typeface="Arial"/>
                <a:sym typeface="Arial"/>
              </a:rPr>
              <a:t> Networking, AI, v.v.</a:t>
            </a:r>
          </a:p>
          <a:p>
            <a:pPr marL="742950" indent="-285750">
              <a:spcBef>
                <a:spcPts val="1200"/>
              </a:spcBef>
              <a:spcAft>
                <a:spcPts val="1600"/>
              </a:spcAft>
              <a:buFontTx/>
              <a:buChar char="-"/>
            </a:pPr>
            <a:r>
              <a:rPr lang="en-US" sz="1600" b="0" dirty="0" err="1">
                <a:solidFill>
                  <a:srgbClr val="000000"/>
                </a:solidFill>
                <a:latin typeface="Arial"/>
                <a:ea typeface="Arial"/>
                <a:cs typeface="Arial"/>
                <a:sym typeface="Arial"/>
              </a:rPr>
              <a:t>Mở</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rộng</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thêm</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các</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tính</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năng</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cho</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các</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mô-đun</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đã</a:t>
            </a:r>
            <a:r>
              <a:rPr lang="en-US" sz="1600" b="0" dirty="0">
                <a:solidFill>
                  <a:srgbClr val="000000"/>
                </a:solidFill>
                <a:latin typeface="Arial"/>
                <a:ea typeface="Arial"/>
                <a:cs typeface="Arial"/>
                <a:sym typeface="Arial"/>
              </a:rPr>
              <a:t> </a:t>
            </a:r>
            <a:r>
              <a:rPr lang="en-US" sz="1600" b="0" dirty="0" err="1">
                <a:solidFill>
                  <a:srgbClr val="000000"/>
                </a:solidFill>
                <a:latin typeface="Arial"/>
                <a:ea typeface="Arial"/>
                <a:cs typeface="Arial"/>
                <a:sym typeface="Arial"/>
              </a:rPr>
              <a:t>xây</a:t>
            </a:r>
            <a:r>
              <a:rPr lang="en-US" sz="1600" b="0" dirty="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dựng</a:t>
            </a:r>
            <a:endParaRPr lang="en-US" sz="1600" b="0" dirty="0" smtClean="0">
              <a:solidFill>
                <a:srgbClr val="000000"/>
              </a:solidFill>
              <a:latin typeface="Arial"/>
              <a:ea typeface="Arial"/>
              <a:cs typeface="Arial"/>
              <a:sym typeface="Arial"/>
            </a:endParaRPr>
          </a:p>
          <a:p>
            <a:pPr marL="742950" indent="-285750">
              <a:spcBef>
                <a:spcPts val="1200"/>
              </a:spcBef>
              <a:spcAft>
                <a:spcPts val="1600"/>
              </a:spcAft>
              <a:buFontTx/>
              <a:buChar char="-"/>
            </a:pPr>
            <a:r>
              <a:rPr lang="en-US" sz="1600" b="0" dirty="0" smtClean="0">
                <a:solidFill>
                  <a:srgbClr val="000000"/>
                </a:solidFill>
                <a:latin typeface="Arial"/>
                <a:ea typeface="Arial"/>
                <a:cs typeface="Arial"/>
                <a:sym typeface="Arial"/>
              </a:rPr>
              <a:t>Build Project </a:t>
            </a:r>
            <a:r>
              <a:rPr lang="en-US" sz="1600" b="0" dirty="0" err="1" smtClean="0">
                <a:solidFill>
                  <a:srgbClr val="000000"/>
                </a:solidFill>
                <a:latin typeface="Arial"/>
                <a:ea typeface="Arial"/>
                <a:cs typeface="Arial"/>
                <a:sym typeface="Arial"/>
              </a:rPr>
              <a:t>trên</a:t>
            </a:r>
            <a:r>
              <a:rPr lang="en-US" sz="1600" b="0" dirty="0" smtClean="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đa</a:t>
            </a:r>
            <a:r>
              <a:rPr lang="en-US" sz="1600" b="0" dirty="0" smtClean="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nền</a:t>
            </a:r>
            <a:r>
              <a:rPr lang="en-US" sz="1600" b="0" dirty="0" smtClean="0">
                <a:solidFill>
                  <a:srgbClr val="000000"/>
                </a:solidFill>
                <a:latin typeface="Arial"/>
                <a:ea typeface="Arial"/>
                <a:cs typeface="Arial"/>
                <a:sym typeface="Arial"/>
              </a:rPr>
              <a:t> </a:t>
            </a:r>
            <a:r>
              <a:rPr lang="en-US" sz="1600" b="0" dirty="0" err="1" smtClean="0">
                <a:solidFill>
                  <a:srgbClr val="000000"/>
                </a:solidFill>
                <a:latin typeface="Arial"/>
                <a:ea typeface="Arial"/>
                <a:cs typeface="Arial"/>
                <a:sym typeface="Arial"/>
              </a:rPr>
              <a:t>tảng</a:t>
            </a:r>
            <a:r>
              <a:rPr lang="vi-VN" sz="1600" b="0" dirty="0" smtClean="0">
                <a:solidFill>
                  <a:srgbClr val="000000"/>
                </a:solidFill>
                <a:latin typeface="Arial"/>
                <a:ea typeface="Arial"/>
                <a:cs typeface="Arial"/>
                <a:sym typeface="Arial"/>
              </a:rPr>
              <a:t/>
            </a:r>
            <a:br>
              <a:rPr lang="vi-VN" sz="1600" b="0" dirty="0" smtClean="0">
                <a:solidFill>
                  <a:srgbClr val="000000"/>
                </a:solidFill>
                <a:latin typeface="Arial"/>
                <a:ea typeface="Arial"/>
                <a:cs typeface="Arial"/>
                <a:sym typeface="Arial"/>
              </a:rPr>
            </a:br>
            <a:endParaRPr lang="vi-VN" sz="1600" b="0"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776445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9"/>
        <p:cNvGrpSpPr/>
        <p:nvPr/>
      </p:nvGrpSpPr>
      <p:grpSpPr>
        <a:xfrm>
          <a:off x="0" y="0"/>
          <a:ext cx="0" cy="0"/>
          <a:chOff x="0" y="0"/>
          <a:chExt cx="0" cy="0"/>
        </a:xfrm>
      </p:grpSpPr>
      <p:sp>
        <p:nvSpPr>
          <p:cNvPr id="181" name="Google Shape;181;p27"/>
          <p:cNvSpPr txBox="1">
            <a:spLocks noGrp="1"/>
          </p:cNvSpPr>
          <p:nvPr>
            <p:ph type="title" idx="4294967295"/>
          </p:nvPr>
        </p:nvSpPr>
        <p:spPr>
          <a:xfrm>
            <a:off x="535775" y="1356189"/>
            <a:ext cx="8042400" cy="729465"/>
          </a:xfrm>
          <a:prstGeom prst="rect">
            <a:avLst/>
          </a:prstGeom>
        </p:spPr>
        <p:txBody>
          <a:bodyPr spcFirstLastPara="1" wrap="square" lIns="91425" tIns="91425" rIns="91425" bIns="91425" anchor="t" anchorCtr="0">
            <a:noAutofit/>
          </a:bodyPr>
          <a:lstStyle/>
          <a:p>
            <a:pPr marL="457200" lvl="0">
              <a:spcBef>
                <a:spcPts val="1200"/>
              </a:spcBef>
              <a:spcAft>
                <a:spcPts val="1600"/>
              </a:spcAft>
            </a:pPr>
            <a:r>
              <a:rPr lang="en-US" sz="1600" b="0" dirty="0" smtClean="0">
                <a:solidFill>
                  <a:srgbClr val="000000"/>
                </a:solidFill>
                <a:latin typeface="Arial"/>
                <a:ea typeface="Arial"/>
                <a:cs typeface="Arial"/>
                <a:sym typeface="Arial"/>
              </a:rPr>
              <a:t/>
            </a:r>
            <a:br>
              <a:rPr lang="en-US" sz="1600" b="0" dirty="0" smtClean="0">
                <a:solidFill>
                  <a:srgbClr val="000000"/>
                </a:solidFill>
                <a:latin typeface="Arial"/>
                <a:ea typeface="Arial"/>
                <a:cs typeface="Arial"/>
                <a:sym typeface="Arial"/>
              </a:rPr>
            </a:br>
            <a:endParaRPr sz="1600" b="0" dirty="0">
              <a:solidFill>
                <a:srgbClr val="000000"/>
              </a:solidFill>
              <a:latin typeface="Arial"/>
              <a:ea typeface="Arial"/>
              <a:cs typeface="Arial"/>
              <a:sym typeface="Arial"/>
            </a:endParaRPr>
          </a:p>
        </p:txBody>
      </p:sp>
      <p:sp>
        <p:nvSpPr>
          <p:cNvPr id="8" name="Google Shape;181;p27"/>
          <p:cNvSpPr txBox="1">
            <a:spLocks/>
          </p:cNvSpPr>
          <p:nvPr/>
        </p:nvSpPr>
        <p:spPr>
          <a:xfrm>
            <a:off x="283984" y="1828800"/>
            <a:ext cx="8042400" cy="2308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457200" algn="ctr">
              <a:spcBef>
                <a:spcPts val="1200"/>
              </a:spcBef>
              <a:spcAft>
                <a:spcPts val="1600"/>
              </a:spcAft>
            </a:pPr>
            <a:r>
              <a:rPr lang="en-US" sz="5000" b="0" dirty="0" err="1" smtClean="0">
                <a:solidFill>
                  <a:schemeClr val="bg1"/>
                </a:solidFill>
                <a:latin typeface="Arial"/>
                <a:ea typeface="Arial"/>
                <a:cs typeface="Arial"/>
                <a:sym typeface="Arial"/>
              </a:rPr>
              <a:t>Cảm</a:t>
            </a:r>
            <a:r>
              <a:rPr lang="en-US" sz="5000" b="0" dirty="0" smtClean="0">
                <a:solidFill>
                  <a:schemeClr val="bg1"/>
                </a:solidFill>
                <a:latin typeface="Arial"/>
                <a:ea typeface="Arial"/>
                <a:cs typeface="Arial"/>
                <a:sym typeface="Arial"/>
              </a:rPr>
              <a:t> </a:t>
            </a:r>
            <a:r>
              <a:rPr lang="en-US" sz="5000" b="0" dirty="0" err="1" smtClean="0">
                <a:solidFill>
                  <a:schemeClr val="bg1"/>
                </a:solidFill>
                <a:latin typeface="Arial"/>
                <a:ea typeface="Arial"/>
                <a:cs typeface="Arial"/>
                <a:sym typeface="Arial"/>
              </a:rPr>
              <a:t>ơn</a:t>
            </a:r>
            <a:r>
              <a:rPr lang="en-US" sz="5000" b="0" dirty="0" smtClean="0">
                <a:solidFill>
                  <a:schemeClr val="bg1"/>
                </a:solidFill>
                <a:latin typeface="Arial"/>
                <a:ea typeface="Arial"/>
                <a:cs typeface="Arial"/>
                <a:sym typeface="Arial"/>
              </a:rPr>
              <a:t> </a:t>
            </a:r>
            <a:r>
              <a:rPr lang="en-US" sz="5000" b="0" dirty="0" err="1" smtClean="0">
                <a:solidFill>
                  <a:schemeClr val="bg1"/>
                </a:solidFill>
                <a:latin typeface="Arial"/>
                <a:ea typeface="Arial"/>
                <a:cs typeface="Arial"/>
                <a:sym typeface="Arial"/>
              </a:rPr>
              <a:t>vì</a:t>
            </a:r>
            <a:r>
              <a:rPr lang="en-US" sz="5000" b="0" dirty="0" smtClean="0">
                <a:solidFill>
                  <a:schemeClr val="bg1"/>
                </a:solidFill>
                <a:latin typeface="Arial"/>
                <a:ea typeface="Arial"/>
                <a:cs typeface="Arial"/>
                <a:sym typeface="Arial"/>
              </a:rPr>
              <a:t> </a:t>
            </a:r>
            <a:r>
              <a:rPr lang="en-US" sz="5000" b="0" dirty="0" err="1" smtClean="0">
                <a:solidFill>
                  <a:schemeClr val="bg1"/>
                </a:solidFill>
                <a:latin typeface="Arial"/>
                <a:ea typeface="Arial"/>
                <a:cs typeface="Arial"/>
                <a:sym typeface="Arial"/>
              </a:rPr>
              <a:t>đã</a:t>
            </a:r>
            <a:r>
              <a:rPr lang="en-US" sz="5000" b="0" dirty="0" smtClean="0">
                <a:solidFill>
                  <a:schemeClr val="bg1"/>
                </a:solidFill>
                <a:latin typeface="Arial"/>
                <a:ea typeface="Arial"/>
                <a:cs typeface="Arial"/>
                <a:sym typeface="Arial"/>
              </a:rPr>
              <a:t> </a:t>
            </a:r>
            <a:r>
              <a:rPr lang="en-US" sz="5000" b="0" dirty="0" err="1" smtClean="0">
                <a:solidFill>
                  <a:schemeClr val="bg1"/>
                </a:solidFill>
                <a:latin typeface="Arial"/>
                <a:ea typeface="Arial"/>
                <a:cs typeface="Arial"/>
                <a:sym typeface="Arial"/>
              </a:rPr>
              <a:t>lắng</a:t>
            </a:r>
            <a:r>
              <a:rPr lang="en-US" sz="5000" b="0" dirty="0" smtClean="0">
                <a:solidFill>
                  <a:schemeClr val="bg1"/>
                </a:solidFill>
                <a:latin typeface="Arial"/>
                <a:ea typeface="Arial"/>
                <a:cs typeface="Arial"/>
                <a:sym typeface="Arial"/>
              </a:rPr>
              <a:t> </a:t>
            </a:r>
            <a:r>
              <a:rPr lang="en-US" sz="5000" b="0" dirty="0" err="1" smtClean="0">
                <a:solidFill>
                  <a:schemeClr val="bg1"/>
                </a:solidFill>
                <a:latin typeface="Arial"/>
                <a:ea typeface="Arial"/>
                <a:cs typeface="Arial"/>
                <a:sym typeface="Arial"/>
              </a:rPr>
              <a:t>nghe</a:t>
            </a:r>
            <a:r>
              <a:rPr lang="vi-VN" sz="5000" b="0" dirty="0" smtClean="0">
                <a:solidFill>
                  <a:schemeClr val="bg1"/>
                </a:solidFill>
                <a:latin typeface="Arial"/>
                <a:ea typeface="Arial"/>
                <a:cs typeface="Arial"/>
                <a:sym typeface="Arial"/>
              </a:rPr>
              <a:t/>
            </a:r>
            <a:br>
              <a:rPr lang="vi-VN" sz="5000" b="0" dirty="0" smtClean="0">
                <a:solidFill>
                  <a:schemeClr val="bg1"/>
                </a:solidFill>
                <a:latin typeface="Arial"/>
                <a:ea typeface="Arial"/>
                <a:cs typeface="Arial"/>
                <a:sym typeface="Arial"/>
              </a:rPr>
            </a:br>
            <a:endParaRPr lang="vi-VN" sz="5000" b="0" dirty="0">
              <a:solidFill>
                <a:schemeClr val="bg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796827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latin typeface="Arial"/>
                <a:ea typeface="Arial"/>
                <a:cs typeface="Arial"/>
                <a:sym typeface="Arial"/>
              </a:rPr>
              <a:t>Nội dung trình bày</a:t>
            </a:r>
            <a:endParaRPr sz="2400" dirty="0">
              <a:latin typeface="Arial"/>
              <a:ea typeface="Arial"/>
              <a:cs typeface="Arial"/>
              <a:sym typeface="Arial"/>
            </a:endParaRPr>
          </a:p>
        </p:txBody>
      </p:sp>
      <p:sp>
        <p:nvSpPr>
          <p:cNvPr id="79" name="Google Shape;79;p14"/>
          <p:cNvSpPr txBox="1">
            <a:spLocks noGrp="1"/>
          </p:cNvSpPr>
          <p:nvPr>
            <p:ph type="title" idx="4294967295"/>
          </p:nvPr>
        </p:nvSpPr>
        <p:spPr>
          <a:xfrm>
            <a:off x="492025" y="1936100"/>
            <a:ext cx="5197200" cy="2628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Arial"/>
              <a:buAutoNum type="arabicPeriod"/>
            </a:pPr>
            <a:r>
              <a:rPr lang="en" sz="1800" b="0" dirty="0">
                <a:latin typeface="Arial"/>
                <a:ea typeface="Arial"/>
                <a:cs typeface="Arial"/>
                <a:sym typeface="Arial"/>
              </a:rPr>
              <a:t>Đặt vấn đề</a:t>
            </a:r>
            <a:endParaRPr sz="1800" b="0" dirty="0">
              <a:latin typeface="Arial"/>
              <a:ea typeface="Arial"/>
              <a:cs typeface="Arial"/>
              <a:sym typeface="Arial"/>
            </a:endParaRPr>
          </a:p>
          <a:p>
            <a:pPr marL="457200" lvl="0" indent="-342900" algn="l" rtl="0">
              <a:lnSpc>
                <a:spcPct val="150000"/>
              </a:lnSpc>
              <a:spcBef>
                <a:spcPts val="0"/>
              </a:spcBef>
              <a:spcAft>
                <a:spcPts val="0"/>
              </a:spcAft>
              <a:buSzPts val="1800"/>
              <a:buFont typeface="Arial"/>
              <a:buAutoNum type="arabicPeriod"/>
            </a:pPr>
            <a:r>
              <a:rPr lang="en" sz="1800" b="0" dirty="0">
                <a:latin typeface="Arial"/>
                <a:ea typeface="Arial"/>
                <a:cs typeface="Arial"/>
                <a:sym typeface="Arial"/>
              </a:rPr>
              <a:t>Tổng quan về Game Engine</a:t>
            </a:r>
            <a:endParaRPr sz="1800" b="0" dirty="0">
              <a:latin typeface="Arial"/>
              <a:ea typeface="Arial"/>
              <a:cs typeface="Arial"/>
              <a:sym typeface="Arial"/>
            </a:endParaRPr>
          </a:p>
          <a:p>
            <a:pPr marL="457200" lvl="0" indent="-342900" algn="l" rtl="0">
              <a:lnSpc>
                <a:spcPct val="150000"/>
              </a:lnSpc>
              <a:spcBef>
                <a:spcPts val="0"/>
              </a:spcBef>
              <a:spcAft>
                <a:spcPts val="0"/>
              </a:spcAft>
              <a:buSzPts val="1800"/>
              <a:buFont typeface="Arial"/>
              <a:buAutoNum type="arabicPeriod"/>
            </a:pPr>
            <a:r>
              <a:rPr lang="en" sz="1800" b="0" dirty="0">
                <a:latin typeface="Arial"/>
                <a:ea typeface="Arial"/>
                <a:cs typeface="Arial"/>
                <a:sym typeface="Arial"/>
              </a:rPr>
              <a:t>Xây dựng mô-đun Game Engine</a:t>
            </a:r>
            <a:endParaRPr sz="1800" b="0" dirty="0">
              <a:latin typeface="Arial"/>
              <a:ea typeface="Arial"/>
              <a:cs typeface="Arial"/>
              <a:sym typeface="Arial"/>
            </a:endParaRPr>
          </a:p>
          <a:p>
            <a:pPr marL="457200" lvl="0" indent="-342900" algn="l" rtl="0">
              <a:lnSpc>
                <a:spcPct val="150000"/>
              </a:lnSpc>
              <a:spcBef>
                <a:spcPts val="0"/>
              </a:spcBef>
              <a:spcAft>
                <a:spcPts val="0"/>
              </a:spcAft>
              <a:buSzPts val="1800"/>
              <a:buFont typeface="Arial"/>
              <a:buAutoNum type="arabicPeriod"/>
            </a:pPr>
            <a:r>
              <a:rPr lang="en" sz="1800" b="0" dirty="0">
                <a:latin typeface="Arial"/>
                <a:ea typeface="Arial"/>
                <a:cs typeface="Arial"/>
                <a:sym typeface="Arial"/>
              </a:rPr>
              <a:t>Kết luận và hướng phát triển</a:t>
            </a:r>
            <a:endParaRPr sz="1800" b="0" dirty="0">
              <a:latin typeface="Arial"/>
              <a:ea typeface="Arial"/>
              <a:cs typeface="Arial"/>
              <a:sym typeface="Arial"/>
            </a:endParaRPr>
          </a:p>
        </p:txBody>
      </p:sp>
      <p:pic>
        <p:nvPicPr>
          <p:cNvPr id="80" name="Google Shape;80;p14" descr="Book titled, &quot;Made To Stick,&quot; standing on its side"/>
          <p:cNvPicPr preferRelativeResize="0"/>
          <p:nvPr/>
        </p:nvPicPr>
        <p:blipFill>
          <a:blip r:embed="rId3">
            <a:alphaModFix/>
          </a:blip>
          <a:stretch>
            <a:fillRect/>
          </a:stretch>
        </p:blipFill>
        <p:spPr>
          <a:xfrm>
            <a:off x="7343776" y="2804500"/>
            <a:ext cx="1572275" cy="20513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latin typeface="Arial"/>
                <a:ea typeface="Arial"/>
                <a:cs typeface="Arial"/>
                <a:sym typeface="Arial"/>
              </a:rPr>
              <a:t>1. Đặt vấn đề</a:t>
            </a:r>
            <a:endParaRPr sz="2400" dirty="0">
              <a:latin typeface="Arial"/>
              <a:ea typeface="Arial"/>
              <a:cs typeface="Arial"/>
              <a:sym typeface="Arial"/>
            </a:endParaRPr>
          </a:p>
        </p:txBody>
      </p:sp>
      <p:sp>
        <p:nvSpPr>
          <p:cNvPr id="86" name="Google Shape;86;p15"/>
          <p:cNvSpPr txBox="1">
            <a:spLocks noGrp="1"/>
          </p:cNvSpPr>
          <p:nvPr>
            <p:ph type="title" idx="4294967295"/>
          </p:nvPr>
        </p:nvSpPr>
        <p:spPr>
          <a:xfrm>
            <a:off x="696900" y="1599350"/>
            <a:ext cx="7426500" cy="768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Arial"/>
              <a:buChar char="-"/>
            </a:pPr>
            <a:r>
              <a:rPr lang="en" sz="1600" b="0" dirty="0" smtClean="0">
                <a:solidFill>
                  <a:srgbClr val="000000"/>
                </a:solidFill>
                <a:latin typeface="Arial"/>
                <a:ea typeface="Arial"/>
                <a:cs typeface="Arial"/>
                <a:sym typeface="Arial"/>
              </a:rPr>
              <a:t>Khi mở rộng dự án, kích cỡ của file build tăng mạnh.</a:t>
            </a:r>
            <a:endParaRPr sz="1600" b="0" dirty="0" smtClean="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b="0" dirty="0" smtClean="0">
                <a:solidFill>
                  <a:srgbClr val="000000"/>
                </a:solidFill>
                <a:latin typeface="Arial"/>
                <a:ea typeface="Arial"/>
                <a:cs typeface="Arial"/>
                <a:sym typeface="Arial"/>
              </a:rPr>
              <a:t>Hiệu năng game giảm</a:t>
            </a:r>
            <a:endParaRPr sz="1600" b="0" dirty="0" smtClean="0">
              <a:solidFill>
                <a:srgbClr val="000000"/>
              </a:solidFill>
              <a:latin typeface="Arial"/>
              <a:ea typeface="Arial"/>
              <a:cs typeface="Arial"/>
              <a:sym typeface="Arial"/>
            </a:endParaRPr>
          </a:p>
          <a:p>
            <a:pPr marL="457200" lvl="0" indent="0" algn="l" rtl="0">
              <a:spcBef>
                <a:spcPts val="1600"/>
              </a:spcBef>
              <a:spcAft>
                <a:spcPts val="1600"/>
              </a:spcAft>
              <a:buNone/>
            </a:pPr>
            <a:endParaRPr sz="1600" b="0" dirty="0">
              <a:solidFill>
                <a:srgbClr val="000000"/>
              </a:solidFill>
              <a:latin typeface="Arial"/>
              <a:ea typeface="Arial"/>
              <a:cs typeface="Arial"/>
              <a:sym typeface="Arial"/>
            </a:endParaRPr>
          </a:p>
        </p:txBody>
      </p:sp>
      <p:pic>
        <p:nvPicPr>
          <p:cNvPr id="87" name="Google Shape;87;p15"/>
          <p:cNvPicPr preferRelativeResize="0"/>
          <p:nvPr/>
        </p:nvPicPr>
        <p:blipFill>
          <a:blip r:embed="rId3">
            <a:alphaModFix/>
          </a:blip>
          <a:stretch>
            <a:fillRect/>
          </a:stretch>
        </p:blipFill>
        <p:spPr>
          <a:xfrm>
            <a:off x="2098300" y="3003312"/>
            <a:ext cx="2087400" cy="806025"/>
          </a:xfrm>
          <a:prstGeom prst="rect">
            <a:avLst/>
          </a:prstGeom>
          <a:noFill/>
          <a:ln>
            <a:noFill/>
          </a:ln>
        </p:spPr>
      </p:pic>
      <p:pic>
        <p:nvPicPr>
          <p:cNvPr id="88" name="Google Shape;88;p15"/>
          <p:cNvPicPr preferRelativeResize="0"/>
          <p:nvPr/>
        </p:nvPicPr>
        <p:blipFill>
          <a:blip r:embed="rId4">
            <a:alphaModFix/>
          </a:blip>
          <a:stretch>
            <a:fillRect/>
          </a:stretch>
        </p:blipFill>
        <p:spPr>
          <a:xfrm>
            <a:off x="4858721" y="3003313"/>
            <a:ext cx="1863279" cy="806025"/>
          </a:xfrm>
          <a:prstGeom prst="rect">
            <a:avLst/>
          </a:prstGeom>
          <a:noFill/>
          <a:ln>
            <a:noFill/>
          </a:ln>
        </p:spPr>
      </p:pic>
      <p:cxnSp>
        <p:nvCxnSpPr>
          <p:cNvPr id="89" name="Google Shape;89;p15"/>
          <p:cNvCxnSpPr>
            <a:stCxn id="87" idx="3"/>
            <a:endCxn id="88" idx="1"/>
          </p:cNvCxnSpPr>
          <p:nvPr/>
        </p:nvCxnSpPr>
        <p:spPr>
          <a:xfrm>
            <a:off x="4185700" y="3406325"/>
            <a:ext cx="672900" cy="0"/>
          </a:xfrm>
          <a:prstGeom prst="straightConnector1">
            <a:avLst/>
          </a:prstGeom>
          <a:noFill/>
          <a:ln w="9525" cap="flat" cmpd="sng">
            <a:solidFill>
              <a:schemeClr val="dk2"/>
            </a:solidFill>
            <a:prstDash val="solid"/>
            <a:round/>
            <a:headEnd type="none" w="med" len="med"/>
            <a:tailEnd type="triangle" w="med" len="med"/>
          </a:ln>
        </p:spPr>
      </p:cxn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 calcmode="lin" valueType="num">
                                      <p:cBhvr additive="base">
                                        <p:cTn id="12" dur="500" fill="hold"/>
                                        <p:tgtEl>
                                          <p:spTgt spid="87"/>
                                        </p:tgtEl>
                                        <p:attrNameLst>
                                          <p:attrName>ppt_x</p:attrName>
                                        </p:attrNameLst>
                                      </p:cBhvr>
                                      <p:tavLst>
                                        <p:tav tm="0">
                                          <p:val>
                                            <p:strVal val="#ppt_x"/>
                                          </p:val>
                                        </p:tav>
                                        <p:tav tm="100000">
                                          <p:val>
                                            <p:strVal val="#ppt_x"/>
                                          </p:val>
                                        </p:tav>
                                      </p:tavLst>
                                    </p:anim>
                                    <p:anim calcmode="lin" valueType="num">
                                      <p:cBhvr additive="base">
                                        <p:cTn id="13" dur="500" fill="hold"/>
                                        <p:tgtEl>
                                          <p:spTgt spid="8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 calcmode="lin" valueType="num">
                                      <p:cBhvr additive="base">
                                        <p:cTn id="16" dur="500" fill="hold"/>
                                        <p:tgtEl>
                                          <p:spTgt spid="89"/>
                                        </p:tgtEl>
                                        <p:attrNameLst>
                                          <p:attrName>ppt_x</p:attrName>
                                        </p:attrNameLst>
                                      </p:cBhvr>
                                      <p:tavLst>
                                        <p:tav tm="0">
                                          <p:val>
                                            <p:strVal val="#ppt_x"/>
                                          </p:val>
                                        </p:tav>
                                        <p:tav tm="100000">
                                          <p:val>
                                            <p:strVal val="#ppt_x"/>
                                          </p:val>
                                        </p:tav>
                                      </p:tavLst>
                                    </p:anim>
                                    <p:anim calcmode="lin" valueType="num">
                                      <p:cBhvr additive="base">
                                        <p:cTn id="17" dur="500" fill="hold"/>
                                        <p:tgtEl>
                                          <p:spTgt spid="8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8"/>
                                        </p:tgtEl>
                                        <p:attrNameLst>
                                          <p:attrName>style.visibility</p:attrName>
                                        </p:attrNameLst>
                                      </p:cBhvr>
                                      <p:to>
                                        <p:strVal val="visible"/>
                                      </p:to>
                                    </p:set>
                                    <p:anim calcmode="lin" valueType="num">
                                      <p:cBhvr additive="base">
                                        <p:cTn id="20" dur="500" fill="hold"/>
                                        <p:tgtEl>
                                          <p:spTgt spid="88"/>
                                        </p:tgtEl>
                                        <p:attrNameLst>
                                          <p:attrName>ppt_x</p:attrName>
                                        </p:attrNameLst>
                                      </p:cBhvr>
                                      <p:tavLst>
                                        <p:tav tm="0">
                                          <p:val>
                                            <p:strVal val="#ppt_x"/>
                                          </p:val>
                                        </p:tav>
                                        <p:tav tm="100000">
                                          <p:val>
                                            <p:strVal val="#ppt_x"/>
                                          </p:val>
                                        </p:tav>
                                      </p:tavLst>
                                    </p:anim>
                                    <p:anim calcmode="lin" valueType="num">
                                      <p:cBhvr additive="base">
                                        <p:cTn id="2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2. Tổng quan về Game Engine</a:t>
            </a:r>
            <a:endParaRPr sz="2400">
              <a:latin typeface="Arial"/>
              <a:ea typeface="Arial"/>
              <a:cs typeface="Arial"/>
              <a:sym typeface="Arial"/>
            </a:endParaRPr>
          </a:p>
        </p:txBody>
      </p:sp>
      <p:pic>
        <p:nvPicPr>
          <p:cNvPr id="95" name="Google Shape;95;p16"/>
          <p:cNvPicPr preferRelativeResize="0"/>
          <p:nvPr/>
        </p:nvPicPr>
        <p:blipFill>
          <a:blip r:embed="rId3">
            <a:alphaModFix/>
          </a:blip>
          <a:stretch>
            <a:fillRect/>
          </a:stretch>
        </p:blipFill>
        <p:spPr>
          <a:xfrm>
            <a:off x="5175583" y="1583350"/>
            <a:ext cx="3728242" cy="3560150"/>
          </a:xfrm>
          <a:prstGeom prst="rect">
            <a:avLst/>
          </a:prstGeom>
          <a:noFill/>
          <a:ln>
            <a:noFill/>
          </a:ln>
        </p:spPr>
      </p:pic>
      <p:sp>
        <p:nvSpPr>
          <p:cNvPr id="96" name="Google Shape;96;p16"/>
          <p:cNvSpPr txBox="1">
            <a:spLocks noGrp="1"/>
          </p:cNvSpPr>
          <p:nvPr>
            <p:ph type="title" idx="4294967295"/>
          </p:nvPr>
        </p:nvSpPr>
        <p:spPr>
          <a:xfrm>
            <a:off x="535775" y="2287600"/>
            <a:ext cx="4522500" cy="29259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Là một khung phần mềm được thiết kế để tạo và phát triển trò chơi.</a:t>
            </a:r>
            <a:endParaRPr sz="1600" b="0" dirty="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Tái sử dụng cho nhiều trò chơi khác nhau</a:t>
            </a:r>
            <a:endParaRPr sz="1600" b="0" dirty="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Đa nền tảng (thông thường)</a:t>
            </a:r>
            <a:endParaRPr sz="1600" b="0" dirty="0">
              <a:solidFill>
                <a:srgbClr val="000000"/>
              </a:solidFill>
              <a:latin typeface="Arial"/>
              <a:ea typeface="Arial"/>
              <a:cs typeface="Arial"/>
              <a:sym typeface="Arial"/>
            </a:endParaRPr>
          </a:p>
        </p:txBody>
      </p:sp>
      <p:sp>
        <p:nvSpPr>
          <p:cNvPr id="97" name="Google Shape;97;p16"/>
          <p:cNvSpPr txBox="1">
            <a:spLocks noGrp="1"/>
          </p:cNvSpPr>
          <p:nvPr>
            <p:ph type="title" idx="4294967295"/>
          </p:nvPr>
        </p:nvSpPr>
        <p:spPr>
          <a:xfrm>
            <a:off x="781475" y="1600775"/>
            <a:ext cx="4394100" cy="49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dirty="0">
                <a:solidFill>
                  <a:srgbClr val="000000"/>
                </a:solidFill>
                <a:latin typeface="Arial"/>
                <a:ea typeface="Arial"/>
                <a:cs typeface="Arial"/>
                <a:sym typeface="Arial"/>
              </a:rPr>
              <a:t>Game Engine</a:t>
            </a:r>
            <a:endParaRPr sz="2000"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2. Tổng quan về Game Engine</a:t>
            </a:r>
            <a:endParaRPr sz="2400">
              <a:latin typeface="Arial"/>
              <a:ea typeface="Arial"/>
              <a:cs typeface="Arial"/>
              <a:sym typeface="Arial"/>
            </a:endParaRPr>
          </a:p>
        </p:txBody>
      </p:sp>
      <p:sp>
        <p:nvSpPr>
          <p:cNvPr id="103" name="Google Shape;103;p17"/>
          <p:cNvSpPr txBox="1">
            <a:spLocks noGrp="1"/>
          </p:cNvSpPr>
          <p:nvPr>
            <p:ph type="title" idx="4294967295"/>
          </p:nvPr>
        </p:nvSpPr>
        <p:spPr>
          <a:xfrm>
            <a:off x="535775" y="2066450"/>
            <a:ext cx="3975300" cy="31383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Bao gồm một tập hợp các lớp, mỗi lớp cung cấp một chức năng</a:t>
            </a:r>
            <a:endParaRPr sz="1600" b="0" dirty="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Công cụ trò chơi thường bao gồm các công cụ soạn thảo nội dung (trình sửa cấp độ, tập lệnh,...)</a:t>
            </a:r>
            <a:endParaRPr sz="1600" b="0" dirty="0">
              <a:solidFill>
                <a:srgbClr val="000000"/>
              </a:solidFill>
              <a:latin typeface="Arial"/>
              <a:ea typeface="Arial"/>
              <a:cs typeface="Arial"/>
              <a:sym typeface="Arial"/>
            </a:endParaRPr>
          </a:p>
        </p:txBody>
      </p:sp>
      <p:pic>
        <p:nvPicPr>
          <p:cNvPr id="104" name="Google Shape;104;p17"/>
          <p:cNvPicPr preferRelativeResize="0"/>
          <p:nvPr/>
        </p:nvPicPr>
        <p:blipFill>
          <a:blip r:embed="rId3">
            <a:alphaModFix/>
          </a:blip>
          <a:stretch>
            <a:fillRect/>
          </a:stretch>
        </p:blipFill>
        <p:spPr>
          <a:xfrm>
            <a:off x="4406700" y="1690675"/>
            <a:ext cx="4599476" cy="3020176"/>
          </a:xfrm>
          <a:prstGeom prst="rect">
            <a:avLst/>
          </a:prstGeom>
          <a:noFill/>
          <a:ln>
            <a:noFill/>
          </a:ln>
        </p:spPr>
      </p:pic>
      <p:sp>
        <p:nvSpPr>
          <p:cNvPr id="105" name="Google Shape;105;p17"/>
          <p:cNvSpPr txBox="1">
            <a:spLocks noGrp="1"/>
          </p:cNvSpPr>
          <p:nvPr>
            <p:ph type="title" idx="4294967295"/>
          </p:nvPr>
        </p:nvSpPr>
        <p:spPr>
          <a:xfrm>
            <a:off x="749800" y="1557050"/>
            <a:ext cx="3874800" cy="509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dirty="0">
                <a:solidFill>
                  <a:srgbClr val="000000"/>
                </a:solidFill>
                <a:latin typeface="Arial"/>
                <a:ea typeface="Arial"/>
                <a:cs typeface="Arial"/>
                <a:sym typeface="Arial"/>
              </a:rPr>
              <a:t>Game Specific</a:t>
            </a:r>
            <a:endParaRPr sz="2000"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2. Tổng quan về Game Engine</a:t>
            </a:r>
            <a:endParaRPr sz="2400">
              <a:latin typeface="Arial"/>
              <a:ea typeface="Arial"/>
              <a:cs typeface="Arial"/>
              <a:sym typeface="Arial"/>
            </a:endParaRPr>
          </a:p>
        </p:txBody>
      </p:sp>
      <p:sp>
        <p:nvSpPr>
          <p:cNvPr id="111" name="Google Shape;111;p18"/>
          <p:cNvSpPr txBox="1">
            <a:spLocks noGrp="1"/>
          </p:cNvSpPr>
          <p:nvPr>
            <p:ph type="title" idx="4294967295"/>
          </p:nvPr>
        </p:nvSpPr>
        <p:spPr>
          <a:xfrm>
            <a:off x="315425" y="2260175"/>
            <a:ext cx="3868800" cy="26832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Bao gồm rất nhiều các hệ thống con.</a:t>
            </a:r>
            <a:endParaRPr sz="1600" b="0" dirty="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Tất cả các lớp con này đều phục vụ cho việc tổ chức game play.</a:t>
            </a:r>
            <a:endParaRPr sz="1600" b="0" dirty="0">
              <a:solidFill>
                <a:srgbClr val="000000"/>
              </a:solidFill>
              <a:latin typeface="Arial"/>
              <a:ea typeface="Arial"/>
              <a:cs typeface="Arial"/>
              <a:sym typeface="Arial"/>
            </a:endParaRPr>
          </a:p>
        </p:txBody>
      </p:sp>
      <p:pic>
        <p:nvPicPr>
          <p:cNvPr id="112" name="Google Shape;112;p18"/>
          <p:cNvPicPr preferRelativeResize="0"/>
          <p:nvPr/>
        </p:nvPicPr>
        <p:blipFill>
          <a:blip r:embed="rId3">
            <a:alphaModFix/>
          </a:blip>
          <a:stretch>
            <a:fillRect/>
          </a:stretch>
        </p:blipFill>
        <p:spPr>
          <a:xfrm>
            <a:off x="4184225" y="1804888"/>
            <a:ext cx="4883749" cy="2803275"/>
          </a:xfrm>
          <a:prstGeom prst="rect">
            <a:avLst/>
          </a:prstGeom>
          <a:noFill/>
          <a:ln>
            <a:noFill/>
          </a:ln>
        </p:spPr>
      </p:pic>
      <p:sp>
        <p:nvSpPr>
          <p:cNvPr id="113" name="Google Shape;113;p18"/>
          <p:cNvSpPr txBox="1">
            <a:spLocks noGrp="1"/>
          </p:cNvSpPr>
          <p:nvPr>
            <p:ph type="title" idx="4294967295"/>
          </p:nvPr>
        </p:nvSpPr>
        <p:spPr>
          <a:xfrm>
            <a:off x="315425" y="1568662"/>
            <a:ext cx="3975300" cy="60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dirty="0">
                <a:solidFill>
                  <a:srgbClr val="000000"/>
                </a:solidFill>
                <a:latin typeface="Arial"/>
                <a:ea typeface="Arial"/>
                <a:cs typeface="Arial"/>
                <a:sym typeface="Arial"/>
              </a:rPr>
              <a:t>Game </a:t>
            </a:r>
            <a:r>
              <a:rPr lang="en" sz="2000" dirty="0" smtClean="0">
                <a:solidFill>
                  <a:srgbClr val="000000"/>
                </a:solidFill>
                <a:latin typeface="Arial"/>
                <a:ea typeface="Arial"/>
                <a:cs typeface="Arial"/>
                <a:sym typeface="Arial"/>
              </a:rPr>
              <a:t>Engine Functionalities</a:t>
            </a:r>
            <a:endParaRPr sz="2000" dirty="0">
              <a:solidFill>
                <a:srgbClr val="000000"/>
              </a:solidFill>
              <a:latin typeface="Arial"/>
              <a:ea typeface="Arial"/>
              <a:cs typeface="Arial"/>
              <a:sym typeface="Arial"/>
            </a:endParaRPr>
          </a:p>
        </p:txBody>
      </p:sp>
      <p:sp>
        <p:nvSpPr>
          <p:cNvPr id="2" name="Oval 1"/>
          <p:cNvSpPr/>
          <p:nvPr/>
        </p:nvSpPr>
        <p:spPr>
          <a:xfrm>
            <a:off x="5044611" y="2342508"/>
            <a:ext cx="4017196" cy="9760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2. Tổng quan về Game Engine</a:t>
            </a:r>
            <a:endParaRPr sz="2400">
              <a:latin typeface="Arial"/>
              <a:ea typeface="Arial"/>
              <a:cs typeface="Arial"/>
              <a:sym typeface="Arial"/>
            </a:endParaRPr>
          </a:p>
        </p:txBody>
      </p:sp>
      <p:sp>
        <p:nvSpPr>
          <p:cNvPr id="119" name="Google Shape;119;p19"/>
          <p:cNvSpPr txBox="1">
            <a:spLocks noGrp="1"/>
          </p:cNvSpPr>
          <p:nvPr>
            <p:ph type="title" idx="4294967295"/>
          </p:nvPr>
        </p:nvSpPr>
        <p:spPr>
          <a:xfrm>
            <a:off x="596700" y="1480150"/>
            <a:ext cx="3975300" cy="60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a:solidFill>
                  <a:srgbClr val="000000"/>
                </a:solidFill>
                <a:latin typeface="Arial"/>
                <a:ea typeface="Arial"/>
                <a:cs typeface="Arial"/>
                <a:sym typeface="Arial"/>
              </a:rPr>
              <a:t>Game State</a:t>
            </a:r>
            <a:endParaRPr sz="2000">
              <a:solidFill>
                <a:srgbClr val="000000"/>
              </a:solidFill>
              <a:latin typeface="Arial"/>
              <a:ea typeface="Arial"/>
              <a:cs typeface="Arial"/>
              <a:sym typeface="Arial"/>
            </a:endParaRPr>
          </a:p>
        </p:txBody>
      </p:sp>
      <p:pic>
        <p:nvPicPr>
          <p:cNvPr id="120" name="Google Shape;120;p19"/>
          <p:cNvPicPr preferRelativeResize="0"/>
          <p:nvPr/>
        </p:nvPicPr>
        <p:blipFill>
          <a:blip r:embed="rId3">
            <a:alphaModFix/>
          </a:blip>
          <a:stretch>
            <a:fillRect/>
          </a:stretch>
        </p:blipFill>
        <p:spPr>
          <a:xfrm>
            <a:off x="5008937" y="1926238"/>
            <a:ext cx="4093225" cy="2815400"/>
          </a:xfrm>
          <a:prstGeom prst="rect">
            <a:avLst/>
          </a:prstGeom>
          <a:noFill/>
          <a:ln>
            <a:noFill/>
          </a:ln>
        </p:spPr>
      </p:pic>
      <p:cxnSp>
        <p:nvCxnSpPr>
          <p:cNvPr id="121" name="Google Shape;121;p19"/>
          <p:cNvCxnSpPr/>
          <p:nvPr/>
        </p:nvCxnSpPr>
        <p:spPr>
          <a:xfrm>
            <a:off x="4504637" y="3333938"/>
            <a:ext cx="504300" cy="0"/>
          </a:xfrm>
          <a:prstGeom prst="straightConnector1">
            <a:avLst/>
          </a:prstGeom>
          <a:noFill/>
          <a:ln w="9525" cap="flat" cmpd="sng">
            <a:solidFill>
              <a:schemeClr val="dk2"/>
            </a:solidFill>
            <a:prstDash val="solid"/>
            <a:round/>
            <a:headEnd type="none" w="med" len="med"/>
            <a:tailEnd type="triangle" w="med" len="med"/>
          </a:ln>
        </p:spPr>
      </p:cxnSp>
      <p:pic>
        <p:nvPicPr>
          <p:cNvPr id="122" name="Google Shape;122;p19"/>
          <p:cNvPicPr preferRelativeResize="0"/>
          <p:nvPr/>
        </p:nvPicPr>
        <p:blipFill>
          <a:blip r:embed="rId4">
            <a:alphaModFix/>
          </a:blip>
          <a:stretch>
            <a:fillRect/>
          </a:stretch>
        </p:blipFill>
        <p:spPr>
          <a:xfrm>
            <a:off x="156975" y="2129025"/>
            <a:ext cx="4347646" cy="2755550"/>
          </a:xfrm>
          <a:prstGeom prst="rect">
            <a:avLst/>
          </a:prstGeom>
          <a:noFill/>
          <a:ln>
            <a:noFill/>
          </a:ln>
        </p:spPr>
      </p:pic>
      <p:sp>
        <p:nvSpPr>
          <p:cNvPr id="2" name="Oval 1"/>
          <p:cNvSpPr/>
          <p:nvPr/>
        </p:nvSpPr>
        <p:spPr>
          <a:xfrm>
            <a:off x="7191910" y="2527443"/>
            <a:ext cx="893852" cy="513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91910" y="3157592"/>
            <a:ext cx="893852" cy="513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par>
                                <p:cTn id="8" presetID="10"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500"/>
                                        <p:tgtEl>
                                          <p:spTgt spid="1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latin typeface="Arial"/>
                <a:ea typeface="Arial"/>
                <a:cs typeface="Arial"/>
                <a:sym typeface="Arial"/>
              </a:rPr>
              <a:t>2. Tổng quan về Game Engine</a:t>
            </a:r>
            <a:endParaRPr sz="2400">
              <a:latin typeface="Arial"/>
              <a:ea typeface="Arial"/>
              <a:cs typeface="Arial"/>
              <a:sym typeface="Arial"/>
            </a:endParaRPr>
          </a:p>
        </p:txBody>
      </p:sp>
      <p:sp>
        <p:nvSpPr>
          <p:cNvPr id="128" name="Google Shape;128;p20"/>
          <p:cNvSpPr txBox="1">
            <a:spLocks noGrp="1"/>
          </p:cNvSpPr>
          <p:nvPr>
            <p:ph type="title" idx="4294967295"/>
          </p:nvPr>
        </p:nvSpPr>
        <p:spPr>
          <a:xfrm>
            <a:off x="809825" y="1480150"/>
            <a:ext cx="3975300" cy="60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dirty="0">
                <a:solidFill>
                  <a:srgbClr val="000000"/>
                </a:solidFill>
                <a:latin typeface="Arial"/>
                <a:ea typeface="Arial"/>
                <a:cs typeface="Arial"/>
                <a:sym typeface="Arial"/>
              </a:rPr>
              <a:t>Game Flow</a:t>
            </a:r>
            <a:endParaRPr sz="2000" dirty="0">
              <a:solidFill>
                <a:srgbClr val="000000"/>
              </a:solidFill>
              <a:latin typeface="Arial"/>
              <a:ea typeface="Arial"/>
              <a:cs typeface="Arial"/>
              <a:sym typeface="Arial"/>
            </a:endParaRPr>
          </a:p>
        </p:txBody>
      </p:sp>
      <p:pic>
        <p:nvPicPr>
          <p:cNvPr id="129" name="Google Shape;129;p20"/>
          <p:cNvPicPr preferRelativeResize="0"/>
          <p:nvPr/>
        </p:nvPicPr>
        <p:blipFill>
          <a:blip r:embed="rId3">
            <a:alphaModFix/>
          </a:blip>
          <a:stretch>
            <a:fillRect/>
          </a:stretch>
        </p:blipFill>
        <p:spPr>
          <a:xfrm>
            <a:off x="4268475" y="1979250"/>
            <a:ext cx="4670825" cy="2384800"/>
          </a:xfrm>
          <a:prstGeom prst="rect">
            <a:avLst/>
          </a:prstGeom>
          <a:noFill/>
          <a:ln>
            <a:noFill/>
          </a:ln>
        </p:spPr>
      </p:pic>
      <p:sp>
        <p:nvSpPr>
          <p:cNvPr id="130" name="Google Shape;130;p20"/>
          <p:cNvSpPr txBox="1">
            <a:spLocks noGrp="1"/>
          </p:cNvSpPr>
          <p:nvPr>
            <p:ph type="title" idx="4294967295"/>
          </p:nvPr>
        </p:nvSpPr>
        <p:spPr>
          <a:xfrm>
            <a:off x="626400" y="2270250"/>
            <a:ext cx="3555600" cy="1365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Arial"/>
              <a:buChar char="-"/>
            </a:pPr>
            <a:r>
              <a:rPr lang="en" sz="1800" b="0" dirty="0">
                <a:solidFill>
                  <a:srgbClr val="000000"/>
                </a:solidFill>
                <a:latin typeface="Arial"/>
                <a:ea typeface="Arial"/>
                <a:cs typeface="Arial"/>
                <a:sym typeface="Arial"/>
              </a:rPr>
              <a:t>Cốt lõi của trò chơi là xác định vị trí của GameLoop cũng như duy trì trạng thái trò chơi</a:t>
            </a:r>
            <a:endParaRPr sz="1800" b="0"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idx="4294967295"/>
          </p:nvPr>
        </p:nvSpPr>
        <p:spPr>
          <a:xfrm>
            <a:off x="535775" y="712150"/>
            <a:ext cx="6795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latin typeface="Arial"/>
                <a:ea typeface="Arial"/>
                <a:cs typeface="Arial"/>
                <a:sym typeface="Arial"/>
              </a:rPr>
              <a:t>2. Tổng quan </a:t>
            </a:r>
            <a:r>
              <a:rPr lang="en" sz="3600" dirty="0" smtClean="0">
                <a:solidFill>
                  <a:schemeClr val="dk1"/>
                </a:solidFill>
                <a:latin typeface="Arial"/>
                <a:ea typeface="Arial"/>
                <a:cs typeface="Arial"/>
                <a:sym typeface="Arial"/>
              </a:rPr>
              <a:t>về Game </a:t>
            </a:r>
            <a:r>
              <a:rPr lang="en" sz="3600" dirty="0">
                <a:solidFill>
                  <a:schemeClr val="dk1"/>
                </a:solidFill>
                <a:latin typeface="Arial"/>
                <a:ea typeface="Arial"/>
                <a:cs typeface="Arial"/>
                <a:sym typeface="Arial"/>
              </a:rPr>
              <a:t>Engine</a:t>
            </a:r>
            <a:endParaRPr sz="2400" dirty="0">
              <a:latin typeface="Arial"/>
              <a:ea typeface="Arial"/>
              <a:cs typeface="Arial"/>
              <a:sym typeface="Arial"/>
            </a:endParaRPr>
          </a:p>
        </p:txBody>
      </p:sp>
      <p:sp>
        <p:nvSpPr>
          <p:cNvPr id="136" name="Google Shape;136;p21"/>
          <p:cNvSpPr txBox="1">
            <a:spLocks noGrp="1"/>
          </p:cNvSpPr>
          <p:nvPr>
            <p:ph type="title" idx="4294967295"/>
          </p:nvPr>
        </p:nvSpPr>
        <p:spPr>
          <a:xfrm>
            <a:off x="705675" y="1593875"/>
            <a:ext cx="6795300" cy="49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rgbClr val="000000"/>
                </a:solidFill>
                <a:latin typeface="Arial"/>
                <a:ea typeface="Arial"/>
                <a:cs typeface="Arial"/>
                <a:sym typeface="Arial"/>
              </a:rPr>
              <a:t>Mô-đun vật lý</a:t>
            </a:r>
            <a:endParaRPr sz="1800" dirty="0">
              <a:solidFill>
                <a:srgbClr val="000000"/>
              </a:solidFill>
              <a:latin typeface="Arial"/>
              <a:ea typeface="Arial"/>
              <a:cs typeface="Arial"/>
              <a:sym typeface="Arial"/>
            </a:endParaRPr>
          </a:p>
        </p:txBody>
      </p:sp>
      <p:pic>
        <p:nvPicPr>
          <p:cNvPr id="137" name="Google Shape;137;p21"/>
          <p:cNvPicPr preferRelativeResize="0"/>
          <p:nvPr/>
        </p:nvPicPr>
        <p:blipFill>
          <a:blip r:embed="rId3">
            <a:alphaModFix/>
          </a:blip>
          <a:stretch>
            <a:fillRect/>
          </a:stretch>
        </p:blipFill>
        <p:spPr>
          <a:xfrm>
            <a:off x="4337049" y="1798886"/>
            <a:ext cx="4299850" cy="2767414"/>
          </a:xfrm>
          <a:prstGeom prst="rect">
            <a:avLst/>
          </a:prstGeom>
          <a:noFill/>
          <a:ln>
            <a:noFill/>
          </a:ln>
        </p:spPr>
      </p:pic>
      <p:sp>
        <p:nvSpPr>
          <p:cNvPr id="138" name="Google Shape;138;p21"/>
          <p:cNvSpPr txBox="1">
            <a:spLocks noGrp="1"/>
          </p:cNvSpPr>
          <p:nvPr>
            <p:ph type="title" idx="4294967295"/>
          </p:nvPr>
        </p:nvSpPr>
        <p:spPr>
          <a:xfrm>
            <a:off x="535775" y="2256850"/>
            <a:ext cx="3696300" cy="253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Mô-đun vật lý duy trì một danh sách các đối tượng trò chơi</a:t>
            </a:r>
            <a:endParaRPr sz="1600" b="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b="0" dirty="0">
                <a:solidFill>
                  <a:srgbClr val="000000"/>
                </a:solidFill>
                <a:latin typeface="Arial"/>
                <a:ea typeface="Arial"/>
                <a:cs typeface="Arial"/>
                <a:sym typeface="Arial"/>
              </a:rPr>
              <a:t>Mô-đun vật lý cần đo lường mọi thứ (khối lượng, khoảng cách, tốc độ, v.v.)</a:t>
            </a:r>
            <a:endParaRPr sz="1600" b="0"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3065</TotalTime>
  <Words>1153</Words>
  <Application>Microsoft Office PowerPoint</Application>
  <PresentationFormat>On-screen Show (16:9)</PresentationFormat>
  <Paragraphs>111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Times New Roman</vt:lpstr>
      <vt:lpstr>Arial</vt:lpstr>
      <vt:lpstr>Raleway</vt:lpstr>
      <vt:lpstr>Swiss</vt:lpstr>
      <vt:lpstr>Xây dựng mô-đun Game Engine</vt:lpstr>
      <vt:lpstr>Nội dung trình bày</vt:lpstr>
      <vt:lpstr>1. Đặt vấn đề</vt:lpstr>
      <vt:lpstr>2. Tổng quan về Game Engine</vt:lpstr>
      <vt:lpstr>2. Tổng quan về Game Engine</vt:lpstr>
      <vt:lpstr>2. Tổng quan về Game Engine</vt:lpstr>
      <vt:lpstr>2. Tổng quan về Game Engine</vt:lpstr>
      <vt:lpstr>2. Tổng quan về Game Engine</vt:lpstr>
      <vt:lpstr>2. Tổng quan về Game Engine</vt:lpstr>
      <vt:lpstr>2. Tổng quan về Game Engine</vt:lpstr>
      <vt:lpstr>3. Xây dựng mô-đun Engine</vt:lpstr>
      <vt:lpstr>3. Xây dựng mô-đun Engine</vt:lpstr>
      <vt:lpstr>3. Xây dựng mô-đun Engine</vt:lpstr>
      <vt:lpstr>3. Xây dựng mô-đun Engine</vt:lpstr>
      <vt:lpstr>4. Kết quả và hướng phát triển</vt:lpstr>
      <vt:lpstr>4. Kết quả và hướng phát triển</vt:lpstr>
      <vt:lpstr>4. Kết quả và hướng phát triển</vt:lpstr>
      <vt:lpstr>4. Kết quả và hướng phát triển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mô-đun Game Engine</dc:title>
  <dc:creator>Bac Nguyen</dc:creator>
  <cp:lastModifiedBy>Tài khoản Microsoft</cp:lastModifiedBy>
  <cp:revision>17</cp:revision>
  <dcterms:modified xsi:type="dcterms:W3CDTF">2020-07-12T16:50:52Z</dcterms:modified>
</cp:coreProperties>
</file>