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58" r:id="rId3"/>
    <p:sldId id="259" r:id="rId4"/>
    <p:sldId id="261" r:id="rId5"/>
    <p:sldId id="260" r:id="rId6"/>
    <p:sldId id="262" r:id="rId7"/>
    <p:sldId id="263" r:id="rId8"/>
    <p:sldId id="264" r:id="rId9"/>
    <p:sldId id="265" r:id="rId10"/>
    <p:sldId id="266" r:id="rId11"/>
    <p:sldId id="267" r:id="rId12"/>
    <p:sldId id="268" r:id="rId13"/>
    <p:sldId id="271" r:id="rId14"/>
    <p:sldId id="269" r:id="rId15"/>
    <p:sldId id="270" r:id="rId16"/>
    <p:sldId id="272" r:id="rId17"/>
    <p:sldId id="273" r:id="rId18"/>
    <p:sldId id="274" r:id="rId19"/>
    <p:sldId id="275" r:id="rId20"/>
    <p:sldId id="276" r:id="rId21"/>
    <p:sldId id="277" r:id="rId22"/>
    <p:sldId id="278" r:id="rId23"/>
    <p:sldId id="279" r:id="rId24"/>
    <p:sldId id="280" r:id="rId25"/>
    <p:sldId id="282" r:id="rId26"/>
    <p:sldId id="283" r:id="rId27"/>
    <p:sldId id="284" r:id="rId28"/>
    <p:sldId id="285" r:id="rId29"/>
    <p:sldId id="281" r:id="rId3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7" autoAdjust="0"/>
    <p:restoredTop sz="88010" autoAdjust="0"/>
  </p:normalViewPr>
  <p:slideViewPr>
    <p:cSldViewPr snapToGrid="0">
      <p:cViewPr>
        <p:scale>
          <a:sx n="64" d="100"/>
          <a:sy n="64" d="100"/>
        </p:scale>
        <p:origin x="48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8C744B-ED0C-4944-851B-8BAFE87DF3BA}" type="datetimeFigureOut">
              <a:rPr lang="ru-RU" smtClean="0"/>
              <a:t>25.02.18</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C12B1C-6921-4DE7-890A-CB59680718ED}" type="slidenum">
              <a:rPr lang="ru-RU" smtClean="0"/>
              <a:t>‹#›</a:t>
            </a:fld>
            <a:endParaRPr lang="ru-RU"/>
          </a:p>
        </p:txBody>
      </p:sp>
    </p:spTree>
    <p:extLst>
      <p:ext uri="{BB962C8B-B14F-4D97-AF65-F5344CB8AC3E}">
        <p14:creationId xmlns:p14="http://schemas.microsoft.com/office/powerpoint/2010/main" val="1761039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1. problem. Is it binary classification? Multiclass classification?</a:t>
            </a:r>
          </a:p>
          <a:p>
            <a:r>
              <a:rPr lang="en-US" sz="1200" b="0" i="0" u="none" strike="noStrike" kern="1200" baseline="0" dirty="0">
                <a:solidFill>
                  <a:schemeClr val="tx1"/>
                </a:solidFill>
                <a:latin typeface="+mn-lt"/>
                <a:ea typeface="+mn-ea"/>
                <a:cs typeface="+mn-cs"/>
              </a:rPr>
              <a:t>Scalar regression? Vector regression? Multiclass, multilabel classification?</a:t>
            </a:r>
          </a:p>
          <a:p>
            <a:r>
              <a:rPr lang="en-US" sz="1200" b="0" i="0" u="none" strike="noStrike" kern="1200" baseline="0" dirty="0">
                <a:solidFill>
                  <a:schemeClr val="tx1"/>
                </a:solidFill>
                <a:latin typeface="+mn-lt"/>
                <a:ea typeface="+mn-ea"/>
                <a:cs typeface="+mn-cs"/>
              </a:rPr>
              <a:t>Something else, like clustering, generation, or reinforcement learning? </a:t>
            </a:r>
            <a:r>
              <a:rPr lang="en-US" sz="1200" b="0" i="1" u="none" strike="noStrike" kern="1200" baseline="0" dirty="0">
                <a:solidFill>
                  <a:schemeClr val="tx1"/>
                </a:solidFill>
                <a:latin typeface="+mn-lt"/>
                <a:ea typeface="+mn-ea"/>
                <a:cs typeface="+mn-cs"/>
              </a:rPr>
              <a:t>nonstationary problems</a:t>
            </a:r>
            <a:r>
              <a:rPr lang="en-US" sz="1200" b="0" i="0" u="none" strike="noStrike" kern="1200" baseline="0" dirty="0">
                <a:solidFill>
                  <a:schemeClr val="tx1"/>
                </a:solidFill>
                <a:latin typeface="+mn-lt"/>
                <a:ea typeface="+mn-ea"/>
                <a:cs typeface="+mn-cs"/>
              </a:rPr>
              <a:t>: clothes seasons; memorize patterns that</a:t>
            </a:r>
          </a:p>
          <a:p>
            <a:r>
              <a:rPr lang="en-US" sz="1200" b="0" i="0" u="none" strike="noStrike" kern="1200" baseline="0" dirty="0">
                <a:solidFill>
                  <a:schemeClr val="tx1"/>
                </a:solidFill>
                <a:latin typeface="+mn-lt"/>
                <a:ea typeface="+mn-ea"/>
                <a:cs typeface="+mn-cs"/>
              </a:rPr>
              <a:t>are present in your training data.</a:t>
            </a:r>
            <a:endParaRPr lang="ru-RU" dirty="0"/>
          </a:p>
        </p:txBody>
      </p:sp>
      <p:sp>
        <p:nvSpPr>
          <p:cNvPr id="4" name="Номер слайда 3"/>
          <p:cNvSpPr>
            <a:spLocks noGrp="1"/>
          </p:cNvSpPr>
          <p:nvPr>
            <p:ph type="sldNum" sz="quarter" idx="10"/>
          </p:nvPr>
        </p:nvSpPr>
        <p:spPr/>
        <p:txBody>
          <a:bodyPr/>
          <a:lstStyle/>
          <a:p>
            <a:fld id="{0CC12B1C-6921-4DE7-890A-CB59680718ED}" type="slidenum">
              <a:rPr lang="ru-RU" smtClean="0"/>
              <a:t>19</a:t>
            </a:fld>
            <a:endParaRPr lang="ru-RU"/>
          </a:p>
        </p:txBody>
      </p:sp>
    </p:spTree>
    <p:extLst>
      <p:ext uri="{BB962C8B-B14F-4D97-AF65-F5344CB8AC3E}">
        <p14:creationId xmlns:p14="http://schemas.microsoft.com/office/powerpoint/2010/main" val="1496804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45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ru-RU"/>
              <a:t>Образец подзаголовка</a:t>
            </a:r>
          </a:p>
        </p:txBody>
      </p:sp>
      <p:sp>
        <p:nvSpPr>
          <p:cNvPr id="4" name="Дата 3"/>
          <p:cNvSpPr>
            <a:spLocks noGrp="1"/>
          </p:cNvSpPr>
          <p:nvPr>
            <p:ph type="dt" sz="half" idx="10"/>
          </p:nvPr>
        </p:nvSpPr>
        <p:spPr/>
        <p:txBody>
          <a:bodyPr/>
          <a:lstStyle/>
          <a:p>
            <a:fld id="{194E9D47-9079-41C0-98E8-2705E3F25B41}" type="datetimeFigureOut">
              <a:rPr lang="ru-RU" smtClean="0"/>
              <a:t>25.02.18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D81E2A0-6573-41C3-85AF-1242DB947862}" type="slidenum">
              <a:rPr lang="ru-RU" smtClean="0"/>
              <a:t>‹#›</a:t>
            </a:fld>
            <a:endParaRPr lang="ru-RU"/>
          </a:p>
        </p:txBody>
      </p:sp>
    </p:spTree>
    <p:extLst>
      <p:ext uri="{BB962C8B-B14F-4D97-AF65-F5344CB8AC3E}">
        <p14:creationId xmlns:p14="http://schemas.microsoft.com/office/powerpoint/2010/main" val="3455760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194E9D47-9079-41C0-98E8-2705E3F25B41}" type="datetimeFigureOut">
              <a:rPr lang="ru-RU" smtClean="0"/>
              <a:t>25.02.18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D81E2A0-6573-41C3-85AF-1242DB947862}" type="slidenum">
              <a:rPr lang="ru-RU" smtClean="0"/>
              <a:t>‹#›</a:t>
            </a:fld>
            <a:endParaRPr lang="ru-RU"/>
          </a:p>
        </p:txBody>
      </p:sp>
    </p:spTree>
    <p:extLst>
      <p:ext uri="{BB962C8B-B14F-4D97-AF65-F5344CB8AC3E}">
        <p14:creationId xmlns:p14="http://schemas.microsoft.com/office/powerpoint/2010/main" val="2014704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1"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1"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194E9D47-9079-41C0-98E8-2705E3F25B41}" type="datetimeFigureOut">
              <a:rPr lang="ru-RU" smtClean="0"/>
              <a:t>25.02.18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D81E2A0-6573-41C3-85AF-1242DB947862}" type="slidenum">
              <a:rPr lang="ru-RU" smtClean="0"/>
              <a:t>‹#›</a:t>
            </a:fld>
            <a:endParaRPr lang="ru-RU"/>
          </a:p>
        </p:txBody>
      </p:sp>
    </p:spTree>
    <p:extLst>
      <p:ext uri="{BB962C8B-B14F-4D97-AF65-F5344CB8AC3E}">
        <p14:creationId xmlns:p14="http://schemas.microsoft.com/office/powerpoint/2010/main" val="2693281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1" i="0">
                <a:solidFill>
                  <a:schemeClr val="bg1"/>
                </a:solidFill>
                <a:latin typeface="Arial"/>
                <a:cs typeface="Arial"/>
              </a:defRPr>
            </a:lvl1pPr>
          </a:lstStyle>
          <a:p>
            <a:pPr marL="12700">
              <a:lnSpc>
                <a:spcPts val="1370"/>
              </a:lnSpc>
            </a:pPr>
            <a:r>
              <a:rPr lang="ru-RU" spc="165"/>
              <a:t>8/10/2017</a:t>
            </a:r>
            <a:endParaRPr lang="ru-RU" spc="165" dirty="0"/>
          </a:p>
        </p:txBody>
      </p:sp>
      <p:sp>
        <p:nvSpPr>
          <p:cNvPr id="3" name="Holder 3"/>
          <p:cNvSpPr>
            <a:spLocks noGrp="1"/>
          </p:cNvSpPr>
          <p:nvPr>
            <p:ph type="dt" sz="half" idx="6"/>
          </p:nvPr>
        </p:nvSpPr>
        <p:spPr/>
        <p:txBody>
          <a:bodyPr lIns="0" tIns="0" rIns="0" bIns="0"/>
          <a:lstStyle>
            <a:lvl1pPr>
              <a:defRPr sz="1200" b="1" i="0">
                <a:solidFill>
                  <a:schemeClr val="bg1"/>
                </a:solidFill>
                <a:latin typeface="Arial"/>
                <a:cs typeface="Arial"/>
              </a:defRPr>
            </a:lvl1pPr>
          </a:lstStyle>
          <a:p>
            <a:pPr marL="12700">
              <a:lnSpc>
                <a:spcPts val="1370"/>
              </a:lnSpc>
            </a:pPr>
            <a:r>
              <a:rPr lang="en-US" spc="-75"/>
              <a:t>Overview </a:t>
            </a:r>
            <a:r>
              <a:rPr lang="en-US" spc="-50"/>
              <a:t>of </a:t>
            </a:r>
            <a:r>
              <a:rPr lang="en-US" spc="-40"/>
              <a:t>Tree</a:t>
            </a:r>
            <a:r>
              <a:rPr lang="en-US" spc="235"/>
              <a:t> </a:t>
            </a:r>
            <a:r>
              <a:rPr lang="en-US" spc="-90"/>
              <a:t>Algorithms</a:t>
            </a:r>
            <a:endParaRPr lang="en-US" spc="-90"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115175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194E9D47-9079-41C0-98E8-2705E3F25B41}" type="datetimeFigureOut">
              <a:rPr lang="ru-RU" smtClean="0"/>
              <a:t>25.02.18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D81E2A0-6573-41C3-85AF-1242DB947862}" type="slidenum">
              <a:rPr lang="ru-RU" smtClean="0"/>
              <a:t>‹#›</a:t>
            </a:fld>
            <a:endParaRPr lang="ru-RU"/>
          </a:p>
        </p:txBody>
      </p:sp>
    </p:spTree>
    <p:extLst>
      <p:ext uri="{BB962C8B-B14F-4D97-AF65-F5344CB8AC3E}">
        <p14:creationId xmlns:p14="http://schemas.microsoft.com/office/powerpoint/2010/main" val="2768162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1" y="1709740"/>
            <a:ext cx="10515600" cy="2852737"/>
          </a:xfrm>
        </p:spPr>
        <p:txBody>
          <a:bodyPr anchor="b"/>
          <a:lstStyle>
            <a:lvl1pPr>
              <a:defRPr sz="4500"/>
            </a:lvl1pPr>
          </a:lstStyle>
          <a:p>
            <a:r>
              <a:rPr lang="ru-RU"/>
              <a:t>Образец заголовка</a:t>
            </a:r>
          </a:p>
        </p:txBody>
      </p:sp>
      <p:sp>
        <p:nvSpPr>
          <p:cNvPr id="3" name="Текст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194E9D47-9079-41C0-98E8-2705E3F25B41}" type="datetimeFigureOut">
              <a:rPr lang="ru-RU" smtClean="0"/>
              <a:t>25.02.18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D81E2A0-6573-41C3-85AF-1242DB947862}" type="slidenum">
              <a:rPr lang="ru-RU" smtClean="0"/>
              <a:t>‹#›</a:t>
            </a:fld>
            <a:endParaRPr lang="ru-RU"/>
          </a:p>
        </p:txBody>
      </p:sp>
    </p:spTree>
    <p:extLst>
      <p:ext uri="{BB962C8B-B14F-4D97-AF65-F5344CB8AC3E}">
        <p14:creationId xmlns:p14="http://schemas.microsoft.com/office/powerpoint/2010/main" val="2378573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194E9D47-9079-41C0-98E8-2705E3F25B41}" type="datetimeFigureOut">
              <a:rPr lang="ru-RU" smtClean="0"/>
              <a:t>25.02.18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D81E2A0-6573-41C3-85AF-1242DB947862}" type="slidenum">
              <a:rPr lang="ru-RU" smtClean="0"/>
              <a:t>‹#›</a:t>
            </a:fld>
            <a:endParaRPr lang="ru-RU"/>
          </a:p>
        </p:txBody>
      </p:sp>
    </p:spTree>
    <p:extLst>
      <p:ext uri="{BB962C8B-B14F-4D97-AF65-F5344CB8AC3E}">
        <p14:creationId xmlns:p14="http://schemas.microsoft.com/office/powerpoint/2010/main" val="3082216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7"/>
            <a:ext cx="10515600" cy="1325563"/>
          </a:xfrm>
        </p:spPr>
        <p:txBody>
          <a:bodyPr/>
          <a:lstStyle/>
          <a:p>
            <a:r>
              <a:rPr lang="ru-RU"/>
              <a:t>Образец заголовка</a:t>
            </a:r>
          </a:p>
        </p:txBody>
      </p:sp>
      <p:sp>
        <p:nvSpPr>
          <p:cNvPr id="3" name="Текст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a:t>Образец текста</a:t>
            </a:r>
          </a:p>
        </p:txBody>
      </p:sp>
      <p:sp>
        <p:nvSpPr>
          <p:cNvPr id="4" name="Объект 3"/>
          <p:cNvSpPr>
            <a:spLocks noGrp="1"/>
          </p:cNvSpPr>
          <p:nvPr>
            <p:ph sz="half" idx="2"/>
          </p:nvPr>
        </p:nvSpPr>
        <p:spPr>
          <a:xfrm>
            <a:off x="839789"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a:t>Образец текста</a:t>
            </a:r>
          </a:p>
        </p:txBody>
      </p:sp>
      <p:sp>
        <p:nvSpPr>
          <p:cNvPr id="6" name="Объект 5"/>
          <p:cNvSpPr>
            <a:spLocks noGrp="1"/>
          </p:cNvSpPr>
          <p:nvPr>
            <p:ph sz="quarter" idx="4"/>
          </p:nvPr>
        </p:nvSpPr>
        <p:spPr>
          <a:xfrm>
            <a:off x="6172201"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194E9D47-9079-41C0-98E8-2705E3F25B41}" type="datetimeFigureOut">
              <a:rPr lang="ru-RU" smtClean="0"/>
              <a:t>25.02.18</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8D81E2A0-6573-41C3-85AF-1242DB947862}" type="slidenum">
              <a:rPr lang="ru-RU" smtClean="0"/>
              <a:t>‹#›</a:t>
            </a:fld>
            <a:endParaRPr lang="ru-RU"/>
          </a:p>
        </p:txBody>
      </p:sp>
    </p:spTree>
    <p:extLst>
      <p:ext uri="{BB962C8B-B14F-4D97-AF65-F5344CB8AC3E}">
        <p14:creationId xmlns:p14="http://schemas.microsoft.com/office/powerpoint/2010/main" val="4062984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194E9D47-9079-41C0-98E8-2705E3F25B41}" type="datetimeFigureOut">
              <a:rPr lang="ru-RU" smtClean="0"/>
              <a:t>25.02.18</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8D81E2A0-6573-41C3-85AF-1242DB947862}" type="slidenum">
              <a:rPr lang="ru-RU" smtClean="0"/>
              <a:t>‹#›</a:t>
            </a:fld>
            <a:endParaRPr lang="ru-RU"/>
          </a:p>
        </p:txBody>
      </p:sp>
    </p:spTree>
    <p:extLst>
      <p:ext uri="{BB962C8B-B14F-4D97-AF65-F5344CB8AC3E}">
        <p14:creationId xmlns:p14="http://schemas.microsoft.com/office/powerpoint/2010/main" val="3186405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194E9D47-9079-41C0-98E8-2705E3F25B41}" type="datetimeFigureOut">
              <a:rPr lang="ru-RU" smtClean="0"/>
              <a:t>25.02.18</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8D81E2A0-6573-41C3-85AF-1242DB947862}" type="slidenum">
              <a:rPr lang="ru-RU" smtClean="0"/>
              <a:t>‹#›</a:t>
            </a:fld>
            <a:endParaRPr lang="ru-RU"/>
          </a:p>
        </p:txBody>
      </p:sp>
    </p:spTree>
    <p:extLst>
      <p:ext uri="{BB962C8B-B14F-4D97-AF65-F5344CB8AC3E}">
        <p14:creationId xmlns:p14="http://schemas.microsoft.com/office/powerpoint/2010/main" val="3162795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2400"/>
            </a:lvl1pPr>
          </a:lstStyle>
          <a:p>
            <a:r>
              <a:rPr lang="ru-RU"/>
              <a:t>Образец заголовка</a:t>
            </a:r>
          </a:p>
        </p:txBody>
      </p:sp>
      <p:sp>
        <p:nvSpPr>
          <p:cNvPr id="3" name="Объект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a:t>Образец текста</a:t>
            </a:r>
          </a:p>
        </p:txBody>
      </p:sp>
      <p:sp>
        <p:nvSpPr>
          <p:cNvPr id="5" name="Дата 4"/>
          <p:cNvSpPr>
            <a:spLocks noGrp="1"/>
          </p:cNvSpPr>
          <p:nvPr>
            <p:ph type="dt" sz="half" idx="10"/>
          </p:nvPr>
        </p:nvSpPr>
        <p:spPr/>
        <p:txBody>
          <a:bodyPr/>
          <a:lstStyle/>
          <a:p>
            <a:fld id="{194E9D47-9079-41C0-98E8-2705E3F25B41}" type="datetimeFigureOut">
              <a:rPr lang="ru-RU" smtClean="0"/>
              <a:t>25.02.18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D81E2A0-6573-41C3-85AF-1242DB947862}" type="slidenum">
              <a:rPr lang="ru-RU" smtClean="0"/>
              <a:t>‹#›</a:t>
            </a:fld>
            <a:endParaRPr lang="ru-RU"/>
          </a:p>
        </p:txBody>
      </p:sp>
    </p:spTree>
    <p:extLst>
      <p:ext uri="{BB962C8B-B14F-4D97-AF65-F5344CB8AC3E}">
        <p14:creationId xmlns:p14="http://schemas.microsoft.com/office/powerpoint/2010/main" val="3704849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2400"/>
            </a:lvl1pPr>
          </a:lstStyle>
          <a:p>
            <a:r>
              <a:rPr lang="ru-RU"/>
              <a:t>Образец заголовка</a:t>
            </a:r>
          </a:p>
        </p:txBody>
      </p:sp>
      <p:sp>
        <p:nvSpPr>
          <p:cNvPr id="3" name="Рисунок 2"/>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a:t>Образец текста</a:t>
            </a:r>
          </a:p>
        </p:txBody>
      </p:sp>
      <p:sp>
        <p:nvSpPr>
          <p:cNvPr id="5" name="Дата 4"/>
          <p:cNvSpPr>
            <a:spLocks noGrp="1"/>
          </p:cNvSpPr>
          <p:nvPr>
            <p:ph type="dt" sz="half" idx="10"/>
          </p:nvPr>
        </p:nvSpPr>
        <p:spPr/>
        <p:txBody>
          <a:bodyPr/>
          <a:lstStyle/>
          <a:p>
            <a:fld id="{194E9D47-9079-41C0-98E8-2705E3F25B41}" type="datetimeFigureOut">
              <a:rPr lang="ru-RU" smtClean="0"/>
              <a:t>25.02.18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D81E2A0-6573-41C3-85AF-1242DB947862}" type="slidenum">
              <a:rPr lang="ru-RU" smtClean="0"/>
              <a:t>‹#›</a:t>
            </a:fld>
            <a:endParaRPr lang="ru-RU"/>
          </a:p>
        </p:txBody>
      </p:sp>
    </p:spTree>
    <p:extLst>
      <p:ext uri="{BB962C8B-B14F-4D97-AF65-F5344CB8AC3E}">
        <p14:creationId xmlns:p14="http://schemas.microsoft.com/office/powerpoint/2010/main" val="1737488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94E9D47-9079-41C0-98E8-2705E3F25B41}" type="datetimeFigureOut">
              <a:rPr lang="ru-RU" smtClean="0"/>
              <a:t>25.02.18</a:t>
            </a:fld>
            <a:endParaRPr lang="ru-RU"/>
          </a:p>
        </p:txBody>
      </p:sp>
      <p:sp>
        <p:nvSpPr>
          <p:cNvPr id="5" name="Нижний колонтитул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D81E2A0-6573-41C3-85AF-1242DB947862}" type="slidenum">
              <a:rPr lang="ru-RU" smtClean="0"/>
              <a:t>‹#›</a:t>
            </a:fld>
            <a:endParaRPr lang="ru-RU"/>
          </a:p>
        </p:txBody>
      </p:sp>
    </p:spTree>
    <p:extLst>
      <p:ext uri="{BB962C8B-B14F-4D97-AF65-F5344CB8AC3E}">
        <p14:creationId xmlns:p14="http://schemas.microsoft.com/office/powerpoint/2010/main" val="25605549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ru-RU"/>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BA77B95-3D39-403E-9ED6-830706807086}"/>
              </a:ext>
            </a:extLst>
          </p:cNvPr>
          <p:cNvSpPr>
            <a:spLocks noGrp="1"/>
          </p:cNvSpPr>
          <p:nvPr>
            <p:ph type="ctrTitle"/>
          </p:nvPr>
        </p:nvSpPr>
        <p:spPr>
          <a:xfrm>
            <a:off x="1524000" y="2126216"/>
            <a:ext cx="9144000" cy="2387600"/>
          </a:xfrm>
        </p:spPr>
        <p:txBody>
          <a:bodyPr>
            <a:normAutofit/>
          </a:bodyPr>
          <a:lstStyle/>
          <a:p>
            <a:r>
              <a:rPr lang="en-US" dirty="0" err="1"/>
              <a:t>Keras</a:t>
            </a:r>
            <a:r>
              <a:rPr lang="en-US" dirty="0"/>
              <a:t> </a:t>
            </a:r>
            <a:br>
              <a:rPr lang="en-US" dirty="0"/>
            </a:br>
            <a:r>
              <a:rPr lang="en-US" dirty="0"/>
              <a:t>and basics of </a:t>
            </a:r>
            <a:br>
              <a:rPr lang="en-US" dirty="0"/>
            </a:br>
            <a:r>
              <a:rPr lang="en-US" dirty="0"/>
              <a:t>Deep Learning</a:t>
            </a:r>
            <a:endParaRPr lang="ru-RU" dirty="0"/>
          </a:p>
        </p:txBody>
      </p:sp>
    </p:spTree>
    <p:extLst>
      <p:ext uri="{BB962C8B-B14F-4D97-AF65-F5344CB8AC3E}">
        <p14:creationId xmlns:p14="http://schemas.microsoft.com/office/powerpoint/2010/main" val="2785871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EECC505-C0BB-4314-B751-3DE2C8D07A7E}"/>
              </a:ext>
            </a:extLst>
          </p:cNvPr>
          <p:cNvSpPr>
            <a:spLocks noGrp="1"/>
          </p:cNvSpPr>
          <p:nvPr>
            <p:ph type="title"/>
          </p:nvPr>
        </p:nvSpPr>
        <p:spPr/>
        <p:txBody>
          <a:bodyPr/>
          <a:lstStyle/>
          <a:p>
            <a:r>
              <a:rPr lang="en-US" dirty="0"/>
              <a:t>Plotting training and validation loss</a:t>
            </a:r>
            <a:endParaRPr lang="ru-RU" dirty="0"/>
          </a:p>
        </p:txBody>
      </p:sp>
      <p:pic>
        <p:nvPicPr>
          <p:cNvPr id="4" name="Рисунок 3">
            <a:extLst>
              <a:ext uri="{FF2B5EF4-FFF2-40B4-BE49-F238E27FC236}">
                <a16:creationId xmlns:a16="http://schemas.microsoft.com/office/drawing/2014/main" id="{43363A0B-65FD-4E23-814C-92C99F882394}"/>
              </a:ext>
            </a:extLst>
          </p:cNvPr>
          <p:cNvPicPr>
            <a:picLocks noChangeAspect="1"/>
          </p:cNvPicPr>
          <p:nvPr/>
        </p:nvPicPr>
        <p:blipFill>
          <a:blip r:embed="rId2"/>
          <a:stretch>
            <a:fillRect/>
          </a:stretch>
        </p:blipFill>
        <p:spPr>
          <a:xfrm>
            <a:off x="3589837" y="1964053"/>
            <a:ext cx="8515350" cy="3362325"/>
          </a:xfrm>
          <a:prstGeom prst="rect">
            <a:avLst/>
          </a:prstGeom>
        </p:spPr>
      </p:pic>
      <p:pic>
        <p:nvPicPr>
          <p:cNvPr id="5" name="Рисунок 4">
            <a:extLst>
              <a:ext uri="{FF2B5EF4-FFF2-40B4-BE49-F238E27FC236}">
                <a16:creationId xmlns:a16="http://schemas.microsoft.com/office/drawing/2014/main" id="{12755E68-895C-4695-949E-1A53E13FF267}"/>
              </a:ext>
            </a:extLst>
          </p:cNvPr>
          <p:cNvPicPr>
            <a:picLocks noChangeAspect="1"/>
          </p:cNvPicPr>
          <p:nvPr/>
        </p:nvPicPr>
        <p:blipFill>
          <a:blip r:embed="rId3"/>
          <a:stretch>
            <a:fillRect/>
          </a:stretch>
        </p:blipFill>
        <p:spPr>
          <a:xfrm>
            <a:off x="86813" y="2441528"/>
            <a:ext cx="3313244" cy="2407376"/>
          </a:xfrm>
          <a:prstGeom prst="rect">
            <a:avLst/>
          </a:prstGeom>
        </p:spPr>
      </p:pic>
    </p:spTree>
    <p:extLst>
      <p:ext uri="{BB962C8B-B14F-4D97-AF65-F5344CB8AC3E}">
        <p14:creationId xmlns:p14="http://schemas.microsoft.com/office/powerpoint/2010/main" val="1031051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5D54F23-8E2B-45DC-9348-F22D685704DD}"/>
              </a:ext>
            </a:extLst>
          </p:cNvPr>
          <p:cNvSpPr>
            <a:spLocks noGrp="1"/>
          </p:cNvSpPr>
          <p:nvPr>
            <p:ph type="title"/>
          </p:nvPr>
        </p:nvSpPr>
        <p:spPr/>
        <p:txBody>
          <a:bodyPr/>
          <a:lstStyle/>
          <a:p>
            <a:r>
              <a:rPr lang="en-US" dirty="0"/>
              <a:t>Training and validation accuracy</a:t>
            </a:r>
            <a:endParaRPr lang="ru-RU" dirty="0"/>
          </a:p>
        </p:txBody>
      </p:sp>
      <p:pic>
        <p:nvPicPr>
          <p:cNvPr id="4" name="Рисунок 3">
            <a:extLst>
              <a:ext uri="{FF2B5EF4-FFF2-40B4-BE49-F238E27FC236}">
                <a16:creationId xmlns:a16="http://schemas.microsoft.com/office/drawing/2014/main" id="{B2B10418-6991-4F17-87F3-D4E4E427B837}"/>
              </a:ext>
            </a:extLst>
          </p:cNvPr>
          <p:cNvPicPr>
            <a:picLocks noChangeAspect="1"/>
          </p:cNvPicPr>
          <p:nvPr/>
        </p:nvPicPr>
        <p:blipFill>
          <a:blip r:embed="rId2"/>
          <a:stretch>
            <a:fillRect/>
          </a:stretch>
        </p:blipFill>
        <p:spPr>
          <a:xfrm>
            <a:off x="5526677" y="2418397"/>
            <a:ext cx="6172200" cy="2752725"/>
          </a:xfrm>
          <a:prstGeom prst="rect">
            <a:avLst/>
          </a:prstGeom>
        </p:spPr>
      </p:pic>
      <p:pic>
        <p:nvPicPr>
          <p:cNvPr id="5" name="Рисунок 4">
            <a:extLst>
              <a:ext uri="{FF2B5EF4-FFF2-40B4-BE49-F238E27FC236}">
                <a16:creationId xmlns:a16="http://schemas.microsoft.com/office/drawing/2014/main" id="{0FFDAC6D-26CC-4C90-BC2E-CFE88F32E1E3}"/>
              </a:ext>
            </a:extLst>
          </p:cNvPr>
          <p:cNvPicPr>
            <a:picLocks noChangeAspect="1"/>
          </p:cNvPicPr>
          <p:nvPr/>
        </p:nvPicPr>
        <p:blipFill>
          <a:blip r:embed="rId3"/>
          <a:stretch>
            <a:fillRect/>
          </a:stretch>
        </p:blipFill>
        <p:spPr>
          <a:xfrm>
            <a:off x="92256" y="1851932"/>
            <a:ext cx="5162550" cy="3676650"/>
          </a:xfrm>
          <a:prstGeom prst="rect">
            <a:avLst/>
          </a:prstGeom>
        </p:spPr>
      </p:pic>
    </p:spTree>
    <p:extLst>
      <p:ext uri="{BB962C8B-B14F-4D97-AF65-F5344CB8AC3E}">
        <p14:creationId xmlns:p14="http://schemas.microsoft.com/office/powerpoint/2010/main" val="1656318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47AD53A-24BD-41CB-883E-A949AE6EB40F}"/>
              </a:ext>
            </a:extLst>
          </p:cNvPr>
          <p:cNvSpPr>
            <a:spLocks noGrp="1"/>
          </p:cNvSpPr>
          <p:nvPr>
            <p:ph type="title"/>
          </p:nvPr>
        </p:nvSpPr>
        <p:spPr/>
        <p:txBody>
          <a:bodyPr/>
          <a:lstStyle/>
          <a:p>
            <a:r>
              <a:rPr lang="en-US" dirty="0"/>
              <a:t>K-fold cross-validation</a:t>
            </a:r>
            <a:endParaRPr lang="ru-RU" dirty="0"/>
          </a:p>
        </p:txBody>
      </p:sp>
      <p:pic>
        <p:nvPicPr>
          <p:cNvPr id="4" name="Рисунок 3">
            <a:extLst>
              <a:ext uri="{FF2B5EF4-FFF2-40B4-BE49-F238E27FC236}">
                <a16:creationId xmlns:a16="http://schemas.microsoft.com/office/drawing/2014/main" id="{48685EEC-9AD0-43A4-A205-E7BDC234C610}"/>
              </a:ext>
            </a:extLst>
          </p:cNvPr>
          <p:cNvPicPr>
            <a:picLocks noChangeAspect="1"/>
          </p:cNvPicPr>
          <p:nvPr/>
        </p:nvPicPr>
        <p:blipFill>
          <a:blip r:embed="rId2"/>
          <a:stretch>
            <a:fillRect/>
          </a:stretch>
        </p:blipFill>
        <p:spPr>
          <a:xfrm>
            <a:off x="2466975" y="1857375"/>
            <a:ext cx="7258050" cy="3143250"/>
          </a:xfrm>
          <a:prstGeom prst="rect">
            <a:avLst/>
          </a:prstGeom>
        </p:spPr>
      </p:pic>
      <p:sp>
        <p:nvSpPr>
          <p:cNvPr id="5" name="TextBox 4">
            <a:extLst>
              <a:ext uri="{FF2B5EF4-FFF2-40B4-BE49-F238E27FC236}">
                <a16:creationId xmlns:a16="http://schemas.microsoft.com/office/drawing/2014/main" id="{8F94D3F1-BDDB-4B6F-8276-9DFC8C6C3117}"/>
              </a:ext>
            </a:extLst>
          </p:cNvPr>
          <p:cNvSpPr txBox="1"/>
          <p:nvPr/>
        </p:nvSpPr>
        <p:spPr>
          <a:xfrm>
            <a:off x="1175657" y="5878286"/>
            <a:ext cx="2910284" cy="369332"/>
          </a:xfrm>
          <a:prstGeom prst="rect">
            <a:avLst/>
          </a:prstGeom>
          <a:noFill/>
        </p:spPr>
        <p:txBody>
          <a:bodyPr wrap="none" rtlCol="0">
            <a:spAutoFit/>
          </a:bodyPr>
          <a:lstStyle/>
          <a:p>
            <a:r>
              <a:rPr lang="en-US" dirty="0"/>
              <a:t>Example: regression problem</a:t>
            </a:r>
            <a:endParaRPr lang="ru-RU" dirty="0"/>
          </a:p>
        </p:txBody>
      </p:sp>
    </p:spTree>
    <p:extLst>
      <p:ext uri="{BB962C8B-B14F-4D97-AF65-F5344CB8AC3E}">
        <p14:creationId xmlns:p14="http://schemas.microsoft.com/office/powerpoint/2010/main" val="994295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0C50A1F-98A3-459B-ACCD-E35D41612DDA}"/>
              </a:ext>
            </a:extLst>
          </p:cNvPr>
          <p:cNvSpPr>
            <a:spLocks noGrp="1"/>
          </p:cNvSpPr>
          <p:nvPr>
            <p:ph type="title"/>
          </p:nvPr>
        </p:nvSpPr>
        <p:spPr/>
        <p:txBody>
          <a:bodyPr/>
          <a:lstStyle/>
          <a:p>
            <a:r>
              <a:rPr lang="en-US" dirty="0"/>
              <a:t>Data preprocessing</a:t>
            </a:r>
            <a:endParaRPr lang="ru-RU" dirty="0"/>
          </a:p>
        </p:txBody>
      </p:sp>
      <p:sp>
        <p:nvSpPr>
          <p:cNvPr id="3" name="Объект 2">
            <a:extLst>
              <a:ext uri="{FF2B5EF4-FFF2-40B4-BE49-F238E27FC236}">
                <a16:creationId xmlns:a16="http://schemas.microsoft.com/office/drawing/2014/main" id="{DF96DB09-7109-40A4-9E48-92B4A7382F42}"/>
              </a:ext>
            </a:extLst>
          </p:cNvPr>
          <p:cNvSpPr>
            <a:spLocks noGrp="1"/>
          </p:cNvSpPr>
          <p:nvPr>
            <p:ph idx="1"/>
          </p:nvPr>
        </p:nvSpPr>
        <p:spPr/>
        <p:txBody>
          <a:bodyPr/>
          <a:lstStyle/>
          <a:p>
            <a:r>
              <a:rPr lang="en-US" dirty="0"/>
              <a:t>Vectorization</a:t>
            </a:r>
          </a:p>
          <a:p>
            <a:r>
              <a:rPr lang="en-US" dirty="0"/>
              <a:t>Normalization</a:t>
            </a:r>
          </a:p>
          <a:p>
            <a:r>
              <a:rPr lang="en-US" dirty="0"/>
              <a:t>Handling missing values</a:t>
            </a:r>
            <a:endParaRPr lang="ru-RU" dirty="0"/>
          </a:p>
        </p:txBody>
      </p:sp>
    </p:spTree>
    <p:extLst>
      <p:ext uri="{BB962C8B-B14F-4D97-AF65-F5344CB8AC3E}">
        <p14:creationId xmlns:p14="http://schemas.microsoft.com/office/powerpoint/2010/main" val="3952233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4040DDD-B5FD-4379-9924-2B314E68A1CE}"/>
              </a:ext>
            </a:extLst>
          </p:cNvPr>
          <p:cNvSpPr>
            <a:spLocks noGrp="1"/>
          </p:cNvSpPr>
          <p:nvPr>
            <p:ph type="title"/>
          </p:nvPr>
        </p:nvSpPr>
        <p:spPr/>
        <p:txBody>
          <a:bodyPr/>
          <a:lstStyle/>
          <a:p>
            <a:r>
              <a:rPr lang="en-US" dirty="0"/>
              <a:t>Data preprocessing. Vectorization</a:t>
            </a:r>
            <a:endParaRPr lang="ru-RU" dirty="0"/>
          </a:p>
        </p:txBody>
      </p:sp>
      <p:sp>
        <p:nvSpPr>
          <p:cNvPr id="3" name="Объект 2">
            <a:extLst>
              <a:ext uri="{FF2B5EF4-FFF2-40B4-BE49-F238E27FC236}">
                <a16:creationId xmlns:a16="http://schemas.microsoft.com/office/drawing/2014/main" id="{D27D1F7A-2E8E-4F1A-8903-939E0128FE14}"/>
              </a:ext>
            </a:extLst>
          </p:cNvPr>
          <p:cNvSpPr>
            <a:spLocks noGrp="1"/>
          </p:cNvSpPr>
          <p:nvPr>
            <p:ph idx="1"/>
          </p:nvPr>
        </p:nvSpPr>
        <p:spPr/>
        <p:txBody>
          <a:bodyPr>
            <a:normAutofit/>
          </a:bodyPr>
          <a:lstStyle/>
          <a:p>
            <a:r>
              <a:rPr lang="en-US" dirty="0"/>
              <a:t>All inputs and targets in a neural network must be tensors of floating-point data (or, in specific cases, tensors of integers). Whatever data you need to process—sound, images, text—you must first turn into tensors, a step called </a:t>
            </a:r>
            <a:r>
              <a:rPr lang="en-US" i="1" dirty="0"/>
              <a:t>data vectorization</a:t>
            </a:r>
            <a:r>
              <a:rPr lang="en-US" dirty="0"/>
              <a:t>. </a:t>
            </a:r>
          </a:p>
          <a:p>
            <a:r>
              <a:rPr lang="en-US" dirty="0"/>
              <a:t>Example: one-hot-encoding, word2vec</a:t>
            </a:r>
            <a:endParaRPr lang="ru-RU" dirty="0"/>
          </a:p>
        </p:txBody>
      </p:sp>
    </p:spTree>
    <p:extLst>
      <p:ext uri="{BB962C8B-B14F-4D97-AF65-F5344CB8AC3E}">
        <p14:creationId xmlns:p14="http://schemas.microsoft.com/office/powerpoint/2010/main" val="102939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B0A7A7-368C-414A-A6AB-F3FB704DC72A}"/>
              </a:ext>
            </a:extLst>
          </p:cNvPr>
          <p:cNvSpPr>
            <a:spLocks noGrp="1"/>
          </p:cNvSpPr>
          <p:nvPr>
            <p:ph type="title"/>
          </p:nvPr>
        </p:nvSpPr>
        <p:spPr/>
        <p:txBody>
          <a:bodyPr/>
          <a:lstStyle/>
          <a:p>
            <a:r>
              <a:rPr lang="en-US" dirty="0"/>
              <a:t>Data preprocessing. Value normalization</a:t>
            </a:r>
            <a:endParaRPr lang="ru-RU" dirty="0"/>
          </a:p>
        </p:txBody>
      </p:sp>
      <p:sp>
        <p:nvSpPr>
          <p:cNvPr id="3" name="Объект 2">
            <a:extLst>
              <a:ext uri="{FF2B5EF4-FFF2-40B4-BE49-F238E27FC236}">
                <a16:creationId xmlns:a16="http://schemas.microsoft.com/office/drawing/2014/main" id="{B31505B8-2CC4-4A99-81C3-F1EFBE361809}"/>
              </a:ext>
            </a:extLst>
          </p:cNvPr>
          <p:cNvSpPr>
            <a:spLocks noGrp="1"/>
          </p:cNvSpPr>
          <p:nvPr>
            <p:ph idx="1"/>
          </p:nvPr>
        </p:nvSpPr>
        <p:spPr/>
        <p:txBody>
          <a:bodyPr>
            <a:normAutofit/>
          </a:bodyPr>
          <a:lstStyle/>
          <a:p>
            <a:r>
              <a:rPr lang="en-US" dirty="0"/>
              <a:t>You have to normalize each feature independently so that it had a standard deviation of 1 and a mean of 0.</a:t>
            </a:r>
          </a:p>
          <a:p>
            <a:r>
              <a:rPr lang="en-US" dirty="0"/>
              <a:t>In general, it isn’t safe to feed into a neural network data that takes relatively large values  (for example, multidigit integers, which are much larger than the initial values taken by the weights of a network) or data that is heterogeneous (for example, data where one feature is in the range 0–1 and another is in the range 100–200). Doing so can trigger large gradient updates that will prevent the network from converging. To make learning easier for your network, your data should have the following characteristics:</a:t>
            </a:r>
          </a:p>
          <a:p>
            <a:pPr lvl="1"/>
            <a:r>
              <a:rPr lang="en-US" i="1" dirty="0"/>
              <a:t>Take small values</a:t>
            </a:r>
            <a:r>
              <a:rPr lang="en-US" dirty="0"/>
              <a:t>—Typically, most values should be in the 0–1 range.</a:t>
            </a:r>
          </a:p>
          <a:p>
            <a:pPr lvl="1"/>
            <a:r>
              <a:rPr lang="en-US" i="1" dirty="0"/>
              <a:t>Be homogenous</a:t>
            </a:r>
            <a:r>
              <a:rPr lang="en-US" dirty="0"/>
              <a:t>—That is, all features should take values in roughly the same range.</a:t>
            </a:r>
            <a:endParaRPr lang="ru-RU" dirty="0"/>
          </a:p>
        </p:txBody>
      </p:sp>
      <p:pic>
        <p:nvPicPr>
          <p:cNvPr id="4" name="Рисунок 3">
            <a:extLst>
              <a:ext uri="{FF2B5EF4-FFF2-40B4-BE49-F238E27FC236}">
                <a16:creationId xmlns:a16="http://schemas.microsoft.com/office/drawing/2014/main" id="{529ADA88-4444-4109-8D11-5487178FD217}"/>
              </a:ext>
            </a:extLst>
          </p:cNvPr>
          <p:cNvPicPr>
            <a:picLocks noChangeAspect="1"/>
          </p:cNvPicPr>
          <p:nvPr/>
        </p:nvPicPr>
        <p:blipFill>
          <a:blip r:embed="rId2"/>
          <a:stretch>
            <a:fillRect/>
          </a:stretch>
        </p:blipFill>
        <p:spPr>
          <a:xfrm>
            <a:off x="2284639" y="5935662"/>
            <a:ext cx="7448550" cy="752475"/>
          </a:xfrm>
          <a:prstGeom prst="rect">
            <a:avLst/>
          </a:prstGeom>
        </p:spPr>
      </p:pic>
    </p:spTree>
    <p:extLst>
      <p:ext uri="{BB962C8B-B14F-4D97-AF65-F5344CB8AC3E}">
        <p14:creationId xmlns:p14="http://schemas.microsoft.com/office/powerpoint/2010/main" val="3626667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456289-F44F-430E-A18E-0988B7D49A60}"/>
              </a:ext>
            </a:extLst>
          </p:cNvPr>
          <p:cNvSpPr>
            <a:spLocks noGrp="1"/>
          </p:cNvSpPr>
          <p:nvPr>
            <p:ph type="title"/>
          </p:nvPr>
        </p:nvSpPr>
        <p:spPr/>
        <p:txBody>
          <a:bodyPr/>
          <a:lstStyle/>
          <a:p>
            <a:r>
              <a:rPr lang="en-US" dirty="0"/>
              <a:t>Data preprocessing. Missing values</a:t>
            </a:r>
            <a:endParaRPr lang="ru-RU" dirty="0"/>
          </a:p>
        </p:txBody>
      </p:sp>
      <p:sp>
        <p:nvSpPr>
          <p:cNvPr id="3" name="Объект 2">
            <a:extLst>
              <a:ext uri="{FF2B5EF4-FFF2-40B4-BE49-F238E27FC236}">
                <a16:creationId xmlns:a16="http://schemas.microsoft.com/office/drawing/2014/main" id="{FD2257AE-1A79-49D4-BCEE-41D26861E64C}"/>
              </a:ext>
            </a:extLst>
          </p:cNvPr>
          <p:cNvSpPr>
            <a:spLocks noGrp="1"/>
          </p:cNvSpPr>
          <p:nvPr>
            <p:ph idx="1"/>
          </p:nvPr>
        </p:nvSpPr>
        <p:spPr>
          <a:xfrm>
            <a:off x="838200" y="1825625"/>
            <a:ext cx="10515600" cy="1683929"/>
          </a:xfrm>
        </p:spPr>
        <p:txBody>
          <a:bodyPr/>
          <a:lstStyle/>
          <a:p>
            <a:pPr algn="just"/>
            <a:r>
              <a:rPr lang="en-US" dirty="0"/>
              <a:t>In general, with neural networks, it’s safe to input missing values as 0, with the condition that 0 isn’t already a meaningful value. The network will learn from exposure to the data that the value 0 means </a:t>
            </a:r>
            <a:r>
              <a:rPr lang="en-US" i="1" dirty="0"/>
              <a:t>missing data </a:t>
            </a:r>
            <a:r>
              <a:rPr lang="en-US" dirty="0"/>
              <a:t>and will start ignoring the value.</a:t>
            </a:r>
          </a:p>
          <a:p>
            <a:pPr algn="just"/>
            <a:endParaRPr lang="ru-RU" dirty="0"/>
          </a:p>
        </p:txBody>
      </p:sp>
      <p:sp>
        <p:nvSpPr>
          <p:cNvPr id="4" name="TextBox 3">
            <a:extLst>
              <a:ext uri="{FF2B5EF4-FFF2-40B4-BE49-F238E27FC236}">
                <a16:creationId xmlns:a16="http://schemas.microsoft.com/office/drawing/2014/main" id="{8AFEE262-2EE3-4731-89F2-20F18434744B}"/>
              </a:ext>
            </a:extLst>
          </p:cNvPr>
          <p:cNvSpPr txBox="1"/>
          <p:nvPr/>
        </p:nvSpPr>
        <p:spPr>
          <a:xfrm>
            <a:off x="1156933" y="4555889"/>
            <a:ext cx="10061013" cy="1200329"/>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b="1" dirty="0">
                <a:ln/>
                <a:solidFill>
                  <a:schemeClr val="accent3"/>
                </a:solidFill>
              </a:rPr>
              <a:t>Note that if you’re expecting missing values in the test data, but the network was trained on data without any missing values, the network won’t have learned to ignore missing values! In this situation, you should artificially generate training samples with missing entries: copy some training samples several times, and drop some of the features that you expect are likely to be missing in the test data.</a:t>
            </a:r>
            <a:endParaRPr lang="ru-RU" b="1" dirty="0">
              <a:ln/>
              <a:solidFill>
                <a:schemeClr val="accent3"/>
              </a:solidFill>
            </a:endParaRPr>
          </a:p>
        </p:txBody>
      </p:sp>
    </p:spTree>
    <p:extLst>
      <p:ext uri="{BB962C8B-B14F-4D97-AF65-F5344CB8AC3E}">
        <p14:creationId xmlns:p14="http://schemas.microsoft.com/office/powerpoint/2010/main" val="3051404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3113E21-0D51-4660-88E5-B053DE8EA290}"/>
              </a:ext>
            </a:extLst>
          </p:cNvPr>
          <p:cNvSpPr>
            <a:spLocks noGrp="1"/>
          </p:cNvSpPr>
          <p:nvPr>
            <p:ph type="title"/>
          </p:nvPr>
        </p:nvSpPr>
        <p:spPr/>
        <p:txBody>
          <a:bodyPr/>
          <a:lstStyle/>
          <a:p>
            <a:r>
              <a:rPr lang="en-US" dirty="0"/>
              <a:t>Feature engineering</a:t>
            </a:r>
            <a:endParaRPr lang="ru-RU" dirty="0"/>
          </a:p>
        </p:txBody>
      </p:sp>
      <p:sp>
        <p:nvSpPr>
          <p:cNvPr id="3" name="Объект 2">
            <a:extLst>
              <a:ext uri="{FF2B5EF4-FFF2-40B4-BE49-F238E27FC236}">
                <a16:creationId xmlns:a16="http://schemas.microsoft.com/office/drawing/2014/main" id="{3C70D436-DA1B-4447-9D14-0E7D17857FFF}"/>
              </a:ext>
            </a:extLst>
          </p:cNvPr>
          <p:cNvSpPr>
            <a:spLocks noGrp="1"/>
          </p:cNvSpPr>
          <p:nvPr>
            <p:ph idx="1"/>
          </p:nvPr>
        </p:nvSpPr>
        <p:spPr>
          <a:xfrm>
            <a:off x="838200" y="1825625"/>
            <a:ext cx="5562600" cy="4351338"/>
          </a:xfrm>
        </p:spPr>
        <p:txBody>
          <a:bodyPr/>
          <a:lstStyle/>
          <a:p>
            <a:r>
              <a:rPr lang="en-US" i="1" dirty="0"/>
              <a:t>Feature engineering </a:t>
            </a:r>
            <a:r>
              <a:rPr lang="en-US" dirty="0"/>
              <a:t>is the process of using your own knowledge about the data and about the machine-learning algorithm at hand to make the algorithm work better by applying hardcoded (</a:t>
            </a:r>
            <a:r>
              <a:rPr lang="en-US" dirty="0" err="1"/>
              <a:t>nonlearned</a:t>
            </a:r>
            <a:r>
              <a:rPr lang="en-US" dirty="0"/>
              <a:t>) transformations to the data before it goes into the model:</a:t>
            </a:r>
          </a:p>
          <a:p>
            <a:pPr lvl="1"/>
            <a:r>
              <a:rPr lang="en-US" dirty="0"/>
              <a:t>More elegant solution</a:t>
            </a:r>
          </a:p>
          <a:p>
            <a:pPr lvl="1"/>
            <a:r>
              <a:rPr lang="en-US" dirty="0"/>
              <a:t>Far less data</a:t>
            </a:r>
            <a:endParaRPr lang="ru-RU" dirty="0"/>
          </a:p>
        </p:txBody>
      </p:sp>
      <p:pic>
        <p:nvPicPr>
          <p:cNvPr id="4" name="Рисунок 3">
            <a:extLst>
              <a:ext uri="{FF2B5EF4-FFF2-40B4-BE49-F238E27FC236}">
                <a16:creationId xmlns:a16="http://schemas.microsoft.com/office/drawing/2014/main" id="{01CD6BD2-3BC1-4400-A361-1EEBF0245CE1}"/>
              </a:ext>
            </a:extLst>
          </p:cNvPr>
          <p:cNvPicPr>
            <a:picLocks noChangeAspect="1"/>
          </p:cNvPicPr>
          <p:nvPr/>
        </p:nvPicPr>
        <p:blipFill>
          <a:blip r:embed="rId2"/>
          <a:stretch>
            <a:fillRect/>
          </a:stretch>
        </p:blipFill>
        <p:spPr>
          <a:xfrm>
            <a:off x="6612636" y="1179385"/>
            <a:ext cx="5257800" cy="4810125"/>
          </a:xfrm>
          <a:prstGeom prst="rect">
            <a:avLst/>
          </a:prstGeom>
        </p:spPr>
      </p:pic>
    </p:spTree>
    <p:extLst>
      <p:ext uri="{BB962C8B-B14F-4D97-AF65-F5344CB8AC3E}">
        <p14:creationId xmlns:p14="http://schemas.microsoft.com/office/powerpoint/2010/main" val="3417461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81DA251-2FD3-41B9-AAB2-4BCAB75DB181}"/>
              </a:ext>
            </a:extLst>
          </p:cNvPr>
          <p:cNvSpPr>
            <a:spLocks noGrp="1"/>
          </p:cNvSpPr>
          <p:nvPr>
            <p:ph type="title"/>
          </p:nvPr>
        </p:nvSpPr>
        <p:spPr/>
        <p:txBody>
          <a:bodyPr/>
          <a:lstStyle/>
          <a:p>
            <a:r>
              <a:rPr lang="en-US" dirty="0"/>
              <a:t>Overfitting avoidance</a:t>
            </a:r>
            <a:endParaRPr lang="ru-RU" dirty="0"/>
          </a:p>
        </p:txBody>
      </p:sp>
      <p:sp>
        <p:nvSpPr>
          <p:cNvPr id="3" name="Объект 2">
            <a:extLst>
              <a:ext uri="{FF2B5EF4-FFF2-40B4-BE49-F238E27FC236}">
                <a16:creationId xmlns:a16="http://schemas.microsoft.com/office/drawing/2014/main" id="{540B164A-F5C0-4A80-8B81-738CB4971B2F}"/>
              </a:ext>
            </a:extLst>
          </p:cNvPr>
          <p:cNvSpPr>
            <a:spLocks noGrp="1"/>
          </p:cNvSpPr>
          <p:nvPr>
            <p:ph idx="1"/>
          </p:nvPr>
        </p:nvSpPr>
        <p:spPr>
          <a:xfrm>
            <a:off x="838200" y="1563814"/>
            <a:ext cx="10515600" cy="985964"/>
          </a:xfrm>
        </p:spPr>
        <p:txBody>
          <a:bodyPr>
            <a:normAutofit fontScale="92500" lnSpcReduction="20000"/>
          </a:bodyPr>
          <a:lstStyle/>
          <a:p>
            <a:r>
              <a:rPr lang="en-US" sz="2100" dirty="0"/>
              <a:t>Take more data</a:t>
            </a:r>
          </a:p>
          <a:p>
            <a:r>
              <a:rPr lang="en-US" sz="2100" dirty="0"/>
              <a:t>Reduce the network size</a:t>
            </a:r>
          </a:p>
          <a:p>
            <a:r>
              <a:rPr lang="en-US" sz="2100" dirty="0"/>
              <a:t>Regularization (L1, L2)</a:t>
            </a:r>
          </a:p>
          <a:p>
            <a:pPr marL="0" indent="0">
              <a:buNone/>
            </a:pPr>
            <a:endParaRPr lang="ru-RU" sz="2400" dirty="0"/>
          </a:p>
        </p:txBody>
      </p:sp>
      <p:pic>
        <p:nvPicPr>
          <p:cNvPr id="5" name="Рисунок 4">
            <a:extLst>
              <a:ext uri="{FF2B5EF4-FFF2-40B4-BE49-F238E27FC236}">
                <a16:creationId xmlns:a16="http://schemas.microsoft.com/office/drawing/2014/main" id="{09FC46BC-38C6-42E2-AABB-E612D97EAE3C}"/>
              </a:ext>
            </a:extLst>
          </p:cNvPr>
          <p:cNvPicPr>
            <a:picLocks noChangeAspect="1"/>
          </p:cNvPicPr>
          <p:nvPr/>
        </p:nvPicPr>
        <p:blipFill>
          <a:blip r:embed="rId2"/>
          <a:stretch>
            <a:fillRect/>
          </a:stretch>
        </p:blipFill>
        <p:spPr>
          <a:xfrm>
            <a:off x="838200" y="2542120"/>
            <a:ext cx="7445478" cy="1766103"/>
          </a:xfrm>
          <a:prstGeom prst="rect">
            <a:avLst/>
          </a:prstGeom>
        </p:spPr>
      </p:pic>
      <p:sp>
        <p:nvSpPr>
          <p:cNvPr id="6" name="TextBox 5">
            <a:extLst>
              <a:ext uri="{FF2B5EF4-FFF2-40B4-BE49-F238E27FC236}">
                <a16:creationId xmlns:a16="http://schemas.microsoft.com/office/drawing/2014/main" id="{C9176A73-9C9D-4096-ACEB-A55A395A9FE6}"/>
              </a:ext>
            </a:extLst>
          </p:cNvPr>
          <p:cNvSpPr txBox="1"/>
          <p:nvPr/>
        </p:nvSpPr>
        <p:spPr>
          <a:xfrm>
            <a:off x="755904" y="4385429"/>
            <a:ext cx="1256562" cy="369332"/>
          </a:xfrm>
          <a:prstGeom prst="rect">
            <a:avLst/>
          </a:prstGeom>
          <a:noFill/>
        </p:spPr>
        <p:txBody>
          <a:bodyPr wrap="none" rtlCol="0">
            <a:spAutoFit/>
          </a:bodyPr>
          <a:lstStyle/>
          <a:p>
            <a:pPr marL="285750" indent="-285750">
              <a:buFont typeface="Arial" panose="020B0604020202020204" pitchFamily="34" charset="0"/>
              <a:buChar char="•"/>
            </a:pPr>
            <a:r>
              <a:rPr lang="en-US" dirty="0"/>
              <a:t>Dropout</a:t>
            </a:r>
            <a:endParaRPr lang="ru-RU" dirty="0"/>
          </a:p>
        </p:txBody>
      </p:sp>
      <p:pic>
        <p:nvPicPr>
          <p:cNvPr id="7" name="Рисунок 6">
            <a:extLst>
              <a:ext uri="{FF2B5EF4-FFF2-40B4-BE49-F238E27FC236}">
                <a16:creationId xmlns:a16="http://schemas.microsoft.com/office/drawing/2014/main" id="{9BC815B8-D5C3-44CD-BEE5-F6F930912DE8}"/>
              </a:ext>
            </a:extLst>
          </p:cNvPr>
          <p:cNvPicPr>
            <a:picLocks noChangeAspect="1"/>
          </p:cNvPicPr>
          <p:nvPr/>
        </p:nvPicPr>
        <p:blipFill>
          <a:blip r:embed="rId3"/>
          <a:stretch>
            <a:fillRect/>
          </a:stretch>
        </p:blipFill>
        <p:spPr>
          <a:xfrm>
            <a:off x="2995612" y="4308223"/>
            <a:ext cx="6200775" cy="2381250"/>
          </a:xfrm>
          <a:prstGeom prst="rect">
            <a:avLst/>
          </a:prstGeom>
        </p:spPr>
      </p:pic>
    </p:spTree>
    <p:extLst>
      <p:ext uri="{BB962C8B-B14F-4D97-AF65-F5344CB8AC3E}">
        <p14:creationId xmlns:p14="http://schemas.microsoft.com/office/powerpoint/2010/main" val="788393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BFE0DF0-7D5A-4BBE-8CCA-E93FF9FA6699}"/>
              </a:ext>
            </a:extLst>
          </p:cNvPr>
          <p:cNvSpPr>
            <a:spLocks noGrp="1"/>
          </p:cNvSpPr>
          <p:nvPr>
            <p:ph type="title"/>
          </p:nvPr>
        </p:nvSpPr>
        <p:spPr/>
        <p:txBody>
          <a:bodyPr/>
          <a:lstStyle/>
          <a:p>
            <a:r>
              <a:rPr lang="en-US" dirty="0"/>
              <a:t>The universal workflow of machine learning</a:t>
            </a:r>
            <a:endParaRPr lang="ru-RU" dirty="0"/>
          </a:p>
        </p:txBody>
      </p:sp>
      <p:sp>
        <p:nvSpPr>
          <p:cNvPr id="3" name="Объект 2">
            <a:extLst>
              <a:ext uri="{FF2B5EF4-FFF2-40B4-BE49-F238E27FC236}">
                <a16:creationId xmlns:a16="http://schemas.microsoft.com/office/drawing/2014/main" id="{315A95D0-1BFC-43C0-ADD3-3CE9F0FB3CE9}"/>
              </a:ext>
            </a:extLst>
          </p:cNvPr>
          <p:cNvSpPr>
            <a:spLocks noGrp="1"/>
          </p:cNvSpPr>
          <p:nvPr>
            <p:ph idx="1"/>
          </p:nvPr>
        </p:nvSpPr>
        <p:spPr/>
        <p:txBody>
          <a:bodyPr>
            <a:normAutofit fontScale="92500"/>
          </a:bodyPr>
          <a:lstStyle/>
          <a:p>
            <a:pPr marL="514350" indent="-514350">
              <a:buFont typeface="+mj-lt"/>
              <a:buAutoNum type="arabicPeriod"/>
            </a:pPr>
            <a:r>
              <a:rPr lang="en-US" dirty="0"/>
              <a:t>Defining the problem and assembling a dataset</a:t>
            </a:r>
          </a:p>
          <a:p>
            <a:pPr marL="514350" indent="-514350">
              <a:buFont typeface="+mj-lt"/>
              <a:buAutoNum type="arabicPeriod"/>
            </a:pPr>
            <a:r>
              <a:rPr lang="en-US" dirty="0"/>
              <a:t>Choosing a measure of success</a:t>
            </a:r>
          </a:p>
          <a:p>
            <a:pPr marL="514350" indent="-514350">
              <a:buFont typeface="+mj-lt"/>
              <a:buAutoNum type="arabicPeriod"/>
            </a:pPr>
            <a:r>
              <a:rPr lang="en-US" dirty="0"/>
              <a:t>Deciding on an evaluation protocol</a:t>
            </a:r>
          </a:p>
          <a:p>
            <a:pPr lvl="1"/>
            <a:r>
              <a:rPr lang="en-US" i="1" dirty="0"/>
              <a:t>Maintaining a hold-out validation set</a:t>
            </a:r>
          </a:p>
          <a:p>
            <a:pPr lvl="1"/>
            <a:r>
              <a:rPr lang="en-US" i="1" dirty="0"/>
              <a:t>Doing K-fold cross-validation</a:t>
            </a:r>
          </a:p>
          <a:p>
            <a:pPr lvl="1"/>
            <a:r>
              <a:rPr lang="en-US" i="1" dirty="0"/>
              <a:t>Doing iterated K-fold validation</a:t>
            </a:r>
          </a:p>
          <a:p>
            <a:pPr marL="514350" indent="-514350">
              <a:buFont typeface="+mj-lt"/>
              <a:buAutoNum type="arabicPeriod"/>
            </a:pPr>
            <a:r>
              <a:rPr lang="en-US" dirty="0"/>
              <a:t>Preparing your data</a:t>
            </a:r>
          </a:p>
          <a:p>
            <a:pPr marL="514350" indent="-514350">
              <a:buFont typeface="+mj-lt"/>
              <a:buAutoNum type="arabicPeriod"/>
            </a:pPr>
            <a:r>
              <a:rPr lang="en-US" dirty="0"/>
              <a:t>Developing a model that does better than a baseline</a:t>
            </a:r>
          </a:p>
          <a:p>
            <a:pPr lvl="1"/>
            <a:r>
              <a:rPr lang="en-US" i="1" dirty="0"/>
              <a:t>Last-layer activation</a:t>
            </a:r>
          </a:p>
          <a:p>
            <a:pPr lvl="1"/>
            <a:r>
              <a:rPr lang="en-US" i="1" dirty="0"/>
              <a:t>Loss function</a:t>
            </a:r>
          </a:p>
          <a:p>
            <a:pPr lvl="1"/>
            <a:r>
              <a:rPr lang="en-US" i="1" dirty="0"/>
              <a:t>Optimization configuration</a:t>
            </a:r>
          </a:p>
          <a:p>
            <a:pPr marL="514350" indent="-514350">
              <a:buFont typeface="+mj-lt"/>
              <a:buAutoNum type="arabicPeriod"/>
            </a:pPr>
            <a:r>
              <a:rPr lang="en-US" dirty="0"/>
              <a:t>Scaling up: developing a model that overfits (add layers, make layers bigger, train more epochs)</a:t>
            </a:r>
          </a:p>
          <a:p>
            <a:pPr marL="514350" indent="-514350">
              <a:buFont typeface="+mj-lt"/>
              <a:buAutoNum type="arabicPeriod"/>
            </a:pPr>
            <a:r>
              <a:rPr lang="en-US" dirty="0"/>
              <a:t>Regularizing your model and tuning your hyperparameters</a:t>
            </a:r>
            <a:endParaRPr lang="ru-RU" dirty="0"/>
          </a:p>
        </p:txBody>
      </p:sp>
    </p:spTree>
    <p:extLst>
      <p:ext uri="{BB962C8B-B14F-4D97-AF65-F5344CB8AC3E}">
        <p14:creationId xmlns:p14="http://schemas.microsoft.com/office/powerpoint/2010/main" val="916372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49BDAB1E-C08F-4D20-AA8C-70FD90F6F06B}"/>
              </a:ext>
            </a:extLst>
          </p:cNvPr>
          <p:cNvPicPr>
            <a:picLocks noChangeAspect="1"/>
          </p:cNvPicPr>
          <p:nvPr/>
        </p:nvPicPr>
        <p:blipFill>
          <a:blip r:embed="rId2"/>
          <a:stretch>
            <a:fillRect/>
          </a:stretch>
        </p:blipFill>
        <p:spPr>
          <a:xfrm>
            <a:off x="207962" y="1282171"/>
            <a:ext cx="6086475" cy="4124325"/>
          </a:xfrm>
          <a:prstGeom prst="rect">
            <a:avLst/>
          </a:prstGeom>
        </p:spPr>
      </p:pic>
      <p:pic>
        <p:nvPicPr>
          <p:cNvPr id="5" name="Рисунок 4">
            <a:extLst>
              <a:ext uri="{FF2B5EF4-FFF2-40B4-BE49-F238E27FC236}">
                <a16:creationId xmlns:a16="http://schemas.microsoft.com/office/drawing/2014/main" id="{178A05B1-F181-429B-8F4B-6EAF9C71E279}"/>
              </a:ext>
            </a:extLst>
          </p:cNvPr>
          <p:cNvPicPr>
            <a:picLocks noChangeAspect="1"/>
          </p:cNvPicPr>
          <p:nvPr/>
        </p:nvPicPr>
        <p:blipFill>
          <a:blip r:embed="rId3"/>
          <a:stretch>
            <a:fillRect/>
          </a:stretch>
        </p:blipFill>
        <p:spPr>
          <a:xfrm>
            <a:off x="7089244" y="2545820"/>
            <a:ext cx="3990975" cy="1952625"/>
          </a:xfrm>
          <a:prstGeom prst="rect">
            <a:avLst/>
          </a:prstGeom>
        </p:spPr>
      </p:pic>
    </p:spTree>
    <p:extLst>
      <p:ext uri="{BB962C8B-B14F-4D97-AF65-F5344CB8AC3E}">
        <p14:creationId xmlns:p14="http://schemas.microsoft.com/office/powerpoint/2010/main" val="4088986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FA544A7-E15D-4B0E-873A-E0B1ED32E7DB}"/>
              </a:ext>
            </a:extLst>
          </p:cNvPr>
          <p:cNvSpPr>
            <a:spLocks noGrp="1"/>
          </p:cNvSpPr>
          <p:nvPr>
            <p:ph type="title"/>
          </p:nvPr>
        </p:nvSpPr>
        <p:spPr/>
        <p:txBody>
          <a:bodyPr/>
          <a:lstStyle/>
          <a:p>
            <a:r>
              <a:rPr lang="en-US" dirty="0"/>
              <a:t>Last-layer activation</a:t>
            </a:r>
            <a:endParaRPr lang="ru-RU" dirty="0"/>
          </a:p>
        </p:txBody>
      </p:sp>
      <p:pic>
        <p:nvPicPr>
          <p:cNvPr id="4" name="Рисунок 3">
            <a:extLst>
              <a:ext uri="{FF2B5EF4-FFF2-40B4-BE49-F238E27FC236}">
                <a16:creationId xmlns:a16="http://schemas.microsoft.com/office/drawing/2014/main" id="{E655207D-1D2D-491F-A299-A97D40068C25}"/>
              </a:ext>
            </a:extLst>
          </p:cNvPr>
          <p:cNvPicPr>
            <a:picLocks noChangeAspect="1"/>
          </p:cNvPicPr>
          <p:nvPr/>
        </p:nvPicPr>
        <p:blipFill>
          <a:blip r:embed="rId2"/>
          <a:stretch>
            <a:fillRect/>
          </a:stretch>
        </p:blipFill>
        <p:spPr>
          <a:xfrm>
            <a:off x="733425" y="1824037"/>
            <a:ext cx="10725150" cy="3209925"/>
          </a:xfrm>
          <a:prstGeom prst="rect">
            <a:avLst/>
          </a:prstGeom>
        </p:spPr>
      </p:pic>
    </p:spTree>
    <p:extLst>
      <p:ext uri="{BB962C8B-B14F-4D97-AF65-F5344CB8AC3E}">
        <p14:creationId xmlns:p14="http://schemas.microsoft.com/office/powerpoint/2010/main" val="3533351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FF004E0-AE3D-4E8B-8A0A-10D66362D1B3}"/>
              </a:ext>
            </a:extLst>
          </p:cNvPr>
          <p:cNvSpPr>
            <a:spLocks noGrp="1"/>
          </p:cNvSpPr>
          <p:nvPr>
            <p:ph type="title"/>
          </p:nvPr>
        </p:nvSpPr>
        <p:spPr/>
        <p:txBody>
          <a:bodyPr/>
          <a:lstStyle/>
          <a:p>
            <a:r>
              <a:rPr lang="en-US" dirty="0"/>
              <a:t>Deep Learning. Convolution</a:t>
            </a:r>
            <a:endParaRPr lang="ru-RU" dirty="0"/>
          </a:p>
        </p:txBody>
      </p:sp>
      <p:pic>
        <p:nvPicPr>
          <p:cNvPr id="4" name="Рисунок 3">
            <a:extLst>
              <a:ext uri="{FF2B5EF4-FFF2-40B4-BE49-F238E27FC236}">
                <a16:creationId xmlns:a16="http://schemas.microsoft.com/office/drawing/2014/main" id="{FD7DE81A-B231-4057-9DA5-03711EFD067D}"/>
              </a:ext>
            </a:extLst>
          </p:cNvPr>
          <p:cNvPicPr>
            <a:picLocks noChangeAspect="1"/>
          </p:cNvPicPr>
          <p:nvPr/>
        </p:nvPicPr>
        <p:blipFill>
          <a:blip r:embed="rId2"/>
          <a:stretch>
            <a:fillRect/>
          </a:stretch>
        </p:blipFill>
        <p:spPr>
          <a:xfrm>
            <a:off x="756475" y="1495806"/>
            <a:ext cx="3400425" cy="4305300"/>
          </a:xfrm>
          <a:prstGeom prst="rect">
            <a:avLst/>
          </a:prstGeom>
        </p:spPr>
      </p:pic>
      <p:sp>
        <p:nvSpPr>
          <p:cNvPr id="5" name="TextBox 4">
            <a:extLst>
              <a:ext uri="{FF2B5EF4-FFF2-40B4-BE49-F238E27FC236}">
                <a16:creationId xmlns:a16="http://schemas.microsoft.com/office/drawing/2014/main" id="{D61FEA5A-CA0B-481B-86C4-61AF7AF724CE}"/>
              </a:ext>
            </a:extLst>
          </p:cNvPr>
          <p:cNvSpPr txBox="1"/>
          <p:nvPr/>
        </p:nvSpPr>
        <p:spPr>
          <a:xfrm>
            <a:off x="3729486" y="5362194"/>
            <a:ext cx="4733027" cy="646331"/>
          </a:xfrm>
          <a:prstGeom prst="rect">
            <a:avLst/>
          </a:prstGeom>
          <a:noFill/>
        </p:spPr>
        <p:txBody>
          <a:bodyPr wrap="none" rtlCol="0">
            <a:spAutoFit/>
          </a:bodyPr>
          <a:lstStyle/>
          <a:p>
            <a:r>
              <a:rPr lang="en-US" i="1" dirty="0"/>
              <a:t>The patterns they learn are translation invariant.</a:t>
            </a:r>
          </a:p>
          <a:p>
            <a:r>
              <a:rPr lang="en-US" i="1" dirty="0"/>
              <a:t>They can learn spatial hierarchies of patterns</a:t>
            </a:r>
            <a:endParaRPr lang="ru-RU" dirty="0"/>
          </a:p>
        </p:txBody>
      </p:sp>
      <p:pic>
        <p:nvPicPr>
          <p:cNvPr id="6" name="Рисунок 5">
            <a:extLst>
              <a:ext uri="{FF2B5EF4-FFF2-40B4-BE49-F238E27FC236}">
                <a16:creationId xmlns:a16="http://schemas.microsoft.com/office/drawing/2014/main" id="{8FCFCDA6-2048-4813-B49F-ADA5E6B8C4E8}"/>
              </a:ext>
            </a:extLst>
          </p:cNvPr>
          <p:cNvPicPr>
            <a:picLocks noChangeAspect="1"/>
          </p:cNvPicPr>
          <p:nvPr/>
        </p:nvPicPr>
        <p:blipFill>
          <a:blip r:embed="rId3"/>
          <a:stretch>
            <a:fillRect/>
          </a:stretch>
        </p:blipFill>
        <p:spPr>
          <a:xfrm>
            <a:off x="5807673" y="1407033"/>
            <a:ext cx="4778983" cy="3777615"/>
          </a:xfrm>
          <a:prstGeom prst="rect">
            <a:avLst/>
          </a:prstGeom>
        </p:spPr>
      </p:pic>
    </p:spTree>
    <p:extLst>
      <p:ext uri="{BB962C8B-B14F-4D97-AF65-F5344CB8AC3E}">
        <p14:creationId xmlns:p14="http://schemas.microsoft.com/office/powerpoint/2010/main" val="39582089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5302006-4B81-44E8-B869-2A176B2574CD}"/>
              </a:ext>
            </a:extLst>
          </p:cNvPr>
          <p:cNvSpPr>
            <a:spLocks noGrp="1"/>
          </p:cNvSpPr>
          <p:nvPr>
            <p:ph type="title"/>
          </p:nvPr>
        </p:nvSpPr>
        <p:spPr/>
        <p:txBody>
          <a:bodyPr/>
          <a:lstStyle/>
          <a:p>
            <a:r>
              <a:rPr lang="en-US" dirty="0"/>
              <a:t>Convolution properties</a:t>
            </a:r>
            <a:endParaRPr lang="ru-RU" dirty="0"/>
          </a:p>
        </p:txBody>
      </p:sp>
      <p:sp>
        <p:nvSpPr>
          <p:cNvPr id="3" name="Объект 2">
            <a:extLst>
              <a:ext uri="{FF2B5EF4-FFF2-40B4-BE49-F238E27FC236}">
                <a16:creationId xmlns:a16="http://schemas.microsoft.com/office/drawing/2014/main" id="{F0A37BA7-40BB-495C-A0BE-CBBD6650B7BD}"/>
              </a:ext>
            </a:extLst>
          </p:cNvPr>
          <p:cNvSpPr>
            <a:spLocks noGrp="1"/>
          </p:cNvSpPr>
          <p:nvPr>
            <p:ph idx="1"/>
          </p:nvPr>
        </p:nvSpPr>
        <p:spPr>
          <a:xfrm>
            <a:off x="838200" y="1825625"/>
            <a:ext cx="10515600" cy="2646984"/>
          </a:xfrm>
        </p:spPr>
        <p:txBody>
          <a:bodyPr/>
          <a:lstStyle/>
          <a:p>
            <a:r>
              <a:rPr lang="en-US" i="1" dirty="0"/>
              <a:t>Size of the patches extracted from the inputs</a:t>
            </a:r>
            <a:r>
              <a:rPr lang="en-US" dirty="0"/>
              <a:t>—These are typically 3 × 3 or 5 × 5. In the example, they were 3 × 3, which is a common choice.</a:t>
            </a:r>
          </a:p>
          <a:p>
            <a:r>
              <a:rPr lang="en-US" i="1" dirty="0"/>
              <a:t>Depth of the output feature map</a:t>
            </a:r>
            <a:r>
              <a:rPr lang="en-US" dirty="0"/>
              <a:t>—The number of filters computed by the convolution. The example started with a depth of 32 and ended with a depth of 64.</a:t>
            </a:r>
            <a:endParaRPr lang="ru-RU" dirty="0"/>
          </a:p>
        </p:txBody>
      </p:sp>
      <p:pic>
        <p:nvPicPr>
          <p:cNvPr id="4" name="Рисунок 3">
            <a:extLst>
              <a:ext uri="{FF2B5EF4-FFF2-40B4-BE49-F238E27FC236}">
                <a16:creationId xmlns:a16="http://schemas.microsoft.com/office/drawing/2014/main" id="{F5C518AE-8DD6-402B-A0AF-65371D830565}"/>
              </a:ext>
            </a:extLst>
          </p:cNvPr>
          <p:cNvPicPr>
            <a:picLocks noChangeAspect="1"/>
          </p:cNvPicPr>
          <p:nvPr/>
        </p:nvPicPr>
        <p:blipFill>
          <a:blip r:embed="rId2"/>
          <a:stretch>
            <a:fillRect/>
          </a:stretch>
        </p:blipFill>
        <p:spPr>
          <a:xfrm>
            <a:off x="2989814" y="4393247"/>
            <a:ext cx="4881977" cy="2464753"/>
          </a:xfrm>
          <a:prstGeom prst="rect">
            <a:avLst/>
          </a:prstGeom>
        </p:spPr>
      </p:pic>
    </p:spTree>
    <p:extLst>
      <p:ext uri="{BB962C8B-B14F-4D97-AF65-F5344CB8AC3E}">
        <p14:creationId xmlns:p14="http://schemas.microsoft.com/office/powerpoint/2010/main" val="29696405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A28ECD3-80F7-4C6B-A628-935AF14D5C12}"/>
              </a:ext>
            </a:extLst>
          </p:cNvPr>
          <p:cNvSpPr>
            <a:spLocks noGrp="1"/>
          </p:cNvSpPr>
          <p:nvPr>
            <p:ph type="title"/>
          </p:nvPr>
        </p:nvSpPr>
        <p:spPr/>
        <p:txBody>
          <a:bodyPr/>
          <a:lstStyle/>
          <a:p>
            <a:r>
              <a:rPr lang="en-US" dirty="0"/>
              <a:t>How it works?</a:t>
            </a:r>
            <a:endParaRPr lang="ru-RU" dirty="0"/>
          </a:p>
        </p:txBody>
      </p:sp>
      <p:pic>
        <p:nvPicPr>
          <p:cNvPr id="4" name="Рисунок 3">
            <a:extLst>
              <a:ext uri="{FF2B5EF4-FFF2-40B4-BE49-F238E27FC236}">
                <a16:creationId xmlns:a16="http://schemas.microsoft.com/office/drawing/2014/main" id="{DFAB58EF-1658-454F-9E87-B1E30A800220}"/>
              </a:ext>
            </a:extLst>
          </p:cNvPr>
          <p:cNvPicPr>
            <a:picLocks noChangeAspect="1"/>
          </p:cNvPicPr>
          <p:nvPr/>
        </p:nvPicPr>
        <p:blipFill>
          <a:blip r:embed="rId2"/>
          <a:stretch>
            <a:fillRect/>
          </a:stretch>
        </p:blipFill>
        <p:spPr>
          <a:xfrm>
            <a:off x="5292213" y="0"/>
            <a:ext cx="5901278" cy="6858000"/>
          </a:xfrm>
          <a:prstGeom prst="rect">
            <a:avLst/>
          </a:prstGeom>
        </p:spPr>
      </p:pic>
      <p:pic>
        <p:nvPicPr>
          <p:cNvPr id="5" name="Рисунок 4">
            <a:extLst>
              <a:ext uri="{FF2B5EF4-FFF2-40B4-BE49-F238E27FC236}">
                <a16:creationId xmlns:a16="http://schemas.microsoft.com/office/drawing/2014/main" id="{22BF8861-07CE-4FDF-848E-D1004595AFA0}"/>
              </a:ext>
            </a:extLst>
          </p:cNvPr>
          <p:cNvPicPr>
            <a:picLocks noChangeAspect="1"/>
          </p:cNvPicPr>
          <p:nvPr/>
        </p:nvPicPr>
        <p:blipFill>
          <a:blip r:embed="rId3"/>
          <a:stretch>
            <a:fillRect/>
          </a:stretch>
        </p:blipFill>
        <p:spPr>
          <a:xfrm>
            <a:off x="8116" y="1611795"/>
            <a:ext cx="5284097" cy="1895870"/>
          </a:xfrm>
          <a:prstGeom prst="rect">
            <a:avLst/>
          </a:prstGeom>
        </p:spPr>
      </p:pic>
    </p:spTree>
    <p:extLst>
      <p:ext uri="{BB962C8B-B14F-4D97-AF65-F5344CB8AC3E}">
        <p14:creationId xmlns:p14="http://schemas.microsoft.com/office/powerpoint/2010/main" val="7138456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BAE772-46DE-4195-A9B6-2163139B436E}"/>
              </a:ext>
            </a:extLst>
          </p:cNvPr>
          <p:cNvSpPr>
            <a:spLocks noGrp="1"/>
          </p:cNvSpPr>
          <p:nvPr>
            <p:ph type="title"/>
          </p:nvPr>
        </p:nvSpPr>
        <p:spPr/>
        <p:txBody>
          <a:bodyPr/>
          <a:lstStyle/>
          <a:p>
            <a:r>
              <a:rPr lang="en-US" dirty="0" err="1"/>
              <a:t>MaxPooling</a:t>
            </a:r>
            <a:endParaRPr lang="ru-RU" dirty="0"/>
          </a:p>
        </p:txBody>
      </p:sp>
      <p:pic>
        <p:nvPicPr>
          <p:cNvPr id="1026" name="Picture 2" descr="Картинки по запросу max pooling">
            <a:extLst>
              <a:ext uri="{FF2B5EF4-FFF2-40B4-BE49-F238E27FC236}">
                <a16:creationId xmlns:a16="http://schemas.microsoft.com/office/drawing/2014/main" id="{1BB46541-18E4-436E-9062-AD4E784D60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4125" y="1938338"/>
            <a:ext cx="7143750" cy="2981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53218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31112" y="0"/>
            <a:ext cx="2491388" cy="523220"/>
          </a:xfrm>
          <a:prstGeom prst="rect">
            <a:avLst/>
          </a:prstGeom>
          <a:noFill/>
        </p:spPr>
        <p:txBody>
          <a:bodyPr wrap="none" rtlCol="0">
            <a:spAutoFit/>
          </a:bodyPr>
          <a:lstStyle/>
          <a:p>
            <a:r>
              <a:rPr lang="en-US" sz="2800" dirty="0" err="1">
                <a:latin typeface="Arial" panose="020B0604020202020204" pitchFamily="34" charset="0"/>
                <a:cs typeface="Arial" panose="020B0604020202020204" pitchFamily="34" charset="0"/>
              </a:rPr>
              <a:t>AlexNet</a:t>
            </a:r>
            <a:r>
              <a:rPr lang="ru-RU" sz="2800" dirty="0">
                <a:latin typeface="Arial" panose="020B0604020202020204" pitchFamily="34" charset="0"/>
                <a:cs typeface="Arial" panose="020B0604020202020204" pitchFamily="34" charset="0"/>
              </a:rPr>
              <a:t> </a:t>
            </a:r>
            <a:r>
              <a:rPr lang="ru-RU" sz="2800" dirty="0"/>
              <a:t>(2012)</a:t>
            </a:r>
          </a:p>
        </p:txBody>
      </p:sp>
      <p:pic>
        <p:nvPicPr>
          <p:cNvPr id="4098" name="Picture 2" descr="https://habrastorage.org/files/4ba/dec/aa0/4badecaa0ae0422fb0d1f6c4ab4ce28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624" y="677625"/>
            <a:ext cx="10353551" cy="5581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94240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1112" y="0"/>
            <a:ext cx="5742406"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Inception</a:t>
            </a:r>
            <a:r>
              <a:rPr lang="ru-RU" sz="2800" dirty="0">
                <a:latin typeface="Arial" panose="020B0604020202020204" pitchFamily="34" charset="0"/>
                <a:cs typeface="Arial" panose="020B0604020202020204" pitchFamily="34" charset="0"/>
              </a:rPr>
              <a:t> от </a:t>
            </a:r>
            <a:r>
              <a:rPr lang="en-US" sz="2800" dirty="0">
                <a:latin typeface="Arial" panose="020B0604020202020204" pitchFamily="34" charset="0"/>
                <a:cs typeface="Arial" panose="020B0604020202020204" pitchFamily="34" charset="0"/>
              </a:rPr>
              <a:t>Google</a:t>
            </a:r>
            <a:r>
              <a:rPr lang="ru-RU" sz="2800" dirty="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(17 Sep 2014)</a:t>
            </a:r>
            <a:endParaRPr lang="ru-RU" sz="2800" dirty="0">
              <a:latin typeface="Arial" panose="020B0604020202020204" pitchFamily="34" charset="0"/>
              <a:cs typeface="Arial" panose="020B0604020202020204" pitchFamily="34" charset="0"/>
            </a:endParaRPr>
          </a:p>
        </p:txBody>
      </p:sp>
      <p:pic>
        <p:nvPicPr>
          <p:cNvPr id="29698" name="Picture 2" descr="https://habrastorage.org/files/547/d42/bd4/547d42bd4ecf47d2ba9a7e41bc083e2f.png"/>
          <p:cNvPicPr>
            <a:picLocks noChangeAspect="1" noChangeArrowheads="1"/>
          </p:cNvPicPr>
          <p:nvPr/>
        </p:nvPicPr>
        <p:blipFill rotWithShape="1">
          <a:blip r:embed="rId2">
            <a:extLst>
              <a:ext uri="{28A0092B-C50C-407E-A947-70E740481C1C}">
                <a14:useLocalDpi xmlns:a14="http://schemas.microsoft.com/office/drawing/2010/main" val="0"/>
              </a:ext>
            </a:extLst>
          </a:blip>
          <a:srcRect b="18344"/>
          <a:stretch/>
        </p:blipFill>
        <p:spPr bwMode="auto">
          <a:xfrm>
            <a:off x="231112" y="751216"/>
            <a:ext cx="11784936" cy="5478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27472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1112" y="0"/>
            <a:ext cx="3916393" cy="523220"/>
          </a:xfrm>
          <a:prstGeom prst="rect">
            <a:avLst/>
          </a:prstGeom>
          <a:noFill/>
        </p:spPr>
        <p:txBody>
          <a:bodyPr wrap="none" rtlCol="0">
            <a:spAutoFit/>
          </a:bodyPr>
          <a:lstStyle/>
          <a:p>
            <a:r>
              <a:rPr lang="en-US" sz="2800" dirty="0" err="1">
                <a:latin typeface="Arial" panose="020B0604020202020204" pitchFamily="34" charset="0"/>
                <a:cs typeface="Arial" panose="020B0604020202020204" pitchFamily="34" charset="0"/>
              </a:rPr>
              <a:t>ResNET</a:t>
            </a:r>
            <a:r>
              <a:rPr lang="en-US" sz="2800" dirty="0">
                <a:latin typeface="Arial" panose="020B0604020202020204" pitchFamily="34" charset="0"/>
                <a:cs typeface="Arial" panose="020B0604020202020204" pitchFamily="34" charset="0"/>
              </a:rPr>
              <a:t> (10 Dec 2015)</a:t>
            </a:r>
            <a:endParaRPr lang="ru-RU" sz="2800" dirty="0">
              <a:latin typeface="Arial" panose="020B0604020202020204" pitchFamily="34" charset="0"/>
              <a:cs typeface="Arial" panose="020B0604020202020204" pitchFamily="34" charset="0"/>
            </a:endParaRPr>
          </a:p>
        </p:txBody>
      </p:sp>
      <p:pic>
        <p:nvPicPr>
          <p:cNvPr id="3" name="Рисунок 2"/>
          <p:cNvPicPr>
            <a:picLocks noChangeAspect="1"/>
          </p:cNvPicPr>
          <p:nvPr/>
        </p:nvPicPr>
        <p:blipFill rotWithShape="1">
          <a:blip r:embed="rId2"/>
          <a:srcRect t="342" b="70839"/>
          <a:stretch/>
        </p:blipFill>
        <p:spPr>
          <a:xfrm>
            <a:off x="2189308" y="630960"/>
            <a:ext cx="7787320" cy="5646016"/>
          </a:xfrm>
          <a:prstGeom prst="rect">
            <a:avLst/>
          </a:prstGeom>
        </p:spPr>
      </p:pic>
    </p:spTree>
    <p:extLst>
      <p:ext uri="{BB962C8B-B14F-4D97-AF65-F5344CB8AC3E}">
        <p14:creationId xmlns:p14="http://schemas.microsoft.com/office/powerpoint/2010/main" val="5884926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1112" y="0"/>
            <a:ext cx="3916393" cy="523220"/>
          </a:xfrm>
          <a:prstGeom prst="rect">
            <a:avLst/>
          </a:prstGeom>
          <a:noFill/>
        </p:spPr>
        <p:txBody>
          <a:bodyPr wrap="none" rtlCol="0">
            <a:spAutoFit/>
          </a:bodyPr>
          <a:lstStyle/>
          <a:p>
            <a:r>
              <a:rPr lang="en-US" sz="2800" dirty="0" err="1">
                <a:latin typeface="Arial" panose="020B0604020202020204" pitchFamily="34" charset="0"/>
                <a:cs typeface="Arial" panose="020B0604020202020204" pitchFamily="34" charset="0"/>
              </a:rPr>
              <a:t>ResNET</a:t>
            </a:r>
            <a:r>
              <a:rPr lang="en-US" sz="2800" dirty="0">
                <a:latin typeface="Arial" panose="020B0604020202020204" pitchFamily="34" charset="0"/>
                <a:cs typeface="Arial" panose="020B0604020202020204" pitchFamily="34" charset="0"/>
              </a:rPr>
              <a:t> (10 Dec 2015)</a:t>
            </a:r>
            <a:endParaRPr lang="ru-RU" sz="2800" dirty="0">
              <a:latin typeface="Arial" panose="020B0604020202020204" pitchFamily="34" charset="0"/>
              <a:cs typeface="Arial" panose="020B0604020202020204" pitchFamily="34" charset="0"/>
            </a:endParaRPr>
          </a:p>
        </p:txBody>
      </p:sp>
      <p:sp>
        <p:nvSpPr>
          <p:cNvPr id="2" name="Прямоугольник 1"/>
          <p:cNvSpPr/>
          <p:nvPr/>
        </p:nvSpPr>
        <p:spPr>
          <a:xfrm>
            <a:off x="380999" y="713512"/>
            <a:ext cx="11572875" cy="646331"/>
          </a:xfrm>
          <a:prstGeom prst="rect">
            <a:avLst/>
          </a:prstGeom>
        </p:spPr>
        <p:txBody>
          <a:bodyPr wrap="square">
            <a:spAutoFit/>
          </a:bodyPr>
          <a:lstStyle/>
          <a:p>
            <a:r>
              <a:rPr lang="ru-RU" dirty="0">
                <a:solidFill>
                  <a:srgbClr val="000000"/>
                </a:solidFill>
                <a:latin typeface="Verdana" panose="020B0604030504040204" pitchFamily="34" charset="0"/>
              </a:rPr>
              <a:t>Модель, с которой авторы победили на </a:t>
            </a:r>
            <a:r>
              <a:rPr lang="en-US" dirty="0">
                <a:solidFill>
                  <a:srgbClr val="000000"/>
                </a:solidFill>
                <a:latin typeface="Verdana" panose="020B0604030504040204" pitchFamily="34" charset="0"/>
              </a:rPr>
              <a:t>ImageNet</a:t>
            </a:r>
            <a:r>
              <a:rPr lang="ru-RU" dirty="0">
                <a:solidFill>
                  <a:srgbClr val="000000"/>
                </a:solidFill>
                <a:latin typeface="Verdana" panose="020B0604030504040204" pitchFamily="34" charset="0"/>
              </a:rPr>
              <a:t>, содержит меньше параметров, чем 19-слойный VGG, при глубине 152 слоя:</a:t>
            </a:r>
            <a:endParaRPr lang="ru-RU" dirty="0"/>
          </a:p>
        </p:txBody>
      </p:sp>
      <p:pic>
        <p:nvPicPr>
          <p:cNvPr id="20482" name="Picture 2" descr="https://habrastorage.org/files/99c/cb4/a51/99ccb4a516df4409b77d7b3b6144832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1650" y="1455093"/>
            <a:ext cx="7905750" cy="4686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64453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5A1E7FC-1502-478E-963B-CB14F7B65F47}"/>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81DCAFEF-CB59-48B6-BCE5-DC1A4D43E07B}"/>
              </a:ext>
            </a:extLst>
          </p:cNvPr>
          <p:cNvSpPr>
            <a:spLocks noGrp="1"/>
          </p:cNvSpPr>
          <p:nvPr>
            <p:ph idx="1"/>
          </p:nvPr>
        </p:nvSpPr>
        <p:spPr/>
        <p:txBody>
          <a:bodyPr/>
          <a:lstStyle/>
          <a:p>
            <a:endParaRPr lang="ru-RU"/>
          </a:p>
        </p:txBody>
      </p:sp>
    </p:spTree>
    <p:extLst>
      <p:ext uri="{BB962C8B-B14F-4D97-AF65-F5344CB8AC3E}">
        <p14:creationId xmlns:p14="http://schemas.microsoft.com/office/powerpoint/2010/main" val="2416846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8AD1D504-0A2C-4A0D-B385-3E701364C493}"/>
              </a:ext>
            </a:extLst>
          </p:cNvPr>
          <p:cNvPicPr>
            <a:picLocks noChangeAspect="1"/>
          </p:cNvPicPr>
          <p:nvPr/>
        </p:nvPicPr>
        <p:blipFill>
          <a:blip r:embed="rId2"/>
          <a:stretch>
            <a:fillRect/>
          </a:stretch>
        </p:blipFill>
        <p:spPr>
          <a:xfrm>
            <a:off x="2937403" y="2446866"/>
            <a:ext cx="5419725" cy="2438400"/>
          </a:xfrm>
          <a:prstGeom prst="rect">
            <a:avLst/>
          </a:prstGeom>
        </p:spPr>
      </p:pic>
    </p:spTree>
    <p:extLst>
      <p:ext uri="{BB962C8B-B14F-4D97-AF65-F5344CB8AC3E}">
        <p14:creationId xmlns:p14="http://schemas.microsoft.com/office/powerpoint/2010/main" val="3894359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2C2E2E5-729C-445A-8E6F-3ABA85D6E4C8}"/>
              </a:ext>
            </a:extLst>
          </p:cNvPr>
          <p:cNvSpPr>
            <a:spLocks noGrp="1"/>
          </p:cNvSpPr>
          <p:nvPr>
            <p:ph type="title"/>
          </p:nvPr>
        </p:nvSpPr>
        <p:spPr/>
        <p:txBody>
          <a:bodyPr/>
          <a:lstStyle/>
          <a:p>
            <a:endParaRPr lang="ru-RU"/>
          </a:p>
        </p:txBody>
      </p:sp>
      <p:pic>
        <p:nvPicPr>
          <p:cNvPr id="4" name="Рисунок 3">
            <a:extLst>
              <a:ext uri="{FF2B5EF4-FFF2-40B4-BE49-F238E27FC236}">
                <a16:creationId xmlns:a16="http://schemas.microsoft.com/office/drawing/2014/main" id="{031DA95A-A829-43EB-8E84-771A52C88B31}"/>
              </a:ext>
            </a:extLst>
          </p:cNvPr>
          <p:cNvPicPr>
            <a:picLocks noChangeAspect="1"/>
          </p:cNvPicPr>
          <p:nvPr/>
        </p:nvPicPr>
        <p:blipFill>
          <a:blip r:embed="rId2"/>
          <a:stretch>
            <a:fillRect/>
          </a:stretch>
        </p:blipFill>
        <p:spPr>
          <a:xfrm>
            <a:off x="1989136" y="1825625"/>
            <a:ext cx="7400925" cy="4352925"/>
          </a:xfrm>
          <a:prstGeom prst="rect">
            <a:avLst/>
          </a:prstGeom>
        </p:spPr>
      </p:pic>
    </p:spTree>
    <p:extLst>
      <p:ext uri="{BB962C8B-B14F-4D97-AF65-F5344CB8AC3E}">
        <p14:creationId xmlns:p14="http://schemas.microsoft.com/office/powerpoint/2010/main" val="2774280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290E6FDD-F011-4841-B243-3E07ECD1048F}"/>
              </a:ext>
            </a:extLst>
          </p:cNvPr>
          <p:cNvPicPr>
            <a:picLocks noChangeAspect="1"/>
          </p:cNvPicPr>
          <p:nvPr/>
        </p:nvPicPr>
        <p:blipFill>
          <a:blip r:embed="rId2"/>
          <a:stretch>
            <a:fillRect/>
          </a:stretch>
        </p:blipFill>
        <p:spPr>
          <a:xfrm>
            <a:off x="3215746" y="1639887"/>
            <a:ext cx="4829175" cy="3933825"/>
          </a:xfrm>
          <a:prstGeom prst="rect">
            <a:avLst/>
          </a:prstGeom>
        </p:spPr>
      </p:pic>
    </p:spTree>
    <p:extLst>
      <p:ext uri="{BB962C8B-B14F-4D97-AF65-F5344CB8AC3E}">
        <p14:creationId xmlns:p14="http://schemas.microsoft.com/office/powerpoint/2010/main" val="1578801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3080571-6A35-4CFB-A621-3A2C23DFA75A}"/>
              </a:ext>
            </a:extLst>
          </p:cNvPr>
          <p:cNvSpPr>
            <a:spLocks noGrp="1"/>
          </p:cNvSpPr>
          <p:nvPr>
            <p:ph type="title"/>
          </p:nvPr>
        </p:nvSpPr>
        <p:spPr/>
        <p:txBody>
          <a:bodyPr/>
          <a:lstStyle/>
          <a:p>
            <a:r>
              <a:rPr lang="en-US" dirty="0"/>
              <a:t>Data representation as tensors</a:t>
            </a:r>
            <a:endParaRPr lang="ru-RU" dirty="0"/>
          </a:p>
        </p:txBody>
      </p:sp>
      <p:sp>
        <p:nvSpPr>
          <p:cNvPr id="4" name="TextBox 3">
            <a:extLst>
              <a:ext uri="{FF2B5EF4-FFF2-40B4-BE49-F238E27FC236}">
                <a16:creationId xmlns:a16="http://schemas.microsoft.com/office/drawing/2014/main" id="{10269ED4-49C6-4DA0-9581-744BD1EB3D37}"/>
              </a:ext>
            </a:extLst>
          </p:cNvPr>
          <p:cNvSpPr txBox="1"/>
          <p:nvPr/>
        </p:nvSpPr>
        <p:spPr>
          <a:xfrm>
            <a:off x="670560" y="1690688"/>
            <a:ext cx="1261884" cy="369332"/>
          </a:xfrm>
          <a:prstGeom prst="rect">
            <a:avLst/>
          </a:prstGeom>
          <a:noFill/>
        </p:spPr>
        <p:txBody>
          <a:bodyPr wrap="none" rtlCol="0">
            <a:spAutoFit/>
          </a:bodyPr>
          <a:lstStyle/>
          <a:p>
            <a:r>
              <a:rPr lang="en-US" dirty="0"/>
              <a:t>Time Series</a:t>
            </a:r>
            <a:endParaRPr lang="ru-RU" dirty="0"/>
          </a:p>
        </p:txBody>
      </p:sp>
      <p:pic>
        <p:nvPicPr>
          <p:cNvPr id="5" name="Рисунок 4">
            <a:extLst>
              <a:ext uri="{FF2B5EF4-FFF2-40B4-BE49-F238E27FC236}">
                <a16:creationId xmlns:a16="http://schemas.microsoft.com/office/drawing/2014/main" id="{EA0D9C24-EC42-4CD8-B5CD-30509C681BE3}"/>
              </a:ext>
            </a:extLst>
          </p:cNvPr>
          <p:cNvPicPr>
            <a:picLocks noChangeAspect="1"/>
          </p:cNvPicPr>
          <p:nvPr/>
        </p:nvPicPr>
        <p:blipFill>
          <a:blip r:embed="rId2"/>
          <a:stretch>
            <a:fillRect/>
          </a:stretch>
        </p:blipFill>
        <p:spPr>
          <a:xfrm>
            <a:off x="477746" y="2180396"/>
            <a:ext cx="3990975" cy="1952625"/>
          </a:xfrm>
          <a:prstGeom prst="rect">
            <a:avLst/>
          </a:prstGeom>
        </p:spPr>
      </p:pic>
      <p:pic>
        <p:nvPicPr>
          <p:cNvPr id="6" name="Рисунок 5">
            <a:extLst>
              <a:ext uri="{FF2B5EF4-FFF2-40B4-BE49-F238E27FC236}">
                <a16:creationId xmlns:a16="http://schemas.microsoft.com/office/drawing/2014/main" id="{C0F4035A-413F-42DB-A376-C6E2FF0A7BE8}"/>
              </a:ext>
            </a:extLst>
          </p:cNvPr>
          <p:cNvPicPr>
            <a:picLocks noChangeAspect="1"/>
          </p:cNvPicPr>
          <p:nvPr/>
        </p:nvPicPr>
        <p:blipFill>
          <a:blip r:embed="rId3"/>
          <a:stretch>
            <a:fillRect/>
          </a:stretch>
        </p:blipFill>
        <p:spPr>
          <a:xfrm>
            <a:off x="7201444" y="2538412"/>
            <a:ext cx="4686300" cy="3609975"/>
          </a:xfrm>
          <a:prstGeom prst="rect">
            <a:avLst/>
          </a:prstGeom>
        </p:spPr>
      </p:pic>
      <p:sp>
        <p:nvSpPr>
          <p:cNvPr id="7" name="TextBox 6">
            <a:extLst>
              <a:ext uri="{FF2B5EF4-FFF2-40B4-BE49-F238E27FC236}">
                <a16:creationId xmlns:a16="http://schemas.microsoft.com/office/drawing/2014/main" id="{9EE103A6-BFBB-4716-86AD-A48A5605B2FE}"/>
              </a:ext>
            </a:extLst>
          </p:cNvPr>
          <p:cNvSpPr txBox="1"/>
          <p:nvPr/>
        </p:nvSpPr>
        <p:spPr>
          <a:xfrm>
            <a:off x="8913652" y="1690688"/>
            <a:ext cx="1248612" cy="369332"/>
          </a:xfrm>
          <a:prstGeom prst="rect">
            <a:avLst/>
          </a:prstGeom>
          <a:noFill/>
        </p:spPr>
        <p:txBody>
          <a:bodyPr wrap="none" rtlCol="0">
            <a:spAutoFit/>
          </a:bodyPr>
          <a:lstStyle/>
          <a:p>
            <a:r>
              <a:rPr lang="en-US" dirty="0"/>
              <a:t>Image Data</a:t>
            </a:r>
            <a:endParaRPr lang="ru-RU" dirty="0"/>
          </a:p>
        </p:txBody>
      </p:sp>
    </p:spTree>
    <p:extLst>
      <p:ext uri="{BB962C8B-B14F-4D97-AF65-F5344CB8AC3E}">
        <p14:creationId xmlns:p14="http://schemas.microsoft.com/office/powerpoint/2010/main" val="4013146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36E3A4F-BA5C-460D-B218-1F164A9E88D1}"/>
              </a:ext>
            </a:extLst>
          </p:cNvPr>
          <p:cNvSpPr>
            <a:spLocks noGrp="1"/>
          </p:cNvSpPr>
          <p:nvPr>
            <p:ph type="title"/>
          </p:nvPr>
        </p:nvSpPr>
        <p:spPr/>
        <p:txBody>
          <a:bodyPr/>
          <a:lstStyle/>
          <a:p>
            <a:r>
              <a:rPr lang="en-US" dirty="0" err="1"/>
              <a:t>Keras</a:t>
            </a:r>
            <a:r>
              <a:rPr lang="en-US" dirty="0"/>
              <a:t> Library</a:t>
            </a:r>
            <a:endParaRPr lang="ru-RU" dirty="0"/>
          </a:p>
        </p:txBody>
      </p:sp>
      <p:pic>
        <p:nvPicPr>
          <p:cNvPr id="4" name="Рисунок 3">
            <a:extLst>
              <a:ext uri="{FF2B5EF4-FFF2-40B4-BE49-F238E27FC236}">
                <a16:creationId xmlns:a16="http://schemas.microsoft.com/office/drawing/2014/main" id="{E530D970-89D0-4E13-9724-80A904972905}"/>
              </a:ext>
            </a:extLst>
          </p:cNvPr>
          <p:cNvPicPr>
            <a:picLocks noChangeAspect="1"/>
          </p:cNvPicPr>
          <p:nvPr/>
        </p:nvPicPr>
        <p:blipFill>
          <a:blip r:embed="rId2"/>
          <a:stretch>
            <a:fillRect/>
          </a:stretch>
        </p:blipFill>
        <p:spPr>
          <a:xfrm>
            <a:off x="4229100" y="2433637"/>
            <a:ext cx="3733800" cy="1990725"/>
          </a:xfrm>
          <a:prstGeom prst="rect">
            <a:avLst/>
          </a:prstGeom>
        </p:spPr>
      </p:pic>
    </p:spTree>
    <p:extLst>
      <p:ext uri="{BB962C8B-B14F-4D97-AF65-F5344CB8AC3E}">
        <p14:creationId xmlns:p14="http://schemas.microsoft.com/office/powerpoint/2010/main" val="486748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717062C-3193-4EDC-A5E0-13F43D5ECB25}"/>
              </a:ext>
            </a:extLst>
          </p:cNvPr>
          <p:cNvSpPr>
            <a:spLocks noGrp="1"/>
          </p:cNvSpPr>
          <p:nvPr>
            <p:ph type="title"/>
          </p:nvPr>
        </p:nvSpPr>
        <p:spPr/>
        <p:txBody>
          <a:bodyPr/>
          <a:lstStyle/>
          <a:p>
            <a:r>
              <a:rPr lang="en-US" dirty="0"/>
              <a:t>Activation functions</a:t>
            </a:r>
            <a:endParaRPr lang="ru-RU" dirty="0"/>
          </a:p>
        </p:txBody>
      </p:sp>
      <p:pic>
        <p:nvPicPr>
          <p:cNvPr id="4" name="Рисунок 3">
            <a:extLst>
              <a:ext uri="{FF2B5EF4-FFF2-40B4-BE49-F238E27FC236}">
                <a16:creationId xmlns:a16="http://schemas.microsoft.com/office/drawing/2014/main" id="{994AF908-24FB-440F-8C5C-DABE6F89B379}"/>
              </a:ext>
            </a:extLst>
          </p:cNvPr>
          <p:cNvPicPr>
            <a:picLocks noChangeAspect="1"/>
          </p:cNvPicPr>
          <p:nvPr/>
        </p:nvPicPr>
        <p:blipFill>
          <a:blip r:embed="rId2"/>
          <a:stretch>
            <a:fillRect/>
          </a:stretch>
        </p:blipFill>
        <p:spPr>
          <a:xfrm>
            <a:off x="186280" y="2051413"/>
            <a:ext cx="5212628" cy="4020690"/>
          </a:xfrm>
          <a:prstGeom prst="rect">
            <a:avLst/>
          </a:prstGeom>
        </p:spPr>
      </p:pic>
      <p:sp>
        <p:nvSpPr>
          <p:cNvPr id="5" name="TextBox 4">
            <a:extLst>
              <a:ext uri="{FF2B5EF4-FFF2-40B4-BE49-F238E27FC236}">
                <a16:creationId xmlns:a16="http://schemas.microsoft.com/office/drawing/2014/main" id="{DEFA1A51-36C1-4637-8B35-E89C35DCF836}"/>
              </a:ext>
            </a:extLst>
          </p:cNvPr>
          <p:cNvSpPr txBox="1"/>
          <p:nvPr/>
        </p:nvSpPr>
        <p:spPr>
          <a:xfrm>
            <a:off x="2461477" y="1686385"/>
            <a:ext cx="662233" cy="369332"/>
          </a:xfrm>
          <a:prstGeom prst="rect">
            <a:avLst/>
          </a:prstGeom>
          <a:noFill/>
        </p:spPr>
        <p:txBody>
          <a:bodyPr wrap="none" rtlCol="0">
            <a:spAutoFit/>
          </a:bodyPr>
          <a:lstStyle/>
          <a:p>
            <a:r>
              <a:rPr lang="en-US" dirty="0"/>
              <a:t>RELU</a:t>
            </a:r>
            <a:endParaRPr lang="ru-RU" dirty="0"/>
          </a:p>
        </p:txBody>
      </p:sp>
      <p:pic>
        <p:nvPicPr>
          <p:cNvPr id="6" name="Рисунок 5">
            <a:extLst>
              <a:ext uri="{FF2B5EF4-FFF2-40B4-BE49-F238E27FC236}">
                <a16:creationId xmlns:a16="http://schemas.microsoft.com/office/drawing/2014/main" id="{110F3193-5E25-4F51-BB2B-11F5A63C08AD}"/>
              </a:ext>
            </a:extLst>
          </p:cNvPr>
          <p:cNvPicPr>
            <a:picLocks noChangeAspect="1"/>
          </p:cNvPicPr>
          <p:nvPr/>
        </p:nvPicPr>
        <p:blipFill>
          <a:blip r:embed="rId3"/>
          <a:stretch>
            <a:fillRect/>
          </a:stretch>
        </p:blipFill>
        <p:spPr>
          <a:xfrm>
            <a:off x="6308812" y="2051413"/>
            <a:ext cx="5212628" cy="4083376"/>
          </a:xfrm>
          <a:prstGeom prst="rect">
            <a:avLst/>
          </a:prstGeom>
        </p:spPr>
      </p:pic>
      <p:sp>
        <p:nvSpPr>
          <p:cNvPr id="7" name="TextBox 6">
            <a:extLst>
              <a:ext uri="{FF2B5EF4-FFF2-40B4-BE49-F238E27FC236}">
                <a16:creationId xmlns:a16="http://schemas.microsoft.com/office/drawing/2014/main" id="{1D4B6FCA-E97E-4E45-AF29-C1F58C27B376}"/>
              </a:ext>
            </a:extLst>
          </p:cNvPr>
          <p:cNvSpPr txBox="1"/>
          <p:nvPr/>
        </p:nvSpPr>
        <p:spPr>
          <a:xfrm>
            <a:off x="8520603" y="1678271"/>
            <a:ext cx="1771639" cy="369332"/>
          </a:xfrm>
          <a:prstGeom prst="rect">
            <a:avLst/>
          </a:prstGeom>
          <a:noFill/>
        </p:spPr>
        <p:txBody>
          <a:bodyPr wrap="none" rtlCol="0">
            <a:spAutoFit/>
          </a:bodyPr>
          <a:lstStyle/>
          <a:p>
            <a:r>
              <a:rPr lang="en-US" dirty="0"/>
              <a:t>Sigmoid function</a:t>
            </a:r>
            <a:endParaRPr lang="ru-RU" dirty="0"/>
          </a:p>
        </p:txBody>
      </p:sp>
    </p:spTree>
    <p:extLst>
      <p:ext uri="{BB962C8B-B14F-4D97-AF65-F5344CB8AC3E}">
        <p14:creationId xmlns:p14="http://schemas.microsoft.com/office/powerpoint/2010/main" val="1995226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244D838-207A-4770-8EA4-8E3E00239BF7}"/>
              </a:ext>
            </a:extLst>
          </p:cNvPr>
          <p:cNvSpPr>
            <a:spLocks noGrp="1"/>
          </p:cNvSpPr>
          <p:nvPr>
            <p:ph type="title"/>
          </p:nvPr>
        </p:nvSpPr>
        <p:spPr/>
        <p:txBody>
          <a:bodyPr/>
          <a:lstStyle/>
          <a:p>
            <a:r>
              <a:rPr lang="en-US" dirty="0"/>
              <a:t>Example. Three-layer network</a:t>
            </a:r>
            <a:endParaRPr lang="ru-RU" dirty="0"/>
          </a:p>
        </p:txBody>
      </p:sp>
      <p:pic>
        <p:nvPicPr>
          <p:cNvPr id="4" name="Рисунок 3">
            <a:extLst>
              <a:ext uri="{FF2B5EF4-FFF2-40B4-BE49-F238E27FC236}">
                <a16:creationId xmlns:a16="http://schemas.microsoft.com/office/drawing/2014/main" id="{D9CA62D6-696C-4E00-9160-E2C650B284D9}"/>
              </a:ext>
            </a:extLst>
          </p:cNvPr>
          <p:cNvPicPr>
            <a:picLocks noChangeAspect="1"/>
          </p:cNvPicPr>
          <p:nvPr/>
        </p:nvPicPr>
        <p:blipFill>
          <a:blip r:embed="rId2"/>
          <a:stretch>
            <a:fillRect/>
          </a:stretch>
        </p:blipFill>
        <p:spPr>
          <a:xfrm>
            <a:off x="723219" y="2378529"/>
            <a:ext cx="2124075" cy="2971800"/>
          </a:xfrm>
          <a:prstGeom prst="rect">
            <a:avLst/>
          </a:prstGeom>
        </p:spPr>
      </p:pic>
      <p:pic>
        <p:nvPicPr>
          <p:cNvPr id="5" name="Рисунок 4">
            <a:extLst>
              <a:ext uri="{FF2B5EF4-FFF2-40B4-BE49-F238E27FC236}">
                <a16:creationId xmlns:a16="http://schemas.microsoft.com/office/drawing/2014/main" id="{E74C7022-56D2-43F7-A645-3218AC91DC1F}"/>
              </a:ext>
            </a:extLst>
          </p:cNvPr>
          <p:cNvPicPr>
            <a:picLocks noChangeAspect="1"/>
          </p:cNvPicPr>
          <p:nvPr/>
        </p:nvPicPr>
        <p:blipFill>
          <a:blip r:embed="rId3"/>
          <a:stretch>
            <a:fillRect/>
          </a:stretch>
        </p:blipFill>
        <p:spPr>
          <a:xfrm>
            <a:off x="3549422" y="3011941"/>
            <a:ext cx="7705725" cy="1704975"/>
          </a:xfrm>
          <a:prstGeom prst="rect">
            <a:avLst/>
          </a:prstGeom>
        </p:spPr>
      </p:pic>
      <p:sp>
        <p:nvSpPr>
          <p:cNvPr id="6" name="TextBox 5">
            <a:extLst>
              <a:ext uri="{FF2B5EF4-FFF2-40B4-BE49-F238E27FC236}">
                <a16:creationId xmlns:a16="http://schemas.microsoft.com/office/drawing/2014/main" id="{67A211DD-8C2E-4029-9054-17FB6E73CA1C}"/>
              </a:ext>
            </a:extLst>
          </p:cNvPr>
          <p:cNvSpPr txBox="1"/>
          <p:nvPr/>
        </p:nvSpPr>
        <p:spPr>
          <a:xfrm>
            <a:off x="723219" y="6123543"/>
            <a:ext cx="2438745" cy="369332"/>
          </a:xfrm>
          <a:prstGeom prst="rect">
            <a:avLst/>
          </a:prstGeom>
          <a:noFill/>
        </p:spPr>
        <p:txBody>
          <a:bodyPr wrap="none" rtlCol="0">
            <a:spAutoFit/>
          </a:bodyPr>
          <a:lstStyle/>
          <a:p>
            <a:r>
              <a:rPr lang="en-US" dirty="0"/>
              <a:t>Example: movie reviews</a:t>
            </a:r>
            <a:endParaRPr lang="ru-RU" dirty="0"/>
          </a:p>
        </p:txBody>
      </p:sp>
    </p:spTree>
    <p:extLst>
      <p:ext uri="{BB962C8B-B14F-4D97-AF65-F5344CB8AC3E}">
        <p14:creationId xmlns:p14="http://schemas.microsoft.com/office/powerpoint/2010/main" val="3192448315"/>
      </p:ext>
    </p:extLst>
  </p:cSld>
  <p:clrMapOvr>
    <a:masterClrMapping/>
  </p:clrMapOvr>
</p:sld>
</file>

<file path=ppt/theme/theme1.xml><?xml version="1.0" encoding="utf-8"?>
<a:theme xmlns:a="http://schemas.openxmlformats.org/drawingml/2006/main" name="1_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565</TotalTime>
  <Words>733</Words>
  <Application>Microsoft Office PowerPoint</Application>
  <PresentationFormat>Широкоэкранный</PresentationFormat>
  <Paragraphs>71</Paragraphs>
  <Slides>29</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29</vt:i4>
      </vt:variant>
    </vt:vector>
  </HeadingPairs>
  <TitlesOfParts>
    <vt:vector size="34" baseType="lpstr">
      <vt:lpstr>Arial</vt:lpstr>
      <vt:lpstr>Calibri</vt:lpstr>
      <vt:lpstr>Calibri Light</vt:lpstr>
      <vt:lpstr>Verdana</vt:lpstr>
      <vt:lpstr>1_Тема Office</vt:lpstr>
      <vt:lpstr>Keras  and basics of  Deep Learning</vt:lpstr>
      <vt:lpstr>Презентация PowerPoint</vt:lpstr>
      <vt:lpstr>Презентация PowerPoint</vt:lpstr>
      <vt:lpstr>Презентация PowerPoint</vt:lpstr>
      <vt:lpstr>Презентация PowerPoint</vt:lpstr>
      <vt:lpstr>Data representation as tensors</vt:lpstr>
      <vt:lpstr>Keras Library</vt:lpstr>
      <vt:lpstr>Activation functions</vt:lpstr>
      <vt:lpstr>Example. Three-layer network</vt:lpstr>
      <vt:lpstr>Plotting training and validation loss</vt:lpstr>
      <vt:lpstr>Training and validation accuracy</vt:lpstr>
      <vt:lpstr>K-fold cross-validation</vt:lpstr>
      <vt:lpstr>Data preprocessing</vt:lpstr>
      <vt:lpstr>Data preprocessing. Vectorization</vt:lpstr>
      <vt:lpstr>Data preprocessing. Value normalization</vt:lpstr>
      <vt:lpstr>Data preprocessing. Missing values</vt:lpstr>
      <vt:lpstr>Feature engineering</vt:lpstr>
      <vt:lpstr>Overfitting avoidance</vt:lpstr>
      <vt:lpstr>The universal workflow of machine learning</vt:lpstr>
      <vt:lpstr>Last-layer activation</vt:lpstr>
      <vt:lpstr>Deep Learning. Convolution</vt:lpstr>
      <vt:lpstr>Convolution properties</vt:lpstr>
      <vt:lpstr>How it works?</vt:lpstr>
      <vt:lpstr>MaxPooling</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 Svyatov</dc:creator>
  <cp:lastModifiedBy>Kirill Svyatov</cp:lastModifiedBy>
  <cp:revision>14</cp:revision>
  <dcterms:created xsi:type="dcterms:W3CDTF">2018-02-25T09:32:17Z</dcterms:created>
  <dcterms:modified xsi:type="dcterms:W3CDTF">2018-02-25T18:57:50Z</dcterms:modified>
</cp:coreProperties>
</file>