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9" r:id="rId3"/>
    <p:sldId id="282" r:id="rId4"/>
    <p:sldId id="283" r:id="rId5"/>
    <p:sldId id="285" r:id="rId6"/>
    <p:sldId id="286" r:id="rId7"/>
    <p:sldId id="288" r:id="rId8"/>
    <p:sldId id="287" r:id="rId9"/>
    <p:sldId id="284" r:id="rId10"/>
    <p:sldId id="280" r:id="rId11"/>
    <p:sldId id="281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84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00C95-0A31-4892-BBD9-EEA4896EF4A5}" type="datetimeFigureOut">
              <a:rPr lang="en-US"/>
              <a:pPr>
                <a:defRPr/>
              </a:pPr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AFA41CB-9A4C-4911-8A99-A1F3B1BBE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4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71F2A12-EA42-4D3F-9A3C-E8DD5D16E20B}" type="datetimeFigureOut">
              <a:rPr lang="en-US"/>
              <a:pPr>
                <a:defRPr/>
              </a:pPr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4EAF957-9FCC-4A83-8EFB-05E6BFE88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3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DC8A-201B-FD46-BF90-5A8DA9EECCB4}" type="datetime1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EE840-CA24-46E1-B25F-7D0D306D9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A66D-33FA-814F-B8BF-693C177C6235}" type="datetime1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4DCD7-7D82-4224-A177-C37F1CE65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A950-8DB8-F140-9EC4-C571CFD66123}" type="datetime1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A0E55-C670-468A-BB7C-67BE1FAA5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AF0ED-5731-D34E-A5BC-B11D934D178D}" type="datetime1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248C3-CB8F-402A-B52B-0D1EFDB73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AC6A7-AC3B-1F48-9825-E92412A03EA7}" type="datetime1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AEDB-F004-4DB4-A5C0-F0F8A1E62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73239-F97F-7C4D-8565-4B624D4B5CD8}" type="datetime1">
              <a:rPr lang="en-US" smtClean="0"/>
              <a:t>9/8/12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95A5C-BB4B-45A7-B9EB-F4A948E6B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CEBFD-1E4A-7B46-A2BF-BB2154B3F7A8}" type="datetime1">
              <a:rPr lang="en-US" smtClean="0"/>
              <a:t>9/8/12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CCDCA-3A6E-416F-9D12-B829CFC35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B1694-405C-4148-8A76-A50C3172A739}" type="datetime1">
              <a:rPr lang="en-US" smtClean="0"/>
              <a:t>9/8/12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5D48D-32F6-4B53-A5E7-315A9B1D6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2E0CB-9B83-274B-9176-761DC91F9B2F}" type="datetime1">
              <a:rPr lang="en-US" smtClean="0"/>
              <a:t>9/8/12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A44-78B3-450E-8044-3197FEC99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E0C7C-340A-F24C-8F91-B556EECBBDF0}" type="datetime1">
              <a:rPr lang="en-US" smtClean="0"/>
              <a:t>9/8/12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38AAB-7CDD-4F1F-AA42-2728CE492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709CB-803E-CC49-9A54-5FBEE6FCCFA3}" type="datetime1">
              <a:rPr lang="en-US" smtClean="0"/>
              <a:t>9/8/12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D7C15-1567-4E33-80FA-5EF6DCC69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FF3061-06A1-6C49-BBE5-ED7AF0271D21}" type="datetime1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5061BB-0F9F-4766-97E9-B4D44AF55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0" y="1138390"/>
            <a:ext cx="9144000" cy="173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>
                <a:latin typeface="Calibri" pitchFamily="34" charset="0"/>
              </a:rPr>
              <a:t>Density </a:t>
            </a:r>
            <a:r>
              <a:rPr lang="en-US" sz="3600" b="1" dirty="0" smtClean="0">
                <a:latin typeface="Calibri" pitchFamily="34" charset="0"/>
              </a:rPr>
              <a:t>Functional Theory Study </a:t>
            </a:r>
            <a:r>
              <a:rPr lang="en-US" sz="3600" b="1" dirty="0">
                <a:latin typeface="Calibri" pitchFamily="34" charset="0"/>
              </a:rPr>
              <a:t>of CO</a:t>
            </a:r>
            <a:r>
              <a:rPr lang="en-US" sz="3600" b="1" baseline="-25000" dirty="0">
                <a:latin typeface="Calibri" pitchFamily="34" charset="0"/>
              </a:rPr>
              <a:t>2</a:t>
            </a:r>
            <a:r>
              <a:rPr lang="en-US" sz="3600" b="1" dirty="0">
                <a:latin typeface="Calibri" pitchFamily="34" charset="0"/>
              </a:rPr>
              <a:t> </a:t>
            </a:r>
            <a:r>
              <a:rPr lang="en-US" sz="3600" b="1" dirty="0" smtClean="0">
                <a:latin typeface="Calibri" pitchFamily="34" charset="0"/>
              </a:rPr>
              <a:t>Capture </a:t>
            </a:r>
            <a:r>
              <a:rPr lang="en-US" sz="3600" b="1" dirty="0">
                <a:latin typeface="Calibri" pitchFamily="34" charset="0"/>
              </a:rPr>
              <a:t>with </a:t>
            </a:r>
            <a:r>
              <a:rPr lang="en-US" sz="3600" b="1" dirty="0" smtClean="0">
                <a:latin typeface="Calibri" pitchFamily="34" charset="0"/>
              </a:rPr>
              <a:t>Transition </a:t>
            </a:r>
          </a:p>
          <a:p>
            <a:pPr algn="ctr"/>
            <a:r>
              <a:rPr lang="en-US" sz="3600" b="1" dirty="0" smtClean="0">
                <a:latin typeface="Calibri" pitchFamily="34" charset="0"/>
              </a:rPr>
              <a:t>Metal Oxides </a:t>
            </a:r>
            <a:r>
              <a:rPr lang="en-US" sz="3600" b="1" dirty="0">
                <a:latin typeface="Calibri" pitchFamily="34" charset="0"/>
              </a:rPr>
              <a:t>and </a:t>
            </a:r>
            <a:r>
              <a:rPr lang="en-US" sz="3600" b="1" dirty="0" smtClean="0">
                <a:latin typeface="Calibri" pitchFamily="34" charset="0"/>
              </a:rPr>
              <a:t>Hydroxides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03350" y="3573463"/>
            <a:ext cx="6588125" cy="29876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endParaRPr lang="en-US" sz="2000" i="1" dirty="0" smtClean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i="1" dirty="0" smtClean="0"/>
              <a:t>Bruno A. </a:t>
            </a:r>
            <a:r>
              <a:rPr lang="en-US" i="1" dirty="0" err="1" smtClean="0"/>
              <a:t>Calfa</a:t>
            </a:r>
            <a:endParaRPr lang="en-US" i="1" dirty="0" smtClean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endParaRPr lang="en-US" sz="1800" dirty="0" smtClean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2400" dirty="0" smtClean="0"/>
              <a:t>06-640: Literature Review Project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endParaRPr lang="en-US" sz="1800" dirty="0" smtClean="0"/>
          </a:p>
          <a:p>
            <a:pPr algn="ctr" fontAlgn="auto">
              <a:spcAft>
                <a:spcPts val="0"/>
              </a:spcAft>
              <a:defRPr/>
            </a:pPr>
            <a:endParaRPr lang="en-US" sz="1800" dirty="0" smtClean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smtClean="0"/>
              <a:t>September 24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2012</a:t>
            </a:r>
            <a:endParaRPr lang="en-US" sz="2000" dirty="0" smtClean="0"/>
          </a:p>
          <a:p>
            <a:pPr algn="ctr" fontAlgn="auto">
              <a:spcAft>
                <a:spcPts val="0"/>
              </a:spcAft>
              <a:defRPr/>
            </a:pP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B5B48-D3B6-421A-B6C2-776BF38DF458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640" y="2933361"/>
            <a:ext cx="78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Zhang, B., </a:t>
            </a:r>
            <a:r>
              <a:rPr lang="en-US" sz="1600" dirty="0" err="1" smtClean="0"/>
              <a:t>Duan</a:t>
            </a:r>
            <a:r>
              <a:rPr lang="en-US" sz="1600" dirty="0" smtClean="0"/>
              <a:t>, Y., Johnson, </a:t>
            </a:r>
            <a:r>
              <a:rPr lang="en-US" sz="1600" dirty="0"/>
              <a:t>K</a:t>
            </a:r>
            <a:r>
              <a:rPr lang="en-US" sz="1600" dirty="0" smtClean="0"/>
              <a:t>. </a:t>
            </a:r>
            <a:r>
              <a:rPr lang="en-US" sz="1600" i="1" dirty="0" smtClean="0"/>
              <a:t>Journal of Chemical Physics</a:t>
            </a:r>
            <a:r>
              <a:rPr lang="en-US" sz="1600" dirty="0" smtClean="0"/>
              <a:t> (2012) 136</a:t>
            </a:r>
            <a:r>
              <a:rPr lang="en-US" sz="1600" dirty="0"/>
              <a:t>(6):</a:t>
            </a:r>
            <a:r>
              <a:rPr lang="en-US" sz="1600" dirty="0" smtClean="0"/>
              <a:t>064516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Details: Packages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7428"/>
            <a:ext cx="8229600" cy="4525963"/>
          </a:xfrm>
        </p:spPr>
        <p:txBody>
          <a:bodyPr/>
          <a:lstStyle/>
          <a:p>
            <a:r>
              <a:rPr lang="en-US" sz="2000" dirty="0" smtClean="0"/>
              <a:t>VASP package</a:t>
            </a:r>
          </a:p>
          <a:p>
            <a:pPr lvl="1"/>
            <a:r>
              <a:rPr lang="en-US" sz="1800" dirty="0" smtClean="0"/>
              <a:t>Core</a:t>
            </a:r>
            <a:r>
              <a:rPr lang="en-US" sz="1800" dirty="0"/>
              <a:t>-electron </a:t>
            </a:r>
            <a:r>
              <a:rPr lang="en-US" sz="1800" dirty="0" smtClean="0"/>
              <a:t>interactions: Projector Augmented-Wave </a:t>
            </a:r>
            <a:r>
              <a:rPr lang="en-US" sz="1800" dirty="0"/>
              <a:t>(PAW</a:t>
            </a:r>
            <a:r>
              <a:rPr lang="en-US" sz="1800" dirty="0" smtClean="0"/>
              <a:t>) potentials</a:t>
            </a:r>
          </a:p>
          <a:p>
            <a:pPr lvl="1"/>
            <a:r>
              <a:rPr lang="en-US" sz="1800" dirty="0" smtClean="0"/>
              <a:t>Exchange-Correlation </a:t>
            </a:r>
            <a:r>
              <a:rPr lang="en-US" sz="1800" dirty="0" err="1" smtClean="0"/>
              <a:t>functionals</a:t>
            </a:r>
            <a:r>
              <a:rPr lang="en-US" sz="1800" dirty="0" smtClean="0"/>
              <a:t>: PW91 (CG method) and </a:t>
            </a:r>
            <a:r>
              <a:rPr lang="en-US" sz="1800" dirty="0" err="1" smtClean="0"/>
              <a:t>PBEsol</a:t>
            </a:r>
            <a:r>
              <a:rPr lang="en-US" sz="1800" dirty="0" smtClean="0"/>
              <a:t> (quasi-Newton method)</a:t>
            </a:r>
          </a:p>
          <a:p>
            <a:pPr lvl="1"/>
            <a:r>
              <a:rPr lang="en-US" sz="1800" dirty="0" smtClean="0"/>
              <a:t>Cut-off energy: 520 </a:t>
            </a:r>
            <a:r>
              <a:rPr lang="en-US" sz="1800" dirty="0" err="1" smtClean="0"/>
              <a:t>eV</a:t>
            </a:r>
            <a:endParaRPr lang="en-US" sz="1800" dirty="0" smtClean="0"/>
          </a:p>
          <a:p>
            <a:pPr lvl="1"/>
            <a:r>
              <a:rPr lang="en-US" sz="1800" i="1" dirty="0" smtClean="0"/>
              <a:t>k</a:t>
            </a:r>
            <a:r>
              <a:rPr lang="en-US" sz="1800" dirty="0" smtClean="0"/>
              <a:t>-point meshes: </a:t>
            </a:r>
            <a:r>
              <a:rPr lang="en-US" sz="1800" dirty="0" err="1" smtClean="0"/>
              <a:t>Monkhorst</a:t>
            </a:r>
            <a:r>
              <a:rPr lang="en-US" sz="1800" dirty="0"/>
              <a:t>-Pack </a:t>
            </a:r>
            <a:r>
              <a:rPr lang="en-US" sz="1800" dirty="0" smtClean="0"/>
              <a:t>method with </a:t>
            </a:r>
            <a:r>
              <a:rPr lang="en-US" sz="1800" dirty="0"/>
              <a:t>a spacing of around 0.027 Å</a:t>
            </a:r>
            <a:r>
              <a:rPr lang="en-US" sz="1800" b="1" baseline="30000" dirty="0"/>
              <a:t>−</a:t>
            </a:r>
            <a:r>
              <a:rPr lang="en-US" sz="1800" baseline="30000" dirty="0" smtClean="0"/>
              <a:t>1</a:t>
            </a:r>
            <a:r>
              <a:rPr lang="en-US" sz="1800" dirty="0"/>
              <a:t> </a:t>
            </a:r>
            <a:r>
              <a:rPr lang="en-US" sz="1800" dirty="0" smtClean="0"/>
              <a:t>between </a:t>
            </a:r>
            <a:r>
              <a:rPr lang="en-US" sz="1800" i="1" dirty="0"/>
              <a:t>k</a:t>
            </a:r>
            <a:r>
              <a:rPr lang="en-US" sz="1800" dirty="0" smtClean="0"/>
              <a:t>-</a:t>
            </a:r>
            <a:r>
              <a:rPr lang="en-US" sz="1800" dirty="0"/>
              <a:t>points </a:t>
            </a:r>
            <a:r>
              <a:rPr lang="en-US" sz="1800" dirty="0" smtClean="0"/>
              <a:t>along the </a:t>
            </a:r>
            <a:r>
              <a:rPr lang="en-US" sz="1800" dirty="0"/>
              <a:t>axes of the reciprocal unit </a:t>
            </a:r>
            <a:r>
              <a:rPr lang="en-US" sz="1800" dirty="0" smtClean="0"/>
              <a:t>cells</a:t>
            </a:r>
          </a:p>
          <a:p>
            <a:pPr lvl="1"/>
            <a:r>
              <a:rPr lang="en-US" sz="1800" dirty="0" smtClean="0"/>
              <a:t>Stopping criterion for energy: &lt; 0.01 </a:t>
            </a:r>
            <a:r>
              <a:rPr lang="en-US" sz="1800" dirty="0" err="1" smtClean="0"/>
              <a:t>meV</a:t>
            </a:r>
            <a:endParaRPr lang="en-US" sz="1800" dirty="0" smtClean="0"/>
          </a:p>
          <a:p>
            <a:r>
              <a:rPr lang="en-US" sz="2000" dirty="0" smtClean="0"/>
              <a:t>GPAW code</a:t>
            </a:r>
          </a:p>
          <a:p>
            <a:pPr lvl="1"/>
            <a:r>
              <a:rPr lang="en-US" sz="1800" dirty="0"/>
              <a:t>Exchange-Correlation </a:t>
            </a:r>
            <a:r>
              <a:rPr lang="en-US" sz="1800" dirty="0" err="1"/>
              <a:t>functionals</a:t>
            </a:r>
            <a:r>
              <a:rPr lang="en-US" sz="1800" dirty="0"/>
              <a:t>: </a:t>
            </a:r>
            <a:r>
              <a:rPr lang="en-US" sz="1800" dirty="0" smtClean="0"/>
              <a:t>PBE, </a:t>
            </a:r>
            <a:r>
              <a:rPr lang="en-US" sz="1800" i="1" dirty="0" smtClean="0"/>
              <a:t>TPSS</a:t>
            </a:r>
            <a:r>
              <a:rPr lang="en-US" sz="1800" dirty="0" smtClean="0"/>
              <a:t>, and </a:t>
            </a:r>
            <a:r>
              <a:rPr lang="en-US" sz="1800" i="1" dirty="0" err="1" smtClean="0"/>
              <a:t>revTPSS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i="1" dirty="0" smtClean="0"/>
              <a:t>meta-GGA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Energy convergence criterion: 10</a:t>
            </a:r>
            <a:r>
              <a:rPr lang="en-US" sz="1800" baseline="30000" dirty="0" smtClean="0"/>
              <a:t>-6</a:t>
            </a:r>
            <a:r>
              <a:rPr lang="en-US" sz="1800" dirty="0" smtClean="0"/>
              <a:t> </a:t>
            </a:r>
            <a:r>
              <a:rPr lang="en-US" sz="1800" dirty="0" err="1" smtClean="0"/>
              <a:t>eV</a:t>
            </a:r>
            <a:r>
              <a:rPr lang="en-US" sz="1800" dirty="0"/>
              <a:t>/atom using a grid spacing of 0.15 </a:t>
            </a:r>
            <a:r>
              <a:rPr lang="en-US" sz="1800" dirty="0" err="1" smtClean="0"/>
              <a:t>Å</a:t>
            </a:r>
            <a:endParaRPr lang="en-US" sz="1800" dirty="0" smtClean="0"/>
          </a:p>
          <a:p>
            <a:pPr lvl="1"/>
            <a:r>
              <a:rPr lang="en-US" sz="1800" i="1" dirty="0"/>
              <a:t>k</a:t>
            </a:r>
            <a:r>
              <a:rPr lang="en-US" sz="1800" dirty="0"/>
              <a:t>-point meshes: </a:t>
            </a:r>
            <a:r>
              <a:rPr lang="en-US" sz="1800" dirty="0" smtClean="0"/>
              <a:t>same as above</a:t>
            </a: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4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Thermochemistry Calculations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7428"/>
            <a:ext cx="8229600" cy="4525963"/>
          </a:xfrm>
        </p:spPr>
        <p:txBody>
          <a:bodyPr/>
          <a:lstStyle/>
          <a:p>
            <a:r>
              <a:rPr lang="en-US" sz="2000" dirty="0" smtClean="0"/>
              <a:t>Terms in Gibbs free energy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47" y="1692914"/>
            <a:ext cx="2061547" cy="734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8347" y="2427652"/>
            <a:ext cx="192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molecules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91" y="1692914"/>
            <a:ext cx="2022824" cy="7224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8189" y="2427652"/>
            <a:ext cx="227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Nonlinear molecules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711" y="2880077"/>
            <a:ext cx="5601559" cy="850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711" y="3806847"/>
            <a:ext cx="4603989" cy="701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5107" y="4023245"/>
            <a:ext cx="183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with </a:t>
            </a:r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i="1" dirty="0" smtClean="0"/>
              <a:t>T</a:t>
            </a:r>
            <a:r>
              <a:rPr lang="en-US" dirty="0" smtClean="0"/>
              <a:t>/1000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99" y="4847251"/>
            <a:ext cx="2848696" cy="4508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199" y="5743391"/>
            <a:ext cx="3182392" cy="4044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1199" y="5305917"/>
            <a:ext cx="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7328" y="4847251"/>
            <a:ext cx="4093763" cy="4356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67328" y="5365667"/>
            <a:ext cx="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7328" y="5734998"/>
            <a:ext cx="3492600" cy="4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5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Objectives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7428"/>
            <a:ext cx="8229600" cy="4525963"/>
          </a:xfrm>
        </p:spPr>
        <p:txBody>
          <a:bodyPr/>
          <a:lstStyle/>
          <a:p>
            <a:r>
              <a:rPr lang="en-US" sz="2000" dirty="0" smtClean="0"/>
              <a:t>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is one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FF0000"/>
                </a:solidFill>
              </a:rPr>
              <a:t>primary</a:t>
            </a:r>
            <a:r>
              <a:rPr lang="en-US" sz="2000" dirty="0"/>
              <a:t> greenhouse </a:t>
            </a:r>
            <a:r>
              <a:rPr lang="en-US" sz="2000" dirty="0" smtClean="0"/>
              <a:t>gases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Capture and sequestration</a:t>
            </a:r>
            <a:r>
              <a:rPr lang="en-US" sz="1800" dirty="0" smtClean="0"/>
              <a:t> to mitigate its effect on global climate change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Three</a:t>
            </a:r>
            <a:r>
              <a:rPr lang="en-US" sz="2000" dirty="0" smtClean="0"/>
              <a:t> </a:t>
            </a:r>
            <a:r>
              <a:rPr lang="en-US" sz="2000" dirty="0"/>
              <a:t>classes of </a:t>
            </a:r>
            <a:r>
              <a:rPr lang="en-US" sz="2000" dirty="0" smtClean="0"/>
              <a:t>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capture </a:t>
            </a:r>
            <a:r>
              <a:rPr lang="en-US" sz="2000" dirty="0" smtClean="0">
                <a:solidFill>
                  <a:srgbClr val="FF0000"/>
                </a:solidFill>
              </a:rPr>
              <a:t>technologies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>
                <a:solidFill>
                  <a:srgbClr val="000000"/>
                </a:solidFill>
              </a:rPr>
              <a:t>Pre-combustion</a:t>
            </a:r>
            <a:r>
              <a:rPr lang="en-US" sz="1800" b="1" dirty="0">
                <a:solidFill>
                  <a:srgbClr val="000000"/>
                </a:solidFill>
              </a:rPr>
              <a:t>:</a:t>
            </a:r>
            <a:r>
              <a:rPr lang="en-US" sz="1800" dirty="0"/>
              <a:t> Removal of CO</a:t>
            </a:r>
            <a:r>
              <a:rPr lang="en-US" sz="1800" baseline="-25000" dirty="0"/>
              <a:t>2</a:t>
            </a:r>
            <a:r>
              <a:rPr lang="en-US" sz="1800" dirty="0"/>
              <a:t> from the fossil fuel </a:t>
            </a:r>
            <a:r>
              <a:rPr lang="en-US" sz="1800" dirty="0">
                <a:solidFill>
                  <a:srgbClr val="FF0000"/>
                </a:solidFill>
              </a:rPr>
              <a:t>prior</a:t>
            </a:r>
            <a:r>
              <a:rPr lang="en-US" sz="1800" dirty="0"/>
              <a:t> to </a:t>
            </a:r>
            <a:r>
              <a:rPr lang="en-US" sz="1800" dirty="0" smtClean="0"/>
              <a:t>combustion</a:t>
            </a:r>
          </a:p>
          <a:p>
            <a:pPr lvl="1"/>
            <a:r>
              <a:rPr lang="en-US" sz="1800" b="1" dirty="0" smtClean="0"/>
              <a:t>Post-combustion</a:t>
            </a:r>
            <a:r>
              <a:rPr lang="en-US" sz="1800" b="1" dirty="0"/>
              <a:t>:</a:t>
            </a:r>
            <a:r>
              <a:rPr lang="en-US" sz="1800" dirty="0"/>
              <a:t> CO</a:t>
            </a:r>
            <a:r>
              <a:rPr lang="en-US" sz="1800" baseline="-25000" dirty="0"/>
              <a:t>2</a:t>
            </a:r>
            <a:r>
              <a:rPr lang="en-US" sz="1800" dirty="0"/>
              <a:t> capture from the </a:t>
            </a:r>
            <a:r>
              <a:rPr lang="en-US" sz="1800" dirty="0">
                <a:solidFill>
                  <a:srgbClr val="FF0000"/>
                </a:solidFill>
              </a:rPr>
              <a:t>flue gas after</a:t>
            </a:r>
            <a:r>
              <a:rPr lang="en-US" sz="1800" dirty="0"/>
              <a:t> combustion of the fossil </a:t>
            </a:r>
            <a:r>
              <a:rPr lang="en-US" sz="1800" dirty="0" smtClean="0"/>
              <a:t>fuel (traditionally </a:t>
            </a:r>
            <a:r>
              <a:rPr lang="en-US" sz="1800" dirty="0" smtClean="0">
                <a:solidFill>
                  <a:srgbClr val="FF0000"/>
                </a:solidFill>
              </a:rPr>
              <a:t>scrubbing</a:t>
            </a:r>
            <a:r>
              <a:rPr lang="en-US" sz="1800" dirty="0" smtClean="0"/>
              <a:t> with </a:t>
            </a:r>
            <a:r>
              <a:rPr lang="en-US" sz="1800" dirty="0" smtClean="0">
                <a:solidFill>
                  <a:srgbClr val="FF0000"/>
                </a:solidFill>
              </a:rPr>
              <a:t>liquid</a:t>
            </a:r>
            <a:r>
              <a:rPr lang="en-US" sz="1800" dirty="0" smtClean="0"/>
              <a:t> </a:t>
            </a:r>
            <a:r>
              <a:rPr lang="en-US" sz="1800" dirty="0" err="1" smtClean="0"/>
              <a:t>monoethanolamine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rgbClr val="FF0000"/>
                </a:solidFill>
              </a:rPr>
              <a:t>MEA</a:t>
            </a:r>
            <a:r>
              <a:rPr lang="en-US" sz="1800" dirty="0" smtClean="0"/>
              <a:t>))</a:t>
            </a:r>
          </a:p>
          <a:p>
            <a:pPr lvl="1"/>
            <a:r>
              <a:rPr lang="en-US" sz="1800" b="1" dirty="0" smtClean="0"/>
              <a:t>Oxy</a:t>
            </a:r>
            <a:r>
              <a:rPr lang="en-US" sz="1800" b="1" dirty="0"/>
              <a:t>-fuel:</a:t>
            </a:r>
            <a:r>
              <a:rPr lang="en-US" sz="1800" dirty="0"/>
              <a:t> Combustion of fossil fuel with </a:t>
            </a:r>
            <a:r>
              <a:rPr lang="en-US" sz="1800" dirty="0">
                <a:solidFill>
                  <a:srgbClr val="FF0000"/>
                </a:solidFill>
              </a:rPr>
              <a:t>pure</a:t>
            </a:r>
            <a:r>
              <a:rPr lang="en-US" sz="1800" dirty="0"/>
              <a:t> oxygen rather than </a:t>
            </a:r>
            <a:r>
              <a:rPr lang="en-US" sz="1800" dirty="0" smtClean="0"/>
              <a:t>air (</a:t>
            </a:r>
            <a:r>
              <a:rPr lang="en-US" sz="1800" dirty="0" smtClean="0">
                <a:solidFill>
                  <a:srgbClr val="FF0000"/>
                </a:solidFill>
              </a:rPr>
              <a:t>avoids</a:t>
            </a:r>
            <a:r>
              <a:rPr lang="en-US" sz="1800" dirty="0" smtClean="0"/>
              <a:t> </a:t>
            </a:r>
            <a:r>
              <a:rPr lang="en-US" sz="1800" dirty="0" err="1" smtClean="0"/>
              <a:t>NO</a:t>
            </a:r>
            <a:r>
              <a:rPr lang="en-US" sz="1800" baseline="-25000" dirty="0" err="1" smtClean="0"/>
              <a:t>x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FF0000"/>
                </a:solidFill>
              </a:rPr>
              <a:t>concentrates</a:t>
            </a:r>
            <a:r>
              <a:rPr lang="en-US" sz="1800" dirty="0" smtClean="0"/>
              <a:t> CO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</a:p>
          <a:p>
            <a:r>
              <a:rPr lang="en-US" sz="2000" b="1" dirty="0" smtClean="0"/>
              <a:t>Objectives:</a:t>
            </a:r>
          </a:p>
          <a:p>
            <a:pPr lvl="1"/>
            <a:r>
              <a:rPr lang="en-US" sz="1800" dirty="0" smtClean="0"/>
              <a:t>Investigate the efficiency of solid sorbents to capture CO</a:t>
            </a:r>
            <a:r>
              <a:rPr lang="en-US" sz="1800" baseline="-25000" dirty="0" smtClean="0"/>
              <a:t>2</a:t>
            </a:r>
          </a:p>
          <a:p>
            <a:pPr lvl="1"/>
            <a:r>
              <a:rPr lang="en-US" sz="1800" dirty="0" smtClean="0"/>
              <a:t>Compute phase diagrams of reactions between sorbents and CO</a:t>
            </a:r>
            <a:r>
              <a:rPr lang="en-US" sz="1800" baseline="-25000" dirty="0" smtClean="0"/>
              <a:t>2</a:t>
            </a:r>
          </a:p>
          <a:p>
            <a:pPr lvl="1"/>
            <a:r>
              <a:rPr lang="en-US" sz="1800" dirty="0" smtClean="0"/>
              <a:t>Assess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accuracy</a:t>
            </a:r>
            <a:r>
              <a:rPr lang="en-US" sz="1800" dirty="0"/>
              <a:t> of five different DFT </a:t>
            </a:r>
            <a:r>
              <a:rPr lang="en-US" sz="1800" dirty="0" smtClean="0"/>
              <a:t>generalized gradient </a:t>
            </a:r>
            <a:r>
              <a:rPr lang="en-US" sz="1800" dirty="0" err="1"/>
              <a:t>functionals</a:t>
            </a:r>
            <a:r>
              <a:rPr lang="en-US" sz="1800" dirty="0"/>
              <a:t> for the prediction of the </a:t>
            </a:r>
            <a:r>
              <a:rPr lang="en-US" sz="1800" dirty="0" smtClean="0"/>
              <a:t>reaction thermodynamics </a:t>
            </a:r>
            <a:r>
              <a:rPr lang="en-US" sz="1800" dirty="0"/>
              <a:t>of various transition metal oxides and </a:t>
            </a:r>
            <a:r>
              <a:rPr lang="en-US" sz="1800" dirty="0" smtClean="0"/>
              <a:t>hydroxides 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Screen</a:t>
            </a:r>
            <a:r>
              <a:rPr lang="en-US" sz="1800" dirty="0" smtClean="0"/>
              <a:t> </a:t>
            </a:r>
            <a:r>
              <a:rPr lang="en-US" sz="1800" dirty="0"/>
              <a:t>these materials </a:t>
            </a:r>
            <a:r>
              <a:rPr lang="en-US" sz="1800" dirty="0" smtClean="0"/>
              <a:t>for suitability </a:t>
            </a:r>
            <a:r>
              <a:rPr lang="en-US" sz="1800" dirty="0"/>
              <a:t>in pre-combustion and post-combustion </a:t>
            </a:r>
            <a:r>
              <a:rPr lang="en-US" sz="1800" dirty="0" smtClean="0"/>
              <a:t>CO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</a:t>
            </a:r>
            <a:r>
              <a:rPr lang="en-US" sz="1800" dirty="0"/>
              <a:t>capture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Methodology: DFT and Thermochemistry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7428"/>
            <a:ext cx="8229600" cy="4525963"/>
          </a:xfrm>
        </p:spPr>
        <p:txBody>
          <a:bodyPr/>
          <a:lstStyle/>
          <a:p>
            <a:r>
              <a:rPr lang="en-US" sz="2000" dirty="0" smtClean="0"/>
              <a:t>Computational packages and exchange-correlation </a:t>
            </a:r>
            <a:r>
              <a:rPr lang="en-US" sz="2000" dirty="0" err="1" smtClean="0"/>
              <a:t>functionals</a:t>
            </a:r>
            <a:endParaRPr lang="en-US" sz="2000" dirty="0" smtClean="0"/>
          </a:p>
          <a:p>
            <a:pPr lvl="1"/>
            <a:r>
              <a:rPr lang="en-US" sz="1800" dirty="0" smtClean="0"/>
              <a:t>VASP (PW91 and </a:t>
            </a:r>
            <a:r>
              <a:rPr lang="en-US" sz="1800" dirty="0" err="1" smtClean="0"/>
              <a:t>PBEsol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GPAW (PBE, TPSS, and </a:t>
            </a:r>
            <a:r>
              <a:rPr lang="en-US" sz="1800" dirty="0" err="1" smtClean="0"/>
              <a:t>revTPSS</a:t>
            </a:r>
            <a:r>
              <a:rPr lang="en-US" sz="1800" dirty="0" smtClean="0"/>
              <a:t>)</a:t>
            </a:r>
          </a:p>
          <a:p>
            <a:r>
              <a:rPr lang="en-US" sz="2000" dirty="0" err="1"/>
              <a:t>Functionals</a:t>
            </a:r>
            <a:r>
              <a:rPr lang="en-US" sz="2000" dirty="0"/>
              <a:t> were used to calculate the ground state energies of all the solid phase and gas phase </a:t>
            </a:r>
            <a:r>
              <a:rPr lang="en-US" sz="2000" dirty="0" smtClean="0"/>
              <a:t>compounds</a:t>
            </a:r>
          </a:p>
          <a:p>
            <a:r>
              <a:rPr lang="en-US" sz="2000" dirty="0" smtClean="0"/>
              <a:t>Thermochemistry of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capture reactions</a:t>
            </a:r>
          </a:p>
          <a:p>
            <a:pPr lvl="1"/>
            <a:r>
              <a:rPr lang="en-US" sz="1800" dirty="0" smtClean="0"/>
              <a:t>Statistical mechanical ideal gas expressions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Reactions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66" y="3660458"/>
            <a:ext cx="5706509" cy="88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934" y="4914272"/>
            <a:ext cx="4881037" cy="8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Methodology: Phase Diagrams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7428"/>
            <a:ext cx="8229600" cy="4525963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Minimization</a:t>
            </a:r>
            <a:r>
              <a:rPr lang="en-US" sz="2000" dirty="0" smtClean="0"/>
              <a:t> of the </a:t>
            </a:r>
            <a:r>
              <a:rPr lang="en-US" sz="2000" dirty="0" smtClean="0">
                <a:solidFill>
                  <a:srgbClr val="FF0000"/>
                </a:solidFill>
              </a:rPr>
              <a:t>grand-canonical Gibbs free energy</a:t>
            </a:r>
            <a:r>
              <a:rPr lang="en-US" sz="2000" dirty="0" smtClean="0"/>
              <a:t> of a system where all possible </a:t>
            </a:r>
            <a:r>
              <a:rPr lang="en-US" sz="2000" dirty="0"/>
              <a:t>solid phases are in contact with a gas-phase </a:t>
            </a:r>
            <a:r>
              <a:rPr lang="en-US" sz="2000" dirty="0" smtClean="0"/>
              <a:t>reservoir having </a:t>
            </a:r>
            <a:r>
              <a:rPr lang="en-US" sz="2000" dirty="0"/>
              <a:t>specified partial pressures of CO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and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subject to (</a:t>
            </a:r>
            <a:r>
              <a:rPr lang="en-US" sz="2000" dirty="0" smtClean="0"/>
              <a:t>mass conservation </a:t>
            </a:r>
            <a:r>
              <a:rPr lang="en-US" sz="2000" dirty="0" smtClean="0"/>
              <a:t>constraints):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2000" dirty="0" smtClean="0"/>
              <a:t>Choose small intervals of temperature and pressure and obtain </a:t>
            </a:r>
            <a:r>
              <a:rPr lang="en-US" sz="2000" i="1" dirty="0" err="1" smtClean="0"/>
              <a:t>x</a:t>
            </a:r>
            <a:r>
              <a:rPr lang="en-US" sz="2000" i="1" baseline="30000" dirty="0" err="1" smtClean="0"/>
              <a:t>j</a:t>
            </a:r>
            <a:r>
              <a:rPr lang="en-US" sz="2000" dirty="0" smtClean="0"/>
              <a:t> mole fractions of solids in phase </a:t>
            </a:r>
            <a:r>
              <a:rPr lang="en-US" sz="2000" i="1" dirty="0" smtClean="0"/>
              <a:t>j</a:t>
            </a:r>
            <a:endParaRPr lang="en-US" sz="20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92" y="2232374"/>
            <a:ext cx="5872560" cy="970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309" y="3701093"/>
            <a:ext cx="4143065" cy="9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6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457200" y="160914"/>
            <a:ext cx="8229600" cy="1143000"/>
          </a:xfrm>
        </p:spPr>
        <p:txBody>
          <a:bodyPr/>
          <a:lstStyle/>
          <a:p>
            <a:r>
              <a:rPr lang="en-US" sz="3600" dirty="0" smtClean="0"/>
              <a:t>Some Results: DFT Calculations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52" b="198"/>
          <a:stretch/>
        </p:blipFill>
        <p:spPr>
          <a:xfrm>
            <a:off x="713623" y="947731"/>
            <a:ext cx="7737475" cy="3828822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8166" y="4833423"/>
            <a:ext cx="8084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Lattice parameters, better agreement with experimental values when using</a:t>
            </a:r>
          </a:p>
          <a:p>
            <a:pPr marL="742950" lvl="1" indent="-285750">
              <a:buFont typeface="Lucida Grande"/>
              <a:buChar char="­"/>
            </a:pPr>
            <a:r>
              <a:rPr lang="en-US" sz="1600" dirty="0" err="1" smtClean="0"/>
              <a:t>PBEsol</a:t>
            </a:r>
            <a:r>
              <a:rPr lang="en-US" sz="1600" dirty="0" smtClean="0"/>
              <a:t> for compounds containing Zn and Cd except Zn(OH)</a:t>
            </a:r>
            <a:r>
              <a:rPr lang="en-US" sz="1600" baseline="-25000" dirty="0" smtClean="0"/>
              <a:t>2</a:t>
            </a:r>
          </a:p>
          <a:p>
            <a:pPr marL="742950" lvl="1" indent="-285750">
              <a:buFont typeface="Lucida Grande"/>
              <a:buChar char="­"/>
            </a:pPr>
            <a:r>
              <a:rPr lang="en-US" sz="1600" dirty="0" smtClean="0"/>
              <a:t>PW91 for compounds containing </a:t>
            </a:r>
            <a:r>
              <a:rPr lang="en-US" sz="1600" dirty="0" err="1" smtClean="0"/>
              <a:t>Mn</a:t>
            </a:r>
            <a:r>
              <a:rPr lang="en-US" sz="1600" dirty="0" smtClean="0"/>
              <a:t> and Ni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Entropies calculated from frozen-phonon approach</a:t>
            </a:r>
          </a:p>
          <a:p>
            <a:pPr marL="742950" lvl="1" indent="-285750">
              <a:buFont typeface="Lucida Grande"/>
              <a:buChar char="­"/>
            </a:pPr>
            <a:r>
              <a:rPr lang="en-US" sz="1600" dirty="0" smtClean="0"/>
              <a:t>Discrepancies are within 10 J/(</a:t>
            </a:r>
            <a:r>
              <a:rPr lang="en-US" sz="1600" dirty="0" err="1" smtClean="0"/>
              <a:t>mol</a:t>
            </a:r>
            <a:r>
              <a:rPr lang="en-US" sz="1600" dirty="0" smtClean="0"/>
              <a:t> K) except for </a:t>
            </a:r>
            <a:r>
              <a:rPr lang="en-US" sz="1600" dirty="0" err="1" smtClean="0"/>
              <a:t>NiO</a:t>
            </a:r>
            <a:r>
              <a:rPr lang="en-US" sz="1600" dirty="0" smtClean="0"/>
              <a:t> and Ni(OH)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2407439" y="1620617"/>
            <a:ext cx="697805" cy="319385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94332" y="1620617"/>
            <a:ext cx="719585" cy="319385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28316" y="1620617"/>
            <a:ext cx="709356" cy="319385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2" grpId="2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457200" y="160914"/>
            <a:ext cx="8229600" cy="1143000"/>
          </a:xfrm>
        </p:spPr>
        <p:txBody>
          <a:bodyPr/>
          <a:lstStyle/>
          <a:p>
            <a:r>
              <a:rPr lang="en-US" sz="2800" dirty="0" smtClean="0"/>
              <a:t>Some Results: </a:t>
            </a:r>
            <a:r>
              <a:rPr lang="en-US" sz="2800" dirty="0" smtClean="0"/>
              <a:t>Thermo Properties for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Capture</a:t>
            </a:r>
            <a:endParaRPr lang="en-US" sz="2800" dirty="0" smtClean="0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0168" y="3457913"/>
            <a:ext cx="83266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HSC CHEMISTRY </a:t>
            </a:r>
            <a:r>
              <a:rPr lang="en-US" dirty="0"/>
              <a:t>is a chemical reaction and equilibrium </a:t>
            </a:r>
            <a:r>
              <a:rPr lang="en-US" dirty="0" smtClean="0"/>
              <a:t>software package </a:t>
            </a:r>
            <a:r>
              <a:rPr lang="en-US" dirty="0"/>
              <a:t>that can be used to calculate reaction </a:t>
            </a:r>
            <a:r>
              <a:rPr lang="en-US" dirty="0" smtClean="0"/>
              <a:t>equilibrium based </a:t>
            </a:r>
            <a:r>
              <a:rPr lang="en-US" dirty="0"/>
              <a:t>on correlation of experimental </a:t>
            </a:r>
            <a:r>
              <a:rPr lang="en-US" dirty="0" smtClean="0"/>
              <a:t>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Relatively </a:t>
            </a:r>
            <a:r>
              <a:rPr lang="en-US" dirty="0"/>
              <a:t>large differences </a:t>
            </a:r>
            <a:r>
              <a:rPr lang="en-US" dirty="0" smtClean="0"/>
              <a:t>between the </a:t>
            </a:r>
            <a:r>
              <a:rPr lang="en-US" dirty="0"/>
              <a:t>calculated enthalpies of reaction at 298.15 K </a:t>
            </a:r>
            <a:r>
              <a:rPr lang="en-US" dirty="0" smtClean="0"/>
              <a:t>from all </a:t>
            </a:r>
            <a:r>
              <a:rPr lang="en-US" dirty="0"/>
              <a:t>DFT methods and the experimentally measured </a:t>
            </a:r>
            <a:r>
              <a:rPr lang="en-US" dirty="0" smtClean="0"/>
              <a:t>values</a:t>
            </a:r>
          </a:p>
          <a:p>
            <a:pPr marL="742950" lvl="1" indent="-285750">
              <a:buFont typeface="Lucida Grande"/>
              <a:buChar char="­"/>
            </a:pPr>
            <a:r>
              <a:rPr lang="en-US" sz="1600" dirty="0" err="1" smtClean="0"/>
              <a:t>PBEsol</a:t>
            </a:r>
            <a:r>
              <a:rPr lang="en-US" sz="1600" dirty="0" smtClean="0"/>
              <a:t> </a:t>
            </a:r>
            <a:r>
              <a:rPr lang="en-US" sz="1600" dirty="0"/>
              <a:t>functional </a:t>
            </a:r>
            <a:r>
              <a:rPr lang="en-US" sz="1600" dirty="0" smtClean="0"/>
              <a:t>performs much </a:t>
            </a:r>
            <a:r>
              <a:rPr lang="en-US" sz="1600" dirty="0"/>
              <a:t>better on </a:t>
            </a:r>
            <a:r>
              <a:rPr lang="en-US" sz="1600" dirty="0" smtClean="0"/>
              <a:t>average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Reaction </a:t>
            </a:r>
            <a:r>
              <a:rPr lang="en-US" dirty="0"/>
              <a:t>entropies </a:t>
            </a:r>
            <a:r>
              <a:rPr lang="en-US" dirty="0" smtClean="0"/>
              <a:t>lie in </a:t>
            </a:r>
            <a:r>
              <a:rPr lang="en-US" dirty="0"/>
              <a:t>between the HSC values </a:t>
            </a:r>
            <a:r>
              <a:rPr lang="en-US" dirty="0" smtClean="0"/>
              <a:t>(</a:t>
            </a:r>
            <a:r>
              <a:rPr lang="en-US" dirty="0"/>
              <a:t>in the parenthesis</a:t>
            </a:r>
            <a:r>
              <a:rPr lang="en-US" dirty="0" smtClean="0"/>
              <a:t>) and </a:t>
            </a:r>
            <a:r>
              <a:rPr lang="en-US" dirty="0"/>
              <a:t>the experimental data for the </a:t>
            </a:r>
            <a:r>
              <a:rPr lang="en-US" dirty="0" err="1"/>
              <a:t>Mn</a:t>
            </a:r>
            <a:r>
              <a:rPr lang="en-US" dirty="0"/>
              <a:t>-containing reactions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3" y="1119507"/>
            <a:ext cx="8897569" cy="22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457200" y="160914"/>
            <a:ext cx="8229600" cy="1143000"/>
          </a:xfrm>
        </p:spPr>
        <p:txBody>
          <a:bodyPr/>
          <a:lstStyle/>
          <a:p>
            <a:r>
              <a:rPr lang="en-US" sz="2800" dirty="0"/>
              <a:t>Some Results: Phase Diagrams Computed from DFT</a:t>
            </a:r>
            <a:endParaRPr lang="en-US" sz="2800" dirty="0" smtClean="0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06-640: Literature Review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168" y="5172925"/>
            <a:ext cx="8326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Pre</a:t>
            </a:r>
            <a:r>
              <a:rPr lang="en-US" dirty="0"/>
              <a:t>-</a:t>
            </a:r>
            <a:r>
              <a:rPr lang="en-US" dirty="0" smtClean="0"/>
              <a:t>combustion (20 – 25 bar, 523 </a:t>
            </a:r>
            <a:r>
              <a:rPr lang="en-US" dirty="0"/>
              <a:t>–</a:t>
            </a:r>
            <a:r>
              <a:rPr lang="en-US" dirty="0" smtClean="0"/>
              <a:t> 723 K): Only </a:t>
            </a:r>
            <a:r>
              <a:rPr lang="en-US" dirty="0" err="1" smtClean="0"/>
              <a:t>MnO</a:t>
            </a:r>
            <a:r>
              <a:rPr lang="en-US" dirty="0" smtClean="0"/>
              <a:t> and </a:t>
            </a:r>
            <a:r>
              <a:rPr lang="en-US" dirty="0" err="1" smtClean="0"/>
              <a:t>CdO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Post-combustion (0.1 – 0.2 , 300 – 350 K): </a:t>
            </a:r>
            <a:r>
              <a:rPr lang="en-US" dirty="0"/>
              <a:t>all oxides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Hydroxides decompose </a:t>
            </a:r>
            <a:r>
              <a:rPr lang="en-US" dirty="0"/>
              <a:t>at relatively low temperatures and partial pressures of CO2 </a:t>
            </a:r>
            <a:r>
              <a:rPr lang="en-US" dirty="0" smtClean="0"/>
              <a:t>and are not suitable </a:t>
            </a:r>
            <a:r>
              <a:rPr lang="en-US" dirty="0"/>
              <a:t>for CO</a:t>
            </a:r>
            <a:r>
              <a:rPr lang="en-US" baseline="-25000" dirty="0"/>
              <a:t>2</a:t>
            </a:r>
            <a:r>
              <a:rPr lang="en-US" dirty="0"/>
              <a:t> capture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73478" y="979920"/>
            <a:ext cx="5026202" cy="4162526"/>
            <a:chOff x="2573478" y="979919"/>
            <a:chExt cx="4958254" cy="41046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478" y="979919"/>
              <a:ext cx="4958254" cy="41046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181353" y="3551464"/>
              <a:ext cx="152397" cy="1133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7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1353" y="1365250"/>
              <a:ext cx="152397" cy="1133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7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0886" y="3238500"/>
              <a:ext cx="578757" cy="58964"/>
            </a:xfrm>
            <a:prstGeom prst="rect">
              <a:avLst/>
            </a:prstGeom>
            <a:solidFill>
              <a:srgbClr val="C0504D">
                <a:alpha val="47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0886" y="1123043"/>
              <a:ext cx="578757" cy="58964"/>
            </a:xfrm>
            <a:prstGeom prst="rect">
              <a:avLst/>
            </a:prstGeom>
            <a:solidFill>
              <a:srgbClr val="C0504D">
                <a:alpha val="47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30043" y="3238500"/>
              <a:ext cx="578757" cy="58964"/>
            </a:xfrm>
            <a:prstGeom prst="rect">
              <a:avLst/>
            </a:prstGeom>
            <a:solidFill>
              <a:srgbClr val="C0504D">
                <a:alpha val="47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30043" y="1123043"/>
              <a:ext cx="578757" cy="58964"/>
            </a:xfrm>
            <a:prstGeom prst="rect">
              <a:avLst/>
            </a:prstGeom>
            <a:solidFill>
              <a:srgbClr val="C0504D">
                <a:alpha val="47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56039" y="3551464"/>
              <a:ext cx="152397" cy="1133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7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6039" y="1365250"/>
              <a:ext cx="152397" cy="1133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7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57201" y="1482076"/>
            <a:ext cx="264160" cy="184163"/>
          </a:xfrm>
          <a:prstGeom prst="rect">
            <a:avLst/>
          </a:prstGeom>
          <a:solidFill>
            <a:srgbClr val="C0504D">
              <a:alpha val="47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1041" y="1427843"/>
            <a:ext cx="144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Pre-combustion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1871133"/>
            <a:ext cx="264160" cy="184163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1040" y="1816900"/>
            <a:ext cx="15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Post-combustion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Conclusions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Choice of exchange-correlation </a:t>
            </a:r>
            <a:r>
              <a:rPr lang="en-US" sz="2000" dirty="0" err="1" smtClean="0"/>
              <a:t>functionals</a:t>
            </a:r>
            <a:r>
              <a:rPr lang="en-US" sz="2000" dirty="0" smtClean="0"/>
              <a:t> directly affect the accuracy of DFT calculations</a:t>
            </a:r>
          </a:p>
          <a:p>
            <a:r>
              <a:rPr lang="en-US" sz="2000" dirty="0" smtClean="0"/>
              <a:t>LDA usually underestimates lattice constants for solids, whereas GGA usually overestimates them</a:t>
            </a:r>
          </a:p>
          <a:p>
            <a:pPr lvl="1"/>
            <a:r>
              <a:rPr lang="en-US" sz="1800" dirty="0"/>
              <a:t>Lattice constants play an important role in determining a number of </a:t>
            </a:r>
            <a:r>
              <a:rPr lang="en-US" sz="1800" dirty="0" smtClean="0"/>
              <a:t>properties</a:t>
            </a:r>
          </a:p>
          <a:p>
            <a:r>
              <a:rPr lang="en-US" sz="2000" dirty="0" smtClean="0"/>
              <a:t>“Higher-level” </a:t>
            </a:r>
            <a:r>
              <a:rPr lang="en-US" sz="2000" dirty="0" err="1" smtClean="0"/>
              <a:t>functionals</a:t>
            </a:r>
            <a:r>
              <a:rPr lang="en-US" sz="2000" dirty="0"/>
              <a:t> </a:t>
            </a:r>
            <a:r>
              <a:rPr lang="en-US" sz="2000" dirty="0" smtClean="0"/>
              <a:t>(TPSS and </a:t>
            </a:r>
            <a:r>
              <a:rPr lang="en-US" sz="2000" dirty="0" err="1" smtClean="0"/>
              <a:t>revTPSS</a:t>
            </a:r>
            <a:r>
              <a:rPr lang="en-US" sz="2000" dirty="0" smtClean="0"/>
              <a:t>) performed better than GGA </a:t>
            </a:r>
            <a:r>
              <a:rPr lang="en-US" sz="2000" dirty="0"/>
              <a:t>at predicting the enthalpy of formation of carbonates and </a:t>
            </a:r>
            <a:r>
              <a:rPr lang="en-US" sz="2000" dirty="0" smtClean="0"/>
              <a:t>oxides</a:t>
            </a:r>
          </a:p>
          <a:p>
            <a:pPr lvl="1"/>
            <a:r>
              <a:rPr lang="en-US" sz="1600" dirty="0" smtClean="0"/>
              <a:t>Reaction enthalpies computed </a:t>
            </a:r>
            <a:r>
              <a:rPr lang="en-US" sz="1600" dirty="0"/>
              <a:t>with these meta-GGA </a:t>
            </a:r>
            <a:r>
              <a:rPr lang="en-US" sz="1600" dirty="0" err="1"/>
              <a:t>functionals</a:t>
            </a:r>
            <a:r>
              <a:rPr lang="en-US" sz="1600" dirty="0"/>
              <a:t> are not as accurate as data </a:t>
            </a:r>
            <a:r>
              <a:rPr lang="en-US" sz="1600" dirty="0" smtClean="0"/>
              <a:t>computed </a:t>
            </a:r>
            <a:r>
              <a:rPr lang="en-US" sz="1600" dirty="0"/>
              <a:t>from the </a:t>
            </a:r>
            <a:r>
              <a:rPr lang="en-US" sz="1600" dirty="0" err="1"/>
              <a:t>PBEsol</a:t>
            </a:r>
            <a:r>
              <a:rPr lang="en-US" sz="1600" dirty="0"/>
              <a:t> </a:t>
            </a:r>
            <a:r>
              <a:rPr lang="en-US" sz="1600" dirty="0" smtClean="0"/>
              <a:t>functional</a:t>
            </a:r>
          </a:p>
          <a:p>
            <a:pPr lvl="1"/>
            <a:r>
              <a:rPr lang="en-US" sz="1600" dirty="0" smtClean="0"/>
              <a:t>May </a:t>
            </a:r>
            <a:r>
              <a:rPr lang="en-US" sz="1600" dirty="0"/>
              <a:t>be due to the use of </a:t>
            </a:r>
            <a:r>
              <a:rPr lang="en-US" sz="1600" dirty="0" err="1"/>
              <a:t>pseudopotentials</a:t>
            </a:r>
            <a:r>
              <a:rPr lang="en-US" sz="1600" dirty="0"/>
              <a:t> that are not tuned for meta-GGA </a:t>
            </a:r>
            <a:r>
              <a:rPr lang="en-US" sz="1600" dirty="0" err="1" smtClean="0"/>
              <a:t>functionals</a:t>
            </a:r>
            <a:endParaRPr lang="en-US" sz="1600" dirty="0" smtClean="0"/>
          </a:p>
          <a:p>
            <a:r>
              <a:rPr lang="en-US" sz="2000" dirty="0" smtClean="0"/>
              <a:t>Screening of metals for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capture</a:t>
            </a:r>
          </a:p>
          <a:p>
            <a:pPr lvl="1"/>
            <a:r>
              <a:rPr lang="en-US" sz="1600" dirty="0"/>
              <a:t>All the oxides may be useful for post-combustion CO</a:t>
            </a:r>
            <a:r>
              <a:rPr lang="en-US" sz="1600" baseline="-25000" dirty="0"/>
              <a:t>2</a:t>
            </a:r>
            <a:r>
              <a:rPr lang="en-US" sz="1600" dirty="0"/>
              <a:t> </a:t>
            </a:r>
            <a:r>
              <a:rPr lang="en-US" sz="1600" dirty="0" smtClean="0"/>
              <a:t>capture</a:t>
            </a:r>
          </a:p>
          <a:p>
            <a:pPr lvl="1"/>
            <a:r>
              <a:rPr lang="en-US" sz="1600" dirty="0"/>
              <a:t>Only </a:t>
            </a:r>
            <a:r>
              <a:rPr lang="en-US" sz="1600" dirty="0" err="1"/>
              <a:t>MnO</a:t>
            </a:r>
            <a:r>
              <a:rPr lang="en-US" sz="1600" dirty="0"/>
              <a:t> and </a:t>
            </a:r>
            <a:r>
              <a:rPr lang="en-US" sz="1600" dirty="0" err="1"/>
              <a:t>CdO</a:t>
            </a:r>
            <a:r>
              <a:rPr lang="en-US" sz="1600" dirty="0"/>
              <a:t> are possibilities for pre-combustion </a:t>
            </a:r>
            <a:r>
              <a:rPr lang="en-US" sz="1600" dirty="0" smtClean="0"/>
              <a:t>capture</a:t>
            </a:r>
          </a:p>
          <a:p>
            <a:pPr lvl="1"/>
            <a:r>
              <a:rPr lang="en-US" sz="1600" dirty="0"/>
              <a:t>None of the hydroxides are suitable for CO</a:t>
            </a:r>
            <a:r>
              <a:rPr lang="en-US" sz="1600" baseline="-25000" dirty="0"/>
              <a:t>2</a:t>
            </a:r>
            <a:r>
              <a:rPr lang="en-US" sz="1600" dirty="0"/>
              <a:t> capture (decompose)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6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Literature Review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2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2392</TotalTime>
  <Words>904</Words>
  <Application>Microsoft Macintosh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Motivation and Objectives</vt:lpstr>
      <vt:lpstr>Methodology: DFT and Thermochemistry</vt:lpstr>
      <vt:lpstr>Methodology: Phase Diagrams</vt:lpstr>
      <vt:lpstr>Some Results: DFT Calculations</vt:lpstr>
      <vt:lpstr>Some Results: Thermo Properties for CO2 Capture</vt:lpstr>
      <vt:lpstr>Some Results: Phase Diagrams Computed from DFT</vt:lpstr>
      <vt:lpstr>Conclusions</vt:lpstr>
      <vt:lpstr>Backup Slides</vt:lpstr>
      <vt:lpstr>Computational Details: Packages</vt:lpstr>
      <vt:lpstr>Thermochemistry Calculations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Abreu Calfa</dc:creator>
  <cp:lastModifiedBy>Bruno Abreu Calfa</cp:lastModifiedBy>
  <cp:revision>515</cp:revision>
  <dcterms:created xsi:type="dcterms:W3CDTF">2011-05-07T14:44:20Z</dcterms:created>
  <dcterms:modified xsi:type="dcterms:W3CDTF">2012-09-09T01:58:50Z</dcterms:modified>
</cp:coreProperties>
</file>