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7" r:id="rId2"/>
    <p:sldId id="279" r:id="rId3"/>
    <p:sldId id="282" r:id="rId4"/>
    <p:sldId id="290" r:id="rId5"/>
    <p:sldId id="294" r:id="rId6"/>
    <p:sldId id="308" r:id="rId7"/>
    <p:sldId id="284" r:id="rId8"/>
    <p:sldId id="287" r:id="rId9"/>
    <p:sldId id="303" r:id="rId10"/>
    <p:sldId id="304" r:id="rId11"/>
    <p:sldId id="305" r:id="rId12"/>
    <p:sldId id="306" r:id="rId13"/>
    <p:sldId id="307" r:id="rId14"/>
    <p:sldId id="296" r:id="rId15"/>
    <p:sldId id="297" r:id="rId16"/>
    <p:sldId id="298" r:id="rId17"/>
    <p:sldId id="299" r:id="rId18"/>
    <p:sldId id="300" r:id="rId19"/>
    <p:sldId id="301" r:id="rId20"/>
    <p:sldId id="302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2272" y="-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B400C95-0A31-4892-BBD9-EEA4896EF4A5}" type="datetimeFigureOut">
              <a:rPr lang="en-US"/>
              <a:pPr>
                <a:defRPr/>
              </a:pPr>
              <a:t>12/8/12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AFA41CB-9A4C-4911-8A99-A1F3B1BBE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43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71F2A12-EA42-4D3F-9A3C-E8DD5D16E20B}" type="datetimeFigureOut">
              <a:rPr lang="en-US"/>
              <a:pPr>
                <a:defRPr/>
              </a:pPr>
              <a:t>12/8/12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noProof="0" smtClean="0"/>
              <a:t>Click to edit Master text styles</a:t>
            </a:r>
          </a:p>
          <a:p>
            <a:pPr lvl="1"/>
            <a:r>
              <a:rPr lang="x-none" noProof="0" smtClean="0"/>
              <a:t>Second level</a:t>
            </a:r>
          </a:p>
          <a:p>
            <a:pPr lvl="2"/>
            <a:r>
              <a:rPr lang="x-none" noProof="0" smtClean="0"/>
              <a:t>Third level</a:t>
            </a:r>
          </a:p>
          <a:p>
            <a:pPr lvl="3"/>
            <a:r>
              <a:rPr lang="x-none" noProof="0" smtClean="0"/>
              <a:t>Fourth level</a:t>
            </a:r>
          </a:p>
          <a:p>
            <a:pPr lvl="4"/>
            <a:r>
              <a:rPr lang="x-none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4EAF957-9FCC-4A83-8EFB-05E6BFE88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36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FFDE6-82A6-4C1C-9549-B62DEF1A410F}" type="datetime1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EE840-CA24-46E1-B25F-7D0D306D9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79F2B-FE94-4844-919D-0B59B37E7299}" type="datetime1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4DCD7-7D82-4224-A177-C37F1CE65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52F61-EBB0-4345-8B83-C3140527A27E}" type="datetime1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A0E55-C670-468A-BB7C-67BE1FAA5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89BE5-4146-4CBE-82C9-8B7F9E6B60D1}" type="datetime1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248C3-CB8F-402A-B52B-0D1EFDB73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6B720-6EE5-4A69-BA80-2106664766E5}" type="datetime1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7AEDB-F004-4DB4-A5C0-F0F8A1E62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322B5-5F23-44A5-B7A6-C1A02EC6E69B}" type="datetime1">
              <a:rPr lang="en-US" smtClean="0"/>
              <a:t>12/8/12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95A5C-BB4B-45A7-B9EB-F4A948E6B1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C1F65-693F-4079-BBC8-C99985236656}" type="datetime1">
              <a:rPr lang="en-US" smtClean="0"/>
              <a:t>12/8/12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CCDCA-3A6E-416F-9D12-B829CFC35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71F70-F4C1-433E-80F2-023A110BD5B6}" type="datetime1">
              <a:rPr lang="en-US" smtClean="0"/>
              <a:t>12/8/12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5D48D-32F6-4B53-A5E7-315A9B1D6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369E-B338-4C45-B110-70DA2BAB080D}" type="datetime1">
              <a:rPr lang="en-US" smtClean="0"/>
              <a:t>12/8/12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6A44-78B3-450E-8044-3197FEC99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A5671-B54D-4D9F-A833-92F4C27FB275}" type="datetime1">
              <a:rPr lang="en-US" smtClean="0"/>
              <a:t>12/8/12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38AAB-7CDD-4F1F-AA42-2728CE492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9EB4E-B958-4AC5-985D-83A861C4DA6E}" type="datetime1">
              <a:rPr lang="en-US" smtClean="0"/>
              <a:t>12/8/12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D7C15-1567-4E33-80FA-5EF6DCC69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069882D-DD6B-499C-8725-C8C525207459}" type="datetime1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35061BB-0F9F-4766-97E9-B4D44AF552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 txBox="1">
            <a:spLocks noChangeArrowheads="1"/>
          </p:cNvSpPr>
          <p:nvPr/>
        </p:nvSpPr>
        <p:spPr bwMode="auto">
          <a:xfrm>
            <a:off x="0" y="1138389"/>
            <a:ext cx="9144000" cy="19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 dirty="0" err="1" smtClean="0">
                <a:latin typeface="Calibri" pitchFamily="34" charset="0"/>
              </a:rPr>
              <a:t>EOS</a:t>
            </a:r>
            <a:r>
              <a:rPr lang="en-US" sz="3600" i="1" dirty="0" err="1" smtClean="0">
                <a:latin typeface="Calibri" pitchFamily="34" charset="0"/>
              </a:rPr>
              <a:t>fit</a:t>
            </a:r>
            <a:endParaRPr lang="en-US" sz="3600" dirty="0" smtClean="0">
              <a:latin typeface="Calibri" pitchFamily="34" charset="0"/>
            </a:endParaRPr>
          </a:p>
          <a:p>
            <a:pPr algn="ctr"/>
            <a:endParaRPr lang="en-US" sz="3600" dirty="0">
              <a:latin typeface="Calibri" pitchFamily="34" charset="0"/>
            </a:endParaRPr>
          </a:p>
          <a:p>
            <a:pPr algn="ctr"/>
            <a:r>
              <a:rPr lang="en-US" sz="2400" dirty="0" smtClean="0">
                <a:latin typeface="Calibri" pitchFamily="34" charset="0"/>
              </a:rPr>
              <a:t>A Python Module to Fit First-Principles </a:t>
            </a:r>
            <a:r>
              <a:rPr lang="en-US" sz="2400" i="1" dirty="0" smtClean="0">
                <a:latin typeface="Calibri" pitchFamily="34" charset="0"/>
              </a:rPr>
              <a:t>E</a:t>
            </a:r>
            <a:r>
              <a:rPr lang="en-US" sz="2400" dirty="0" smtClean="0">
                <a:latin typeface="Calibri" pitchFamily="34" charset="0"/>
              </a:rPr>
              <a:t> vs. </a:t>
            </a:r>
            <a:r>
              <a:rPr lang="en-US" sz="2400" i="1" dirty="0" smtClean="0">
                <a:latin typeface="Calibri" pitchFamily="34" charset="0"/>
              </a:rPr>
              <a:t>V</a:t>
            </a:r>
            <a:r>
              <a:rPr lang="en-US" sz="2400" dirty="0" smtClean="0">
                <a:latin typeface="Calibri" pitchFamily="34" charset="0"/>
              </a:rPr>
              <a:t> </a:t>
            </a:r>
          </a:p>
          <a:p>
            <a:pPr algn="ctr"/>
            <a:r>
              <a:rPr lang="en-US" sz="2400" dirty="0" smtClean="0">
                <a:latin typeface="Calibri" pitchFamily="34" charset="0"/>
              </a:rPr>
              <a:t>to Equations of State and Perform Statistical Analyses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03350" y="3573463"/>
            <a:ext cx="6588125" cy="29876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  <a:defRPr/>
            </a:pPr>
            <a:endParaRPr lang="en-US" sz="2000" i="1" dirty="0" smtClean="0"/>
          </a:p>
          <a:p>
            <a:pPr marL="0" indent="0"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i="1" dirty="0" smtClean="0"/>
              <a:t>Bruno A. </a:t>
            </a:r>
            <a:r>
              <a:rPr lang="en-US" i="1" dirty="0" err="1" smtClean="0"/>
              <a:t>Calfa</a:t>
            </a:r>
            <a:endParaRPr lang="en-US" i="1" dirty="0" smtClean="0"/>
          </a:p>
          <a:p>
            <a:pPr marL="0" indent="0" algn="ctr" fontAlgn="auto">
              <a:spcAft>
                <a:spcPts val="0"/>
              </a:spcAft>
              <a:buFont typeface="Arial"/>
              <a:buNone/>
              <a:defRPr/>
            </a:pPr>
            <a:endParaRPr lang="en-US" sz="1800" dirty="0" smtClean="0"/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2400" dirty="0" smtClean="0"/>
              <a:t>06-640: Final Project</a:t>
            </a:r>
          </a:p>
          <a:p>
            <a:pPr marL="0" indent="0" algn="ctr" fontAlgn="auto">
              <a:spcAft>
                <a:spcPts val="0"/>
              </a:spcAft>
              <a:buNone/>
              <a:defRPr/>
            </a:pPr>
            <a:endParaRPr lang="en-US" sz="1800" dirty="0" smtClean="0"/>
          </a:p>
          <a:p>
            <a:pPr algn="ctr" fontAlgn="auto">
              <a:spcAft>
                <a:spcPts val="0"/>
              </a:spcAft>
              <a:defRPr/>
            </a:pPr>
            <a:endParaRPr lang="en-US" sz="1800" dirty="0" smtClean="0"/>
          </a:p>
          <a:p>
            <a:pPr marL="0" indent="0"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 smtClean="0"/>
              <a:t>December 10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, 2012</a:t>
            </a:r>
            <a:endParaRPr lang="en-US" sz="2000" dirty="0" smtClean="0"/>
          </a:p>
          <a:p>
            <a:pPr algn="ctr" fontAlgn="auto">
              <a:spcAft>
                <a:spcPts val="0"/>
              </a:spcAft>
              <a:defRPr/>
            </a:pPr>
            <a:endParaRPr lang="en-US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B5B48-D3B6-421A-B6C2-776BF38DF458}" type="slidenum">
              <a:rPr lang="en-US"/>
              <a:pPr>
                <a:defRPr/>
              </a:pPr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Examples: Fitting Data to an EOS (I)</a:t>
            </a:r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097" y="1258479"/>
            <a:ext cx="7567246" cy="5047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from</a:t>
            </a:r>
            <a:r>
              <a:rPr lang="en-US" sz="1400" dirty="0"/>
              <a:t> </a:t>
            </a:r>
            <a:r>
              <a:rPr lang="en-US" sz="1400" dirty="0" err="1"/>
              <a:t>eosfit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import</a:t>
            </a:r>
            <a:r>
              <a:rPr lang="en-US" sz="1400" dirty="0"/>
              <a:t> EOS, </a:t>
            </a:r>
            <a:r>
              <a:rPr lang="en-US" sz="1400" dirty="0" err="1"/>
              <a:t>EOSmodel</a:t>
            </a:r>
            <a:endParaRPr lang="en-US" sz="1400" dirty="0"/>
          </a:p>
          <a:p>
            <a:r>
              <a:rPr lang="en-US" sz="1400" dirty="0">
                <a:solidFill>
                  <a:srgbClr val="0000FF"/>
                </a:solidFill>
              </a:rPr>
              <a:t>import</a:t>
            </a:r>
            <a:r>
              <a:rPr lang="en-US" sz="1400" dirty="0"/>
              <a:t> </a:t>
            </a:r>
            <a:r>
              <a:rPr lang="en-US" sz="1400" dirty="0" err="1"/>
              <a:t>numpy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as</a:t>
            </a:r>
            <a:r>
              <a:rPr lang="en-US" sz="1400" dirty="0"/>
              <a:t> </a:t>
            </a:r>
            <a:r>
              <a:rPr lang="en-US" sz="1400" dirty="0" err="1"/>
              <a:t>np</a:t>
            </a:r>
            <a:endParaRPr lang="en-US" sz="1400" dirty="0"/>
          </a:p>
          <a:p>
            <a:endParaRPr lang="en-US" sz="1400" dirty="0"/>
          </a:p>
          <a:p>
            <a:r>
              <a:rPr lang="pl-PL" sz="1400" dirty="0"/>
              <a:t>V = </a:t>
            </a:r>
            <a:r>
              <a:rPr lang="pl-PL" sz="1400" dirty="0" err="1"/>
              <a:t>np.array</a:t>
            </a:r>
            <a:r>
              <a:rPr lang="pl-PL" sz="1400" dirty="0"/>
              <a:t>([8., 8.5, 9., 9.6, 10.2, 10.9, 11.6, 12.2, 13., 13.8, 14.5]) </a:t>
            </a:r>
            <a:r>
              <a:rPr lang="pl-PL" sz="1400" dirty="0">
                <a:solidFill>
                  <a:srgbClr val="7F7F7F"/>
                </a:solidFill>
              </a:rPr>
              <a:t># [Ang^3]</a:t>
            </a:r>
          </a:p>
          <a:p>
            <a:r>
              <a:rPr lang="pl-PL" sz="1400" dirty="0"/>
              <a:t>E = </a:t>
            </a:r>
            <a:r>
              <a:rPr lang="pl-PL" sz="1400" dirty="0" err="1"/>
              <a:t>np.array</a:t>
            </a:r>
            <a:r>
              <a:rPr lang="pl-PL" sz="1400" dirty="0"/>
              <a:t>([-4.65, -5.05, -5.3, -5.48, -5.57, -5.59, -5.575, -5.5, -5.4, -5.3, -5.18]) </a:t>
            </a:r>
            <a:r>
              <a:rPr lang="pl-PL" sz="1400" dirty="0">
                <a:solidFill>
                  <a:srgbClr val="7F7F7F"/>
                </a:solidFill>
              </a:rPr>
              <a:t># [</a:t>
            </a:r>
            <a:r>
              <a:rPr lang="pl-PL" sz="1400" dirty="0" err="1">
                <a:solidFill>
                  <a:srgbClr val="7F7F7F"/>
                </a:solidFill>
              </a:rPr>
              <a:t>eV</a:t>
            </a:r>
            <a:r>
              <a:rPr lang="pl-PL" sz="1400" dirty="0">
                <a:solidFill>
                  <a:srgbClr val="7F7F7F"/>
                </a:solidFill>
              </a:rPr>
              <a:t>/atom</a:t>
            </a:r>
            <a:r>
              <a:rPr lang="pl-PL" sz="1400" dirty="0" smtClean="0">
                <a:solidFill>
                  <a:srgbClr val="7F7F7F"/>
                </a:solidFill>
              </a:rPr>
              <a:t>]</a:t>
            </a:r>
          </a:p>
          <a:p>
            <a:endParaRPr lang="pl-PL" sz="1400" dirty="0"/>
          </a:p>
          <a:p>
            <a:r>
              <a:rPr lang="fr-FR" sz="1400" dirty="0" smtClean="0"/>
              <a:t>eos1 </a:t>
            </a:r>
            <a:r>
              <a:rPr lang="fr-FR" sz="1400" dirty="0"/>
              <a:t>= EOS(V, E, ID=</a:t>
            </a:r>
            <a:r>
              <a:rPr lang="fr-FR" sz="1400" i="1" dirty="0">
                <a:solidFill>
                  <a:srgbClr val="008000"/>
                </a:solidFill>
              </a:rPr>
              <a:t>'MU4'</a:t>
            </a:r>
            <a:r>
              <a:rPr lang="fr-FR" sz="1400" i="1" dirty="0"/>
              <a:t>)</a:t>
            </a:r>
          </a:p>
          <a:p>
            <a:r>
              <a:rPr lang="da-DK" sz="1400" dirty="0"/>
              <a:t>p0 = [12., -3., 1., 5.] </a:t>
            </a:r>
            <a:r>
              <a:rPr lang="da-DK" sz="1400" dirty="0">
                <a:solidFill>
                  <a:srgbClr val="7F7F7F"/>
                </a:solidFill>
              </a:rPr>
              <a:t># Order [V0, E0, B0, B0']</a:t>
            </a:r>
          </a:p>
          <a:p>
            <a:r>
              <a:rPr lang="da-DK" sz="1400" dirty="0"/>
              <a:t>V0_MU4, E0_MU4, B0_MU4 = eos1.fit(p0) </a:t>
            </a:r>
            <a:r>
              <a:rPr lang="da-DK" sz="1400" dirty="0">
                <a:solidFill>
                  <a:srgbClr val="7F7F7F"/>
                </a:solidFill>
              </a:rPr>
              <a:t># Initial </a:t>
            </a:r>
            <a:r>
              <a:rPr lang="da-DK" sz="1400" dirty="0" err="1">
                <a:solidFill>
                  <a:srgbClr val="7F7F7F"/>
                </a:solidFill>
              </a:rPr>
              <a:t>guess</a:t>
            </a:r>
            <a:r>
              <a:rPr lang="da-DK" sz="1400" dirty="0">
                <a:solidFill>
                  <a:srgbClr val="7F7F7F"/>
                </a:solidFill>
              </a:rPr>
              <a:t> </a:t>
            </a:r>
            <a:r>
              <a:rPr lang="da-DK" sz="1400" dirty="0" err="1">
                <a:solidFill>
                  <a:srgbClr val="7F7F7F"/>
                </a:solidFill>
              </a:rPr>
              <a:t>required</a:t>
            </a:r>
            <a:r>
              <a:rPr lang="da-DK" sz="1400" dirty="0">
                <a:solidFill>
                  <a:srgbClr val="7F7F7F"/>
                </a:solidFill>
              </a:rPr>
              <a:t> (nonlinear model)</a:t>
            </a:r>
          </a:p>
          <a:p>
            <a:r>
              <a:rPr lang="da-DK" sz="1400" dirty="0"/>
              <a:t>ci_MU4 = eos1.get_ci()</a:t>
            </a:r>
          </a:p>
          <a:p>
            <a:r>
              <a:rPr lang="da-DK" sz="1400" dirty="0"/>
              <a:t>E_MU4 = eos1.eval()</a:t>
            </a:r>
          </a:p>
          <a:p>
            <a:r>
              <a:rPr lang="da-DK" sz="1400" dirty="0"/>
              <a:t>R2_MU4 = eos1.get_rsquared()</a:t>
            </a:r>
          </a:p>
          <a:p>
            <a:r>
              <a:rPr lang="da-DK" sz="1400" dirty="0" smtClean="0"/>
              <a:t>eos1</a:t>
            </a:r>
            <a:r>
              <a:rPr lang="da-DK" sz="1400" dirty="0"/>
              <a:t>.plot(</a:t>
            </a:r>
            <a:r>
              <a:rPr lang="da-DK" sz="1400" dirty="0" err="1"/>
              <a:t>filename</a:t>
            </a:r>
            <a:r>
              <a:rPr lang="da-DK" sz="1400" dirty="0"/>
              <a:t>=</a:t>
            </a:r>
            <a:r>
              <a:rPr lang="da-DK" sz="1400" i="1" dirty="0">
                <a:solidFill>
                  <a:srgbClr val="008000"/>
                </a:solidFill>
              </a:rPr>
              <a:t>'eosfit_example_MU4.png'</a:t>
            </a:r>
            <a:r>
              <a:rPr lang="da-DK" sz="1400" i="1" dirty="0" smtClean="0"/>
              <a:t>)</a:t>
            </a:r>
          </a:p>
          <a:p>
            <a:endParaRPr lang="da-DK" sz="1400" i="1" dirty="0"/>
          </a:p>
          <a:p>
            <a:r>
              <a:rPr lang="da-DK" sz="1400" dirty="0">
                <a:solidFill>
                  <a:srgbClr val="0000FF"/>
                </a:solidFill>
              </a:rPr>
              <a:t>print</a:t>
            </a:r>
            <a:r>
              <a:rPr lang="da-DK" sz="1400" dirty="0"/>
              <a:t> </a:t>
            </a:r>
            <a:r>
              <a:rPr lang="da-DK" sz="1400" i="1" dirty="0">
                <a:solidFill>
                  <a:srgbClr val="008000"/>
                </a:solidFill>
              </a:rPr>
              <a:t>'''MU4</a:t>
            </a:r>
          </a:p>
          <a:p>
            <a:r>
              <a:rPr lang="da-DK" sz="1400" i="1" dirty="0">
                <a:solidFill>
                  <a:srgbClr val="008000"/>
                </a:solidFill>
              </a:rPr>
              <a:t>===</a:t>
            </a:r>
          </a:p>
          <a:p>
            <a:r>
              <a:rPr lang="da-DK" sz="1400" i="1" dirty="0">
                <a:solidFill>
                  <a:srgbClr val="008000"/>
                </a:solidFill>
              </a:rPr>
              <a:t>V0 = {0} Ang^3</a:t>
            </a:r>
          </a:p>
          <a:p>
            <a:r>
              <a:rPr lang="da-DK" sz="1400" i="1" dirty="0">
                <a:solidFill>
                  <a:srgbClr val="008000"/>
                </a:solidFill>
              </a:rPr>
              <a:t>E0 = {1} </a:t>
            </a:r>
            <a:r>
              <a:rPr lang="da-DK" sz="1400" i="1" dirty="0" err="1">
                <a:solidFill>
                  <a:srgbClr val="008000"/>
                </a:solidFill>
              </a:rPr>
              <a:t>eV</a:t>
            </a:r>
            <a:r>
              <a:rPr lang="da-DK" sz="1400" i="1" dirty="0">
                <a:solidFill>
                  <a:srgbClr val="008000"/>
                </a:solidFill>
              </a:rPr>
              <a:t>/atom</a:t>
            </a:r>
          </a:p>
          <a:p>
            <a:r>
              <a:rPr lang="da-DK" sz="1400" i="1" dirty="0">
                <a:solidFill>
                  <a:srgbClr val="008000"/>
                </a:solidFill>
              </a:rPr>
              <a:t>B0 = {2} GPa</a:t>
            </a:r>
          </a:p>
          <a:p>
            <a:r>
              <a:rPr lang="da-DK" sz="1400" i="1" dirty="0" err="1">
                <a:solidFill>
                  <a:srgbClr val="008000"/>
                </a:solidFill>
              </a:rPr>
              <a:t>ci</a:t>
            </a:r>
            <a:r>
              <a:rPr lang="da-DK" sz="1400" i="1" dirty="0">
                <a:solidFill>
                  <a:srgbClr val="008000"/>
                </a:solidFill>
              </a:rPr>
              <a:t> = {3}</a:t>
            </a:r>
          </a:p>
          <a:p>
            <a:r>
              <a:rPr lang="da-DK" sz="1400" i="1" dirty="0">
                <a:solidFill>
                  <a:srgbClr val="008000"/>
                </a:solidFill>
              </a:rPr>
              <a:t>E = {4} </a:t>
            </a:r>
            <a:r>
              <a:rPr lang="da-DK" sz="1400" i="1" dirty="0" err="1">
                <a:solidFill>
                  <a:srgbClr val="008000"/>
                </a:solidFill>
              </a:rPr>
              <a:t>eV</a:t>
            </a:r>
            <a:r>
              <a:rPr lang="da-DK" sz="1400" i="1" dirty="0">
                <a:solidFill>
                  <a:srgbClr val="008000"/>
                </a:solidFill>
              </a:rPr>
              <a:t>/atom</a:t>
            </a:r>
          </a:p>
          <a:p>
            <a:r>
              <a:rPr lang="da-DK" sz="1400" i="1" dirty="0">
                <a:solidFill>
                  <a:srgbClr val="008000"/>
                </a:solidFill>
              </a:rPr>
              <a:t>R^2 = {5}</a:t>
            </a:r>
          </a:p>
          <a:p>
            <a:r>
              <a:rPr lang="fr-FR" sz="1400" i="1" dirty="0">
                <a:solidFill>
                  <a:srgbClr val="008000"/>
                </a:solidFill>
              </a:rPr>
              <a:t>'''</a:t>
            </a:r>
            <a:r>
              <a:rPr lang="fr-FR" sz="1400" i="1" dirty="0"/>
              <a:t>.format(V0_MU4, E0_MU4, B0_MU4*160.217, ci_MU4, E_MU4, R2_MU4)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603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Examples: Fitting Data to an EOS (II)</a:t>
            </a:r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pic>
        <p:nvPicPr>
          <p:cNvPr id="3" name="Picture 2" descr="eosfit_example_MU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99" y="1232016"/>
            <a:ext cx="6405418" cy="51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Examples: </a:t>
            </a:r>
            <a:r>
              <a:rPr lang="en-US" sz="2600" dirty="0"/>
              <a:t>Plotting Distribution of Physical </a:t>
            </a:r>
            <a:r>
              <a:rPr lang="en-US" sz="2600" dirty="0" smtClean="0"/>
              <a:t>Parameters (I)</a:t>
            </a:r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5097" y="1258479"/>
            <a:ext cx="7619994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from</a:t>
            </a:r>
            <a:r>
              <a:rPr lang="en-US" sz="1400" dirty="0"/>
              <a:t> </a:t>
            </a:r>
            <a:r>
              <a:rPr lang="en-US" sz="1400" dirty="0" err="1"/>
              <a:t>eosfit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import</a:t>
            </a:r>
            <a:r>
              <a:rPr lang="en-US" sz="1400" dirty="0"/>
              <a:t> EOS, </a:t>
            </a:r>
            <a:r>
              <a:rPr lang="en-US" sz="1400" dirty="0" err="1"/>
              <a:t>EOSmodel</a:t>
            </a:r>
            <a:endParaRPr lang="en-US" sz="1400" dirty="0"/>
          </a:p>
          <a:p>
            <a:r>
              <a:rPr lang="en-US" sz="1400" dirty="0">
                <a:solidFill>
                  <a:srgbClr val="0000FF"/>
                </a:solidFill>
              </a:rPr>
              <a:t>import</a:t>
            </a:r>
            <a:r>
              <a:rPr lang="en-US" sz="1400" dirty="0"/>
              <a:t> </a:t>
            </a:r>
            <a:r>
              <a:rPr lang="en-US" sz="1400" dirty="0" err="1"/>
              <a:t>numpy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as</a:t>
            </a:r>
            <a:r>
              <a:rPr lang="en-US" sz="1400" dirty="0"/>
              <a:t> </a:t>
            </a:r>
            <a:r>
              <a:rPr lang="en-US" sz="1400" dirty="0" err="1"/>
              <a:t>np</a:t>
            </a:r>
            <a:endParaRPr lang="en-US" sz="1400" dirty="0"/>
          </a:p>
          <a:p>
            <a:endParaRPr lang="en-US" sz="1400" dirty="0"/>
          </a:p>
          <a:p>
            <a:r>
              <a:rPr lang="pl-PL" sz="1400" dirty="0" smtClean="0"/>
              <a:t>V </a:t>
            </a:r>
            <a:r>
              <a:rPr lang="pl-PL" sz="1400" dirty="0"/>
              <a:t>= </a:t>
            </a:r>
            <a:r>
              <a:rPr lang="pl-PL" sz="1400" dirty="0" err="1"/>
              <a:t>np.array</a:t>
            </a:r>
            <a:r>
              <a:rPr lang="pl-PL" sz="1400" dirty="0"/>
              <a:t>([8., 8.5, 9., 9.6, 10.2, 10.9, 11.6, 12.2, 13., 13.8, 14.5]) # [Ang^3]</a:t>
            </a:r>
          </a:p>
          <a:p>
            <a:r>
              <a:rPr lang="pl-PL" sz="1400" dirty="0"/>
              <a:t>E = </a:t>
            </a:r>
            <a:r>
              <a:rPr lang="pl-PL" sz="1400" dirty="0" err="1"/>
              <a:t>np.array</a:t>
            </a:r>
            <a:r>
              <a:rPr lang="pl-PL" sz="1400" dirty="0"/>
              <a:t>([-4.65, -5.05, -5.3, -5.48, -5.57, -5.59, -5.575, -5.5, -5.4, -5.3, -5.18]) # [</a:t>
            </a:r>
            <a:r>
              <a:rPr lang="pl-PL" sz="1400" dirty="0" err="1"/>
              <a:t>eV</a:t>
            </a:r>
            <a:r>
              <a:rPr lang="pl-PL" sz="1400" dirty="0"/>
              <a:t>/atom]</a:t>
            </a:r>
          </a:p>
          <a:p>
            <a:endParaRPr lang="pl-PL" sz="1400" dirty="0"/>
          </a:p>
          <a:p>
            <a:r>
              <a:rPr lang="pl-PL" sz="1400" dirty="0" err="1" smtClean="0"/>
              <a:t>eos</a:t>
            </a:r>
            <a:r>
              <a:rPr lang="pl-PL" sz="1400" dirty="0" smtClean="0"/>
              <a:t> </a:t>
            </a:r>
            <a:r>
              <a:rPr lang="pl-PL" sz="1400" dirty="0"/>
              <a:t>= EOS(V, E, ID=</a:t>
            </a:r>
            <a:r>
              <a:rPr lang="pl-PL" sz="1400" i="1" dirty="0">
                <a:solidFill>
                  <a:srgbClr val="008000"/>
                </a:solidFill>
              </a:rPr>
              <a:t>'BM4'</a:t>
            </a:r>
            <a:r>
              <a:rPr lang="pl-PL" sz="1400" i="1" dirty="0"/>
              <a:t>, model=EOSmodel.BM4)</a:t>
            </a:r>
          </a:p>
          <a:p>
            <a:r>
              <a:rPr lang="pl-PL" sz="1400" dirty="0"/>
              <a:t>V0_BM4, E0_BM4, B0_BM4 = </a:t>
            </a:r>
            <a:r>
              <a:rPr lang="pl-PL" sz="1400" dirty="0" err="1"/>
              <a:t>eos.fit</a:t>
            </a:r>
            <a:r>
              <a:rPr lang="pl-PL" sz="1400" dirty="0"/>
              <a:t>() </a:t>
            </a:r>
            <a:r>
              <a:rPr lang="pl-PL" sz="1400" dirty="0">
                <a:solidFill>
                  <a:schemeClr val="bg1">
                    <a:lumMod val="50000"/>
                  </a:schemeClr>
                </a:solidFill>
              </a:rPr>
              <a:t># No </a:t>
            </a:r>
            <a:r>
              <a:rPr lang="pl-PL" sz="1400" dirty="0" err="1">
                <a:solidFill>
                  <a:schemeClr val="bg1">
                    <a:lumMod val="50000"/>
                  </a:schemeClr>
                </a:solidFill>
              </a:rPr>
              <a:t>need</a:t>
            </a:r>
            <a:r>
              <a:rPr lang="pl-PL" sz="1400" dirty="0">
                <a:solidFill>
                  <a:schemeClr val="bg1">
                    <a:lumMod val="50000"/>
                  </a:schemeClr>
                </a:solidFill>
              </a:rPr>
              <a:t> for </a:t>
            </a:r>
            <a:r>
              <a:rPr lang="pl-PL" sz="1400" dirty="0" err="1">
                <a:solidFill>
                  <a:schemeClr val="bg1">
                    <a:lumMod val="50000"/>
                  </a:schemeClr>
                </a:solidFill>
              </a:rPr>
              <a:t>initial</a:t>
            </a:r>
            <a:r>
              <a:rPr lang="pl-PL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l-PL" sz="1400" dirty="0" err="1">
                <a:solidFill>
                  <a:schemeClr val="bg1">
                    <a:lumMod val="50000"/>
                  </a:schemeClr>
                </a:solidFill>
              </a:rPr>
              <a:t>guess</a:t>
            </a:r>
            <a:r>
              <a:rPr lang="pl-PL" sz="14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pl-PL" sz="1400" dirty="0" err="1">
                <a:solidFill>
                  <a:schemeClr val="bg1">
                    <a:lumMod val="50000"/>
                  </a:schemeClr>
                </a:solidFill>
              </a:rPr>
              <a:t>linear</a:t>
            </a:r>
            <a:r>
              <a:rPr lang="pl-PL" sz="1400" dirty="0">
                <a:solidFill>
                  <a:schemeClr val="bg1">
                    <a:lumMod val="50000"/>
                  </a:schemeClr>
                </a:solidFill>
              </a:rPr>
              <a:t> model)</a:t>
            </a:r>
          </a:p>
          <a:p>
            <a:r>
              <a:rPr lang="pl-PL" sz="1400" dirty="0"/>
              <a:t>ci_BM4 = </a:t>
            </a:r>
            <a:r>
              <a:rPr lang="pl-PL" sz="1400" dirty="0" err="1"/>
              <a:t>eos.get_phys_ci</a:t>
            </a:r>
            <a:r>
              <a:rPr lang="pl-PL" sz="1400" dirty="0"/>
              <a:t>() </a:t>
            </a:r>
            <a:r>
              <a:rPr lang="pl-PL" sz="1400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pl-PL" sz="1400" dirty="0" err="1">
                <a:solidFill>
                  <a:schemeClr val="bg1">
                    <a:lumMod val="50000"/>
                  </a:schemeClr>
                </a:solidFill>
              </a:rPr>
              <a:t>Done</a:t>
            </a:r>
            <a:r>
              <a:rPr lang="pl-PL" sz="1400" dirty="0">
                <a:solidFill>
                  <a:schemeClr val="bg1">
                    <a:lumMod val="50000"/>
                  </a:schemeClr>
                </a:solidFill>
              </a:rPr>
              <a:t> via </a:t>
            </a:r>
            <a:r>
              <a:rPr lang="pl-PL" sz="1400" dirty="0" err="1" smtClean="0">
                <a:solidFill>
                  <a:schemeClr val="bg1">
                    <a:lumMod val="50000"/>
                  </a:schemeClr>
                </a:solidFill>
              </a:rPr>
              <a:t>simulation</a:t>
            </a:r>
            <a:endParaRPr lang="pl-PL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sz="1400" dirty="0" err="1" smtClean="0">
                <a:solidFill>
                  <a:srgbClr val="0000FF"/>
                </a:solidFill>
              </a:rPr>
              <a:t>print</a:t>
            </a:r>
            <a:r>
              <a:rPr lang="pl-PL" sz="1400" dirty="0" smtClean="0">
                <a:solidFill>
                  <a:srgbClr val="0000FF"/>
                </a:solidFill>
              </a:rPr>
              <a:t> </a:t>
            </a:r>
            <a:r>
              <a:rPr lang="pl-PL" sz="1400" i="1" dirty="0">
                <a:solidFill>
                  <a:srgbClr val="008000"/>
                </a:solidFill>
              </a:rPr>
              <a:t>'''BM4</a:t>
            </a:r>
          </a:p>
          <a:p>
            <a:r>
              <a:rPr lang="pl-PL" sz="1400" i="1" dirty="0">
                <a:solidFill>
                  <a:srgbClr val="008000"/>
                </a:solidFill>
              </a:rPr>
              <a:t>===</a:t>
            </a:r>
          </a:p>
          <a:p>
            <a:r>
              <a:rPr lang="pl-PL" sz="1400" i="1" dirty="0">
                <a:solidFill>
                  <a:srgbClr val="008000"/>
                </a:solidFill>
              </a:rPr>
              <a:t>V0 = {0} Ang^3</a:t>
            </a:r>
          </a:p>
          <a:p>
            <a:r>
              <a:rPr lang="pl-PL" sz="1400" i="1" dirty="0">
                <a:solidFill>
                  <a:srgbClr val="008000"/>
                </a:solidFill>
              </a:rPr>
              <a:t>E0 = {1} </a:t>
            </a:r>
            <a:r>
              <a:rPr lang="pl-PL" sz="1400" i="1" dirty="0" err="1">
                <a:solidFill>
                  <a:srgbClr val="008000"/>
                </a:solidFill>
              </a:rPr>
              <a:t>eV</a:t>
            </a:r>
            <a:r>
              <a:rPr lang="pl-PL" sz="1400" i="1" dirty="0">
                <a:solidFill>
                  <a:srgbClr val="008000"/>
                </a:solidFill>
              </a:rPr>
              <a:t>/atom</a:t>
            </a:r>
          </a:p>
          <a:p>
            <a:r>
              <a:rPr lang="pl-PL" sz="1400" i="1" dirty="0">
                <a:solidFill>
                  <a:srgbClr val="008000"/>
                </a:solidFill>
              </a:rPr>
              <a:t>B0 = {2} </a:t>
            </a:r>
            <a:r>
              <a:rPr lang="pl-PL" sz="1400" i="1" dirty="0" err="1">
                <a:solidFill>
                  <a:srgbClr val="008000"/>
                </a:solidFill>
              </a:rPr>
              <a:t>GPa</a:t>
            </a:r>
            <a:endParaRPr lang="pl-PL" sz="1400" i="1" dirty="0">
              <a:solidFill>
                <a:srgbClr val="008000"/>
              </a:solidFill>
            </a:endParaRPr>
          </a:p>
          <a:p>
            <a:r>
              <a:rPr lang="fr-FR" sz="1400" i="1" dirty="0" err="1">
                <a:solidFill>
                  <a:srgbClr val="008000"/>
                </a:solidFill>
              </a:rPr>
              <a:t>phys</a:t>
            </a:r>
            <a:r>
              <a:rPr lang="fr-FR" sz="1400" i="1" dirty="0">
                <a:solidFill>
                  <a:srgbClr val="008000"/>
                </a:solidFill>
              </a:rPr>
              <a:t> ci = {3}</a:t>
            </a:r>
          </a:p>
          <a:p>
            <a:r>
              <a:rPr lang="fr-FR" sz="1400" i="1" dirty="0">
                <a:solidFill>
                  <a:srgbClr val="008000"/>
                </a:solidFill>
              </a:rPr>
              <a:t>'''</a:t>
            </a:r>
            <a:r>
              <a:rPr lang="fr-FR" sz="1400" i="1" dirty="0"/>
              <a:t>.format(V0_BM4, E0_BM4, B0_BM4*160.217, ci_BM4)</a:t>
            </a:r>
          </a:p>
          <a:p>
            <a:endParaRPr lang="fr-FR" sz="1400" dirty="0"/>
          </a:p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# Plot distributions</a:t>
            </a:r>
          </a:p>
          <a:p>
            <a:r>
              <a:rPr lang="fr-FR" sz="1400" dirty="0"/>
              <a:t>eos.plot_hist_V0(</a:t>
            </a:r>
            <a:r>
              <a:rPr lang="fr-FR" sz="1400" i="1" dirty="0">
                <a:solidFill>
                  <a:srgbClr val="008000"/>
                </a:solidFill>
              </a:rPr>
              <a:t>'eosfit_example_BM4_V0_dist.png'</a:t>
            </a:r>
            <a:r>
              <a:rPr lang="fr-FR" sz="1400" i="1" dirty="0"/>
              <a:t>)</a:t>
            </a:r>
          </a:p>
          <a:p>
            <a:r>
              <a:rPr lang="fr-FR" sz="1400" dirty="0"/>
              <a:t>eos.plot_hist_E0(</a:t>
            </a:r>
            <a:r>
              <a:rPr lang="fr-FR" sz="1400" i="1" dirty="0">
                <a:solidFill>
                  <a:srgbClr val="008000"/>
                </a:solidFill>
              </a:rPr>
              <a:t>'eosfit_example_BM4_E0_dist.png'</a:t>
            </a:r>
            <a:r>
              <a:rPr lang="fr-FR" sz="1400" i="1" dirty="0"/>
              <a:t>)</a:t>
            </a:r>
          </a:p>
          <a:p>
            <a:r>
              <a:rPr lang="fr-FR" sz="1400" dirty="0"/>
              <a:t>eos.plot_hist_B0(</a:t>
            </a:r>
            <a:r>
              <a:rPr lang="fr-FR" sz="1400" i="1" dirty="0">
                <a:solidFill>
                  <a:srgbClr val="008000"/>
                </a:solidFill>
              </a:rPr>
              <a:t>'eosfit_example_BM4_B0_dist.png'</a:t>
            </a:r>
            <a:r>
              <a:rPr lang="fr-FR" sz="1400" i="1" dirty="0"/>
              <a:t>)</a:t>
            </a:r>
          </a:p>
          <a:p>
            <a:r>
              <a:rPr lang="fr-FR" sz="1400" dirty="0"/>
              <a:t>eos.plot_hist_B0p(</a:t>
            </a:r>
            <a:r>
              <a:rPr lang="fr-FR" sz="1400" i="1" dirty="0">
                <a:solidFill>
                  <a:srgbClr val="008000"/>
                </a:solidFill>
              </a:rPr>
              <a:t>'eosfit_example_BM4_B0p_dist.png'</a:t>
            </a:r>
            <a:r>
              <a:rPr lang="fr-FR" sz="1400" i="1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79698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Examples: </a:t>
            </a:r>
            <a:r>
              <a:rPr lang="en-US" sz="2600" dirty="0"/>
              <a:t>Plotting Distribution of Physical </a:t>
            </a:r>
            <a:r>
              <a:rPr lang="en-US" sz="2600" dirty="0" smtClean="0"/>
              <a:t>Parameters (II)</a:t>
            </a:r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014" y="1030833"/>
            <a:ext cx="6677890" cy="574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0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EOS Models (I)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190414"/>
            <a:ext cx="6763330" cy="2745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072866"/>
            <a:ext cx="6072909" cy="264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85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EOS Models (II)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72" y="1210269"/>
            <a:ext cx="8555182" cy="509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6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EOS Models (III)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63" y="1411134"/>
            <a:ext cx="8686800" cy="307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31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Steps to Obtain CIs for Fitting Parameters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0" y="1315852"/>
            <a:ext cx="8878455" cy="477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Confidence Intervals of Physical Parameters via </a:t>
            </a:r>
            <a:r>
              <a:rPr lang="en-US" sz="2400" dirty="0" smtClean="0"/>
              <a:t>Simulation (I) 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65" y="1104226"/>
            <a:ext cx="8543636" cy="514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88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Confidence Intervals of Physical Parameters via </a:t>
            </a:r>
            <a:r>
              <a:rPr lang="en-US" sz="2400" dirty="0" smtClean="0"/>
              <a:t>Simulation (II) 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32" y="1056708"/>
            <a:ext cx="8017164" cy="538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Objectives</a:t>
            </a:r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7428"/>
            <a:ext cx="8229600" cy="4525963"/>
          </a:xfrm>
        </p:spPr>
        <p:txBody>
          <a:bodyPr/>
          <a:lstStyle/>
          <a:p>
            <a:r>
              <a:rPr lang="en-US" sz="2000" dirty="0" smtClean="0"/>
              <a:t>There are many Equations of State (EOS) models available in the literature to predict first-principles calculated energy as function of volume</a:t>
            </a:r>
          </a:p>
          <a:p>
            <a:r>
              <a:rPr lang="en-US" sz="2000" dirty="0" smtClean="0"/>
              <a:t>Simply estimating the models’ fitting parameters is </a:t>
            </a:r>
            <a:r>
              <a:rPr lang="en-US" sz="2000" dirty="0" smtClean="0">
                <a:solidFill>
                  <a:srgbClr val="FF0000"/>
                </a:solidFill>
              </a:rPr>
              <a:t>not</a:t>
            </a:r>
            <a:r>
              <a:rPr lang="en-US" sz="2000" dirty="0" smtClean="0"/>
              <a:t> enough to guarantee a </a:t>
            </a:r>
            <a:r>
              <a:rPr lang="en-US" sz="2000" dirty="0" smtClean="0">
                <a:solidFill>
                  <a:srgbClr val="FF0000"/>
                </a:solidFill>
              </a:rPr>
              <a:t>level of confidence </a:t>
            </a:r>
            <a:r>
              <a:rPr lang="en-US" sz="2000" dirty="0" smtClean="0"/>
              <a:t>of their true values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Confidence Intervals </a:t>
            </a:r>
            <a:r>
              <a:rPr lang="en-US" sz="1800" dirty="0" smtClean="0"/>
              <a:t>(CIs) indicate the </a:t>
            </a:r>
            <a:r>
              <a:rPr lang="en-US" sz="1800" dirty="0" smtClean="0">
                <a:solidFill>
                  <a:srgbClr val="FF0000"/>
                </a:solidFill>
              </a:rPr>
              <a:t>reliability</a:t>
            </a:r>
            <a:r>
              <a:rPr lang="en-US" sz="1800" dirty="0" smtClean="0"/>
              <a:t> of an estimate</a:t>
            </a:r>
          </a:p>
          <a:p>
            <a:pPr lvl="1"/>
            <a:r>
              <a:rPr lang="en-US" sz="1800" dirty="0" smtClean="0"/>
              <a:t>95% confidence intervals mean that “</a:t>
            </a:r>
            <a:r>
              <a:rPr lang="en-US" sz="1800" dirty="0"/>
              <a:t>we are </a:t>
            </a:r>
            <a:r>
              <a:rPr lang="en-US" sz="1800" dirty="0" smtClean="0"/>
              <a:t>95% </a:t>
            </a:r>
            <a:r>
              <a:rPr lang="en-US" sz="1800" dirty="0"/>
              <a:t>confident that the true value of the parameter is in our confidence </a:t>
            </a:r>
            <a:r>
              <a:rPr lang="en-US" sz="1800" dirty="0" smtClean="0"/>
              <a:t>interval”</a:t>
            </a:r>
          </a:p>
          <a:p>
            <a:r>
              <a:rPr lang="en-US" sz="2000" dirty="0" smtClean="0"/>
              <a:t>Some EOS models contain </a:t>
            </a:r>
            <a:r>
              <a:rPr lang="en-US" sz="2000" dirty="0" smtClean="0">
                <a:solidFill>
                  <a:srgbClr val="FF0000"/>
                </a:solidFill>
              </a:rPr>
              <a:t>fitting parameters </a:t>
            </a:r>
            <a:r>
              <a:rPr lang="en-US" sz="2000" dirty="0" smtClean="0"/>
              <a:t>(</a:t>
            </a:r>
            <a:r>
              <a:rPr lang="en-US" sz="2000" i="1" dirty="0" smtClean="0"/>
              <a:t>a</a:t>
            </a:r>
            <a:r>
              <a:rPr lang="en-US" sz="2000" dirty="0" smtClean="0"/>
              <a:t>, </a:t>
            </a:r>
            <a:r>
              <a:rPr lang="en-US" sz="2000" i="1" dirty="0" smtClean="0"/>
              <a:t>b</a:t>
            </a:r>
            <a:r>
              <a:rPr lang="en-US" sz="2000" dirty="0" smtClean="0"/>
              <a:t>, </a:t>
            </a:r>
            <a:r>
              <a:rPr lang="en-US" sz="2000" i="1" dirty="0" smtClean="0"/>
              <a:t>c</a:t>
            </a:r>
            <a:r>
              <a:rPr lang="en-US" sz="2000" dirty="0" smtClean="0"/>
              <a:t>, </a:t>
            </a:r>
            <a:r>
              <a:rPr lang="en-US" sz="2000" i="1" dirty="0" smtClean="0"/>
              <a:t>d</a:t>
            </a:r>
            <a:r>
              <a:rPr lang="en-US" sz="2000" dirty="0" smtClean="0"/>
              <a:t>, …) that have </a:t>
            </a:r>
            <a:r>
              <a:rPr lang="en-US" sz="2000" dirty="0" smtClean="0">
                <a:solidFill>
                  <a:srgbClr val="FF0000"/>
                </a:solidFill>
              </a:rPr>
              <a:t>no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physical meaning </a:t>
            </a:r>
            <a:r>
              <a:rPr lang="en-US" sz="2000" dirty="0" smtClean="0"/>
              <a:t>(</a:t>
            </a:r>
            <a:r>
              <a:rPr lang="en-US" sz="2000" i="1" dirty="0" smtClean="0"/>
              <a:t>V</a:t>
            </a:r>
            <a:r>
              <a:rPr lang="en-US" sz="2000" i="1" baseline="-25000" dirty="0" smtClean="0"/>
              <a:t>0</a:t>
            </a:r>
            <a:r>
              <a:rPr lang="en-US" sz="2000" dirty="0" smtClean="0"/>
              <a:t>, </a:t>
            </a:r>
            <a:r>
              <a:rPr lang="en-US" sz="2000" i="1" dirty="0" smtClean="0"/>
              <a:t>E</a:t>
            </a:r>
            <a:r>
              <a:rPr lang="en-US" sz="2000" i="1" baseline="-25000" dirty="0" smtClean="0"/>
              <a:t>0</a:t>
            </a:r>
            <a:r>
              <a:rPr lang="en-US" sz="2000" dirty="0" smtClean="0"/>
              <a:t>, </a:t>
            </a:r>
            <a:r>
              <a:rPr lang="en-US" sz="2000" i="1" dirty="0" smtClean="0"/>
              <a:t>B</a:t>
            </a:r>
            <a:r>
              <a:rPr lang="en-US" sz="2000" i="1" baseline="-25000" dirty="0" smtClean="0"/>
              <a:t>0</a:t>
            </a:r>
            <a:r>
              <a:rPr lang="en-US" sz="2000" dirty="0" smtClean="0"/>
              <a:t>, </a:t>
            </a:r>
            <a:r>
              <a:rPr lang="en-US" sz="2000" i="1" dirty="0" smtClean="0"/>
              <a:t>B</a:t>
            </a:r>
            <a:r>
              <a:rPr lang="en-US" sz="2000" i="1" baseline="-25000" dirty="0" smtClean="0"/>
              <a:t>0</a:t>
            </a:r>
            <a:r>
              <a:rPr lang="en-US" sz="2000" i="1" dirty="0" smtClean="0"/>
              <a:t>’</a:t>
            </a:r>
            <a:r>
              <a:rPr lang="en-US" sz="2000" dirty="0" smtClean="0"/>
              <a:t>, …)</a:t>
            </a:r>
          </a:p>
          <a:p>
            <a:pPr lvl="1"/>
            <a:r>
              <a:rPr lang="en-US" sz="1800" dirty="0" smtClean="0"/>
              <a:t>Estimate </a:t>
            </a:r>
            <a:r>
              <a:rPr lang="en-US" sz="1800" dirty="0" smtClean="0">
                <a:solidFill>
                  <a:srgbClr val="FF0000"/>
                </a:solidFill>
              </a:rPr>
              <a:t>physical parameters </a:t>
            </a:r>
            <a:r>
              <a:rPr lang="en-US" sz="1800" dirty="0" smtClean="0"/>
              <a:t>and their </a:t>
            </a:r>
            <a:r>
              <a:rPr lang="en-US" sz="1800" dirty="0" smtClean="0">
                <a:solidFill>
                  <a:srgbClr val="FF0000"/>
                </a:solidFill>
              </a:rPr>
              <a:t>CIs</a:t>
            </a:r>
            <a:r>
              <a:rPr lang="en-US" sz="1800" dirty="0" smtClean="0"/>
              <a:t> by </a:t>
            </a:r>
            <a:r>
              <a:rPr lang="en-US" sz="1800" dirty="0" smtClean="0">
                <a:solidFill>
                  <a:srgbClr val="FF0000"/>
                </a:solidFill>
              </a:rPr>
              <a:t>propagating</a:t>
            </a:r>
            <a:r>
              <a:rPr lang="en-US" sz="1800" dirty="0" smtClean="0"/>
              <a:t> the uncertainty or error associated with fitting parameters via </a:t>
            </a:r>
            <a:r>
              <a:rPr lang="en-US" sz="1800" dirty="0" smtClean="0">
                <a:solidFill>
                  <a:srgbClr val="FF0000"/>
                </a:solidFill>
              </a:rPr>
              <a:t>simulation</a:t>
            </a:r>
          </a:p>
          <a:p>
            <a:r>
              <a:rPr lang="en-US" sz="2000" dirty="0" smtClean="0"/>
              <a:t>Objectives</a:t>
            </a:r>
          </a:p>
          <a:p>
            <a:pPr lvl="1"/>
            <a:r>
              <a:rPr lang="en-US" sz="1800" smtClean="0"/>
              <a:t>Implement capabilities </a:t>
            </a:r>
            <a:r>
              <a:rPr lang="en-US" sz="1800" dirty="0" smtClean="0"/>
              <a:t>discussed above</a:t>
            </a:r>
          </a:p>
          <a:p>
            <a:pPr lvl="1"/>
            <a:r>
              <a:rPr lang="en-US" sz="1800" dirty="0" smtClean="0"/>
              <a:t>Allow plotting a single EOS model and multiple models in the same figure</a:t>
            </a:r>
          </a:p>
          <a:p>
            <a:pPr lvl="1"/>
            <a:r>
              <a:rPr lang="en-US" sz="1800" dirty="0" smtClean="0"/>
              <a:t>Attempt to be (aesthetically) compatible with </a:t>
            </a:r>
            <a:r>
              <a:rPr lang="en-US" sz="1800" dirty="0"/>
              <a:t>ASE’s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EquationOfState</a:t>
            </a:r>
            <a:r>
              <a:rPr lang="en-US" sz="1800" dirty="0" smtClean="0"/>
              <a:t> class</a:t>
            </a:r>
            <a:endParaRPr lang="en-US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06-640: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94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Coefficient of Determination (</a:t>
            </a:r>
            <a:r>
              <a:rPr lang="en-US" sz="2400" i="1" dirty="0"/>
              <a:t>R</a:t>
            </a:r>
            <a:r>
              <a:rPr lang="en-US" sz="2400" baseline="30000" dirty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45" y="1279098"/>
            <a:ext cx="8832273" cy="192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53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Methodology: Regression and CIs</a:t>
            </a:r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7428"/>
            <a:ext cx="8229600" cy="4525963"/>
          </a:xfrm>
        </p:spPr>
        <p:txBody>
          <a:bodyPr/>
          <a:lstStyle/>
          <a:p>
            <a:r>
              <a:rPr lang="en-US" sz="2000" dirty="0" smtClean="0"/>
              <a:t>Fitting data to linear models can be done exactly in a least-squares sense by calculating the pseudo-inverse of the </a:t>
            </a:r>
            <a:r>
              <a:rPr lang="en-US" sz="2000" dirty="0" err="1" smtClean="0"/>
              <a:t>regressor</a:t>
            </a:r>
            <a:r>
              <a:rPr lang="en-US" sz="2000" dirty="0" smtClean="0"/>
              <a:t> matrix</a:t>
            </a:r>
          </a:p>
          <a:p>
            <a:pPr lvl="1"/>
            <a:r>
              <a:rPr lang="en-US" sz="1600" dirty="0" smtClean="0"/>
              <a:t>Linear model: </a:t>
            </a:r>
            <a:r>
              <a:rPr lang="en-US" sz="1600" i="1" dirty="0" smtClean="0"/>
              <a:t>y</a:t>
            </a:r>
            <a:r>
              <a:rPr lang="en-US" sz="1600" dirty="0" smtClean="0"/>
              <a:t> = </a:t>
            </a:r>
            <a:r>
              <a:rPr lang="en-US" sz="1600" i="1" dirty="0" err="1" smtClean="0"/>
              <a:t>Xp</a:t>
            </a:r>
            <a:r>
              <a:rPr lang="en-US" sz="1600" dirty="0" smtClean="0"/>
              <a:t>, where </a:t>
            </a:r>
            <a:r>
              <a:rPr lang="en-US" sz="1600" i="1" dirty="0" smtClean="0"/>
              <a:t>X</a:t>
            </a:r>
            <a:r>
              <a:rPr lang="en-US" sz="1600" dirty="0" smtClean="0"/>
              <a:t> is the </a:t>
            </a:r>
            <a:r>
              <a:rPr lang="en-US" sz="1600" dirty="0" err="1" smtClean="0"/>
              <a:t>regressor</a:t>
            </a:r>
            <a:r>
              <a:rPr lang="en-US" sz="1600" dirty="0" smtClean="0"/>
              <a:t> matrix and </a:t>
            </a:r>
            <a:r>
              <a:rPr lang="en-US" sz="1600" i="1" dirty="0" smtClean="0"/>
              <a:t>p</a:t>
            </a:r>
            <a:r>
              <a:rPr lang="en-US" sz="1600" dirty="0" smtClean="0"/>
              <a:t> is the vector of parameters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No need to provide initial guesses for fitting function</a:t>
            </a:r>
          </a:p>
          <a:p>
            <a:pPr lvl="1"/>
            <a:r>
              <a:rPr lang="en-US" sz="1600" dirty="0" smtClean="0"/>
              <a:t>CIs are computed by estimating the covariance matrix , extracting its main diagonal elements (variances), and using the inverse of the Student’s </a:t>
            </a:r>
            <a:r>
              <a:rPr lang="en-US" sz="1600" i="1" dirty="0" smtClean="0"/>
              <a:t>t</a:t>
            </a:r>
            <a:r>
              <a:rPr lang="en-US" sz="1600" dirty="0" smtClean="0"/>
              <a:t> Cumulative Distribution Function (CDF) to obtain standard deviations</a:t>
            </a:r>
          </a:p>
          <a:p>
            <a:pPr lvl="1"/>
            <a:r>
              <a:rPr lang="en-US" sz="1600" dirty="0" smtClean="0"/>
              <a:t>Therefore, each fitting parameter has the form:</a:t>
            </a:r>
          </a:p>
          <a:p>
            <a:pPr lvl="1"/>
            <a:r>
              <a:rPr lang="en-US" sz="1600" dirty="0" smtClean="0"/>
              <a:t>Requires: </a:t>
            </a:r>
            <a:r>
              <a:rPr lang="en-US" sz="1600" dirty="0" err="1" smtClean="0"/>
              <a:t>NumPy’s</a:t>
            </a:r>
            <a:r>
              <a:rPr lang="en-US" sz="1600" dirty="0" smtClean="0"/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linalg.solve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cs typeface="Courier New" pitchFamily="49" charset="0"/>
              </a:rPr>
              <a:t>Nonlinear models: </a:t>
            </a:r>
            <a:r>
              <a:rPr lang="en-US" sz="2000" dirty="0" smtClean="0"/>
              <a:t>covariance </a:t>
            </a:r>
            <a:r>
              <a:rPr lang="en-US" sz="2000" dirty="0"/>
              <a:t>matrix is already estimated by </a:t>
            </a:r>
            <a:r>
              <a:rPr lang="en-US" sz="2000" dirty="0" err="1"/>
              <a:t>SciPy’s</a:t>
            </a:r>
            <a:r>
              <a:rPr lang="en-US" sz="2000" dirty="0"/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curvefit</a:t>
            </a:r>
            <a:r>
              <a:rPr lang="en-US" sz="2000" dirty="0" smtClean="0">
                <a:cs typeface="Courier New" pitchFamily="49" charset="0"/>
              </a:rPr>
              <a:t>. </a:t>
            </a:r>
            <a:r>
              <a:rPr lang="en-US" sz="2000" dirty="0" smtClean="0"/>
              <a:t>Standard </a:t>
            </a:r>
            <a:r>
              <a:rPr lang="en-US" sz="2000" dirty="0"/>
              <a:t>deviations are readily calculated</a:t>
            </a:r>
          </a:p>
          <a:p>
            <a:endParaRPr lang="en-US" sz="2000" dirty="0" smtClean="0"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371" y="2249782"/>
            <a:ext cx="3948546" cy="16250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443" y="5062682"/>
            <a:ext cx="1158019" cy="1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2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Examples: </a:t>
            </a:r>
            <a:r>
              <a:rPr lang="en-US" sz="3600" dirty="0"/>
              <a:t>Comparing EOS </a:t>
            </a:r>
            <a:r>
              <a:rPr lang="en-US" sz="3600" dirty="0" smtClean="0"/>
              <a:t>Models (I)</a:t>
            </a:r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106" y="1258479"/>
            <a:ext cx="4256528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from</a:t>
            </a:r>
            <a:r>
              <a:rPr lang="en-US" sz="1400" dirty="0"/>
              <a:t> </a:t>
            </a:r>
            <a:r>
              <a:rPr lang="en-US" sz="1400" dirty="0" err="1"/>
              <a:t>eosfit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import</a:t>
            </a:r>
            <a:r>
              <a:rPr lang="en-US" sz="1400" dirty="0"/>
              <a:t> EOS, </a:t>
            </a:r>
            <a:r>
              <a:rPr lang="en-US" sz="1400" dirty="0" err="1"/>
              <a:t>EOSmodel</a:t>
            </a:r>
            <a:endParaRPr lang="en-US" sz="1400" dirty="0"/>
          </a:p>
          <a:p>
            <a:r>
              <a:rPr lang="en-US" sz="1400" dirty="0">
                <a:solidFill>
                  <a:srgbClr val="0000FF"/>
                </a:solidFill>
              </a:rPr>
              <a:t>import</a:t>
            </a:r>
            <a:r>
              <a:rPr lang="en-US" sz="1400" dirty="0"/>
              <a:t> </a:t>
            </a:r>
            <a:r>
              <a:rPr lang="en-US" sz="1400" dirty="0" err="1"/>
              <a:t>numpy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as</a:t>
            </a:r>
            <a:r>
              <a:rPr lang="en-US" sz="1400" dirty="0"/>
              <a:t> </a:t>
            </a:r>
            <a:r>
              <a:rPr lang="en-US" sz="1400" dirty="0" err="1" smtClean="0"/>
              <a:t>np</a:t>
            </a:r>
            <a:endParaRPr lang="en-US" sz="1400" u="sng" dirty="0"/>
          </a:p>
          <a:p>
            <a:endParaRPr lang="pl-PL" sz="1400" dirty="0" smtClean="0"/>
          </a:p>
          <a:p>
            <a:r>
              <a:rPr lang="pl-PL" sz="1400" dirty="0" smtClean="0"/>
              <a:t>V </a:t>
            </a:r>
            <a:r>
              <a:rPr lang="pl-PL" sz="1400" dirty="0"/>
              <a:t>= </a:t>
            </a:r>
            <a:r>
              <a:rPr lang="pl-PL" sz="1400" dirty="0" err="1"/>
              <a:t>np.array</a:t>
            </a:r>
            <a:r>
              <a:rPr lang="pl-PL" sz="1400" dirty="0"/>
              <a:t>([8., 8.5, 9., 9.6, 10.2, 10.9, 11.6, 12.2, 13., 13.8, 14.5]) </a:t>
            </a:r>
            <a:r>
              <a:rPr lang="pl-PL" sz="1400" dirty="0">
                <a:solidFill>
                  <a:srgbClr val="7F7F7F"/>
                </a:solidFill>
              </a:rPr>
              <a:t># [Ang^3]</a:t>
            </a:r>
          </a:p>
          <a:p>
            <a:r>
              <a:rPr lang="pl-PL" sz="1400" dirty="0"/>
              <a:t>E = </a:t>
            </a:r>
            <a:r>
              <a:rPr lang="pl-PL" sz="1400" dirty="0" err="1"/>
              <a:t>np.array</a:t>
            </a:r>
            <a:r>
              <a:rPr lang="pl-PL" sz="1400" dirty="0"/>
              <a:t>([-4.65, -5.05, -5.3, -5.48, -5.57, -5.59, -5.575, -5.5, -5.4, -5.3, -5.18]) </a:t>
            </a:r>
            <a:r>
              <a:rPr lang="pl-PL" sz="1400" dirty="0">
                <a:solidFill>
                  <a:srgbClr val="7F7F7F"/>
                </a:solidFill>
              </a:rPr>
              <a:t># [</a:t>
            </a:r>
            <a:r>
              <a:rPr lang="pl-PL" sz="1400" dirty="0" err="1">
                <a:solidFill>
                  <a:srgbClr val="7F7F7F"/>
                </a:solidFill>
              </a:rPr>
              <a:t>eV</a:t>
            </a:r>
            <a:r>
              <a:rPr lang="pl-PL" sz="1400" dirty="0">
                <a:solidFill>
                  <a:srgbClr val="7F7F7F"/>
                </a:solidFill>
              </a:rPr>
              <a:t>/atom]</a:t>
            </a:r>
          </a:p>
          <a:p>
            <a:endParaRPr lang="pl-PL" sz="1400" dirty="0"/>
          </a:p>
          <a:p>
            <a:r>
              <a:rPr lang="pl-PL" sz="1400" dirty="0" smtClean="0"/>
              <a:t>eos1 </a:t>
            </a:r>
            <a:r>
              <a:rPr lang="pl-PL" sz="1400" dirty="0"/>
              <a:t>= EOS(V, E, ID=</a:t>
            </a:r>
            <a:r>
              <a:rPr lang="pl-PL" sz="1400" i="1" dirty="0">
                <a:solidFill>
                  <a:srgbClr val="008000"/>
                </a:solidFill>
              </a:rPr>
              <a:t>'mBM4'</a:t>
            </a:r>
            <a:r>
              <a:rPr lang="pl-PL" sz="1400" i="1" dirty="0"/>
              <a:t>, model=EOSmodel.mBM4)</a:t>
            </a:r>
          </a:p>
          <a:p>
            <a:r>
              <a:rPr lang="pl-PL" sz="1400" dirty="0"/>
              <a:t>V0_mBM4, E0_mBM4, B0_mBM4 = eos1.fit() </a:t>
            </a:r>
            <a:r>
              <a:rPr lang="pl-PL" sz="1400" dirty="0">
                <a:solidFill>
                  <a:srgbClr val="7F7F7F"/>
                </a:solidFill>
              </a:rPr>
              <a:t># No </a:t>
            </a:r>
            <a:r>
              <a:rPr lang="pl-PL" sz="1400" dirty="0" err="1">
                <a:solidFill>
                  <a:srgbClr val="7F7F7F"/>
                </a:solidFill>
              </a:rPr>
              <a:t>need</a:t>
            </a:r>
            <a:r>
              <a:rPr lang="pl-PL" sz="1400" dirty="0">
                <a:solidFill>
                  <a:srgbClr val="7F7F7F"/>
                </a:solidFill>
              </a:rPr>
              <a:t> for </a:t>
            </a:r>
            <a:r>
              <a:rPr lang="pl-PL" sz="1400" dirty="0" err="1">
                <a:solidFill>
                  <a:srgbClr val="7F7F7F"/>
                </a:solidFill>
              </a:rPr>
              <a:t>initial</a:t>
            </a:r>
            <a:r>
              <a:rPr lang="pl-PL" sz="1400" dirty="0">
                <a:solidFill>
                  <a:srgbClr val="7F7F7F"/>
                </a:solidFill>
              </a:rPr>
              <a:t> </a:t>
            </a:r>
            <a:r>
              <a:rPr lang="pl-PL" sz="1400" dirty="0" err="1">
                <a:solidFill>
                  <a:srgbClr val="7F7F7F"/>
                </a:solidFill>
              </a:rPr>
              <a:t>guess</a:t>
            </a:r>
            <a:r>
              <a:rPr lang="pl-PL" sz="1400" dirty="0">
                <a:solidFill>
                  <a:srgbClr val="7F7F7F"/>
                </a:solidFill>
              </a:rPr>
              <a:t> (</a:t>
            </a:r>
            <a:r>
              <a:rPr lang="pl-PL" sz="1400" dirty="0" err="1">
                <a:solidFill>
                  <a:srgbClr val="7F7F7F"/>
                </a:solidFill>
              </a:rPr>
              <a:t>linear</a:t>
            </a:r>
            <a:r>
              <a:rPr lang="pl-PL" sz="1400" dirty="0">
                <a:solidFill>
                  <a:srgbClr val="7F7F7F"/>
                </a:solidFill>
              </a:rPr>
              <a:t> model)</a:t>
            </a:r>
          </a:p>
          <a:p>
            <a:r>
              <a:rPr lang="pl-PL" sz="1400" dirty="0"/>
              <a:t>ci_mBM4 = eos1.get_phys_ci()</a:t>
            </a:r>
          </a:p>
          <a:p>
            <a:r>
              <a:rPr lang="pl-PL" sz="1400" dirty="0" err="1">
                <a:solidFill>
                  <a:srgbClr val="0000FF"/>
                </a:solidFill>
              </a:rPr>
              <a:t>print</a:t>
            </a:r>
            <a:r>
              <a:rPr lang="pl-PL" sz="1400" dirty="0">
                <a:solidFill>
                  <a:srgbClr val="008000"/>
                </a:solidFill>
              </a:rPr>
              <a:t> </a:t>
            </a:r>
            <a:r>
              <a:rPr lang="pl-PL" sz="1400" i="1" dirty="0">
                <a:solidFill>
                  <a:srgbClr val="008000"/>
                </a:solidFill>
              </a:rPr>
              <a:t>'''mBM4</a:t>
            </a:r>
          </a:p>
          <a:p>
            <a:r>
              <a:rPr lang="pl-PL" sz="1400" i="1" dirty="0">
                <a:solidFill>
                  <a:srgbClr val="008000"/>
                </a:solidFill>
              </a:rPr>
              <a:t>===</a:t>
            </a:r>
          </a:p>
          <a:p>
            <a:r>
              <a:rPr lang="pl-PL" sz="1400" i="1" dirty="0">
                <a:solidFill>
                  <a:srgbClr val="008000"/>
                </a:solidFill>
              </a:rPr>
              <a:t>V0 = {0} Ang^3</a:t>
            </a:r>
          </a:p>
          <a:p>
            <a:r>
              <a:rPr lang="pl-PL" sz="1400" i="1" dirty="0">
                <a:solidFill>
                  <a:srgbClr val="008000"/>
                </a:solidFill>
              </a:rPr>
              <a:t>E0 = {1} </a:t>
            </a:r>
            <a:r>
              <a:rPr lang="pl-PL" sz="1400" i="1" dirty="0" err="1">
                <a:solidFill>
                  <a:srgbClr val="008000"/>
                </a:solidFill>
              </a:rPr>
              <a:t>eV</a:t>
            </a:r>
            <a:r>
              <a:rPr lang="pl-PL" sz="1400" i="1" dirty="0">
                <a:solidFill>
                  <a:srgbClr val="008000"/>
                </a:solidFill>
              </a:rPr>
              <a:t>/atom</a:t>
            </a:r>
          </a:p>
          <a:p>
            <a:r>
              <a:rPr lang="pl-PL" sz="1400" i="1" dirty="0">
                <a:solidFill>
                  <a:srgbClr val="008000"/>
                </a:solidFill>
              </a:rPr>
              <a:t>B0 = {2} </a:t>
            </a:r>
            <a:r>
              <a:rPr lang="pl-PL" sz="1400" i="1" dirty="0" err="1">
                <a:solidFill>
                  <a:srgbClr val="008000"/>
                </a:solidFill>
              </a:rPr>
              <a:t>GPa</a:t>
            </a:r>
            <a:endParaRPr lang="pl-PL" sz="1400" i="1" dirty="0">
              <a:solidFill>
                <a:srgbClr val="008000"/>
              </a:solidFill>
            </a:endParaRPr>
          </a:p>
          <a:p>
            <a:r>
              <a:rPr lang="fr-FR" sz="1400" i="1" dirty="0" err="1">
                <a:solidFill>
                  <a:srgbClr val="008000"/>
                </a:solidFill>
              </a:rPr>
              <a:t>phys</a:t>
            </a:r>
            <a:r>
              <a:rPr lang="fr-FR" sz="1400" i="1" dirty="0">
                <a:solidFill>
                  <a:srgbClr val="008000"/>
                </a:solidFill>
              </a:rPr>
              <a:t> ci = {3}</a:t>
            </a:r>
          </a:p>
          <a:p>
            <a:r>
              <a:rPr lang="fr-FR" sz="1400" i="1" dirty="0">
                <a:solidFill>
                  <a:srgbClr val="008000"/>
                </a:solidFill>
              </a:rPr>
              <a:t>'''</a:t>
            </a:r>
            <a:r>
              <a:rPr lang="fr-FR" sz="1400" i="1" dirty="0"/>
              <a:t>.format(V0_mBM4, E0_mBM4, B0_mBM4*160.217, ci_mBM4</a:t>
            </a:r>
            <a:r>
              <a:rPr lang="fr-FR" sz="1400" i="1" dirty="0" smtClean="0"/>
              <a:t>)</a:t>
            </a:r>
            <a:endParaRPr lang="fr-FR" sz="1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747496" y="1258479"/>
            <a:ext cx="4188690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eos2 </a:t>
            </a:r>
            <a:r>
              <a:rPr lang="fr-FR" sz="1400" dirty="0"/>
              <a:t>= EOS(V, E, ID=</a:t>
            </a:r>
            <a:r>
              <a:rPr lang="fr-FR" sz="1400" i="1" dirty="0">
                <a:solidFill>
                  <a:srgbClr val="008000"/>
                </a:solidFill>
              </a:rPr>
              <a:t>'VI4'</a:t>
            </a:r>
            <a:r>
              <a:rPr lang="fr-FR" sz="1400" i="1" dirty="0"/>
              <a:t>, model=EOSmodel.VI4)</a:t>
            </a:r>
          </a:p>
          <a:p>
            <a:r>
              <a:rPr lang="fr-FR" sz="1400" dirty="0"/>
              <a:t>p0 = [V0_mBM4, E0_mBM4, B0_mBM4, eos1.get_B0p()] </a:t>
            </a:r>
            <a:r>
              <a:rPr lang="fr-FR" sz="1400" dirty="0">
                <a:solidFill>
                  <a:srgbClr val="7F7F7F"/>
                </a:solidFill>
              </a:rPr>
              <a:t># Initial </a:t>
            </a:r>
            <a:r>
              <a:rPr lang="fr-FR" sz="1400" dirty="0" err="1">
                <a:solidFill>
                  <a:srgbClr val="7F7F7F"/>
                </a:solidFill>
              </a:rPr>
              <a:t>guesses</a:t>
            </a:r>
            <a:r>
              <a:rPr lang="fr-FR" sz="1400" dirty="0">
                <a:solidFill>
                  <a:srgbClr val="7F7F7F"/>
                </a:solidFill>
              </a:rPr>
              <a:t> </a:t>
            </a:r>
            <a:r>
              <a:rPr lang="fr-FR" sz="1400" dirty="0" err="1">
                <a:solidFill>
                  <a:srgbClr val="7F7F7F"/>
                </a:solidFill>
              </a:rPr>
              <a:t>from</a:t>
            </a:r>
            <a:r>
              <a:rPr lang="fr-FR" sz="1400" dirty="0">
                <a:solidFill>
                  <a:srgbClr val="7F7F7F"/>
                </a:solidFill>
              </a:rPr>
              <a:t> </a:t>
            </a:r>
            <a:r>
              <a:rPr lang="fr-FR" sz="1400" dirty="0" err="1">
                <a:solidFill>
                  <a:srgbClr val="7F7F7F"/>
                </a:solidFill>
              </a:rPr>
              <a:t>fitting</a:t>
            </a:r>
            <a:r>
              <a:rPr lang="fr-FR" sz="1400" dirty="0">
                <a:solidFill>
                  <a:srgbClr val="7F7F7F"/>
                </a:solidFill>
              </a:rPr>
              <a:t> </a:t>
            </a:r>
            <a:r>
              <a:rPr lang="fr-FR" sz="1400" dirty="0" err="1">
                <a:solidFill>
                  <a:srgbClr val="7F7F7F"/>
                </a:solidFill>
              </a:rPr>
              <a:t>linear</a:t>
            </a:r>
            <a:r>
              <a:rPr lang="fr-FR" sz="1400" dirty="0">
                <a:solidFill>
                  <a:srgbClr val="7F7F7F"/>
                </a:solidFill>
              </a:rPr>
              <a:t> model</a:t>
            </a:r>
          </a:p>
          <a:p>
            <a:r>
              <a:rPr lang="fr-FR" sz="1400" dirty="0"/>
              <a:t>V0_VI4, E0_VI4, B0_VI4 = eos2.fit(p0) </a:t>
            </a:r>
            <a:r>
              <a:rPr lang="fr-FR" sz="1400" dirty="0">
                <a:solidFill>
                  <a:srgbClr val="7F7F7F"/>
                </a:solidFill>
              </a:rPr>
              <a:t># </a:t>
            </a:r>
            <a:r>
              <a:rPr lang="fr-FR" sz="1400" dirty="0" err="1">
                <a:solidFill>
                  <a:srgbClr val="7F7F7F"/>
                </a:solidFill>
              </a:rPr>
              <a:t>Provide</a:t>
            </a:r>
            <a:r>
              <a:rPr lang="fr-FR" sz="1400" dirty="0">
                <a:solidFill>
                  <a:srgbClr val="7F7F7F"/>
                </a:solidFill>
              </a:rPr>
              <a:t> custom initial </a:t>
            </a:r>
            <a:r>
              <a:rPr lang="fr-FR" sz="1400" dirty="0" err="1">
                <a:solidFill>
                  <a:srgbClr val="7F7F7F"/>
                </a:solidFill>
              </a:rPr>
              <a:t>guesses</a:t>
            </a:r>
            <a:endParaRPr lang="fr-FR" sz="1400" dirty="0">
              <a:solidFill>
                <a:srgbClr val="7F7F7F"/>
              </a:solidFill>
            </a:endParaRPr>
          </a:p>
          <a:p>
            <a:r>
              <a:rPr lang="fr-FR" sz="1400" dirty="0"/>
              <a:t>ci_VI4 = eos2.get_ci()</a:t>
            </a:r>
          </a:p>
          <a:p>
            <a:r>
              <a:rPr lang="fr-FR" sz="1400" dirty="0" err="1">
                <a:solidFill>
                  <a:srgbClr val="0000FF"/>
                </a:solidFill>
              </a:rPr>
              <a:t>print</a:t>
            </a:r>
            <a:r>
              <a:rPr lang="fr-FR" sz="1400" dirty="0">
                <a:solidFill>
                  <a:srgbClr val="0000FF"/>
                </a:solidFill>
              </a:rPr>
              <a:t> </a:t>
            </a:r>
            <a:r>
              <a:rPr lang="fr-FR" sz="1400" i="1" dirty="0">
                <a:solidFill>
                  <a:srgbClr val="008000"/>
                </a:solidFill>
              </a:rPr>
              <a:t>'''VI4</a:t>
            </a:r>
          </a:p>
          <a:p>
            <a:r>
              <a:rPr lang="fr-FR" sz="1400" i="1" dirty="0">
                <a:solidFill>
                  <a:srgbClr val="008000"/>
                </a:solidFill>
              </a:rPr>
              <a:t>===</a:t>
            </a:r>
          </a:p>
          <a:p>
            <a:r>
              <a:rPr lang="fr-FR" sz="1400" i="1" dirty="0">
                <a:solidFill>
                  <a:srgbClr val="008000"/>
                </a:solidFill>
              </a:rPr>
              <a:t>V0 = {0} Ang^3</a:t>
            </a:r>
          </a:p>
          <a:p>
            <a:r>
              <a:rPr lang="fr-FR" sz="1400" i="1" dirty="0">
                <a:solidFill>
                  <a:srgbClr val="008000"/>
                </a:solidFill>
              </a:rPr>
              <a:t>E0 = {1} eV/</a:t>
            </a:r>
            <a:r>
              <a:rPr lang="fr-FR" sz="1400" i="1" dirty="0" err="1">
                <a:solidFill>
                  <a:srgbClr val="008000"/>
                </a:solidFill>
              </a:rPr>
              <a:t>atom</a:t>
            </a:r>
            <a:endParaRPr lang="fr-FR" sz="1400" i="1" dirty="0">
              <a:solidFill>
                <a:srgbClr val="008000"/>
              </a:solidFill>
            </a:endParaRPr>
          </a:p>
          <a:p>
            <a:r>
              <a:rPr lang="fr-FR" sz="1400" i="1" dirty="0">
                <a:solidFill>
                  <a:srgbClr val="008000"/>
                </a:solidFill>
              </a:rPr>
              <a:t>B0 = {2} </a:t>
            </a:r>
            <a:r>
              <a:rPr lang="fr-FR" sz="1400" i="1" dirty="0" err="1">
                <a:solidFill>
                  <a:srgbClr val="008000"/>
                </a:solidFill>
              </a:rPr>
              <a:t>GPa</a:t>
            </a:r>
            <a:endParaRPr lang="fr-FR" sz="1400" i="1" dirty="0">
              <a:solidFill>
                <a:srgbClr val="008000"/>
              </a:solidFill>
            </a:endParaRPr>
          </a:p>
          <a:p>
            <a:r>
              <a:rPr lang="fr-FR" sz="1400" i="1" dirty="0">
                <a:solidFill>
                  <a:srgbClr val="008000"/>
                </a:solidFill>
              </a:rPr>
              <a:t>ci = {3}</a:t>
            </a:r>
          </a:p>
          <a:p>
            <a:r>
              <a:rPr lang="fr-FR" sz="1400" i="1" dirty="0">
                <a:solidFill>
                  <a:srgbClr val="008000"/>
                </a:solidFill>
              </a:rPr>
              <a:t>'''</a:t>
            </a:r>
            <a:r>
              <a:rPr lang="fr-FR" sz="1400" i="1" dirty="0"/>
              <a:t>.format(V0_VI4, E0_VI4, B0_VI4*160.217, ci_VI4)</a:t>
            </a:r>
          </a:p>
          <a:p>
            <a:endParaRPr lang="fr-FR" sz="1400" dirty="0"/>
          </a:p>
          <a:p>
            <a:r>
              <a:rPr lang="fr-FR" sz="1400" dirty="0">
                <a:solidFill>
                  <a:srgbClr val="7F7F7F"/>
                </a:solidFill>
              </a:rPr>
              <a:t># Plot multiple EOS </a:t>
            </a:r>
            <a:r>
              <a:rPr lang="fr-FR" sz="1400" dirty="0" err="1">
                <a:solidFill>
                  <a:srgbClr val="7F7F7F"/>
                </a:solidFill>
              </a:rPr>
              <a:t>objects</a:t>
            </a:r>
            <a:endParaRPr lang="fr-FR" sz="1400" dirty="0">
              <a:solidFill>
                <a:srgbClr val="7F7F7F"/>
              </a:solidFill>
            </a:endParaRPr>
          </a:p>
          <a:p>
            <a:r>
              <a:rPr lang="fr-FR" sz="1400" dirty="0" err="1"/>
              <a:t>EOS.plotm</a:t>
            </a:r>
            <a:r>
              <a:rPr lang="fr-FR" sz="1400" dirty="0"/>
              <a:t>([eos1, eos2], </a:t>
            </a:r>
            <a:r>
              <a:rPr lang="fr-FR" sz="1400" dirty="0" err="1"/>
              <a:t>filename</a:t>
            </a:r>
            <a:r>
              <a:rPr lang="fr-FR" sz="1400" dirty="0"/>
              <a:t>=</a:t>
            </a:r>
            <a:r>
              <a:rPr lang="fr-FR" sz="1400" i="1" dirty="0">
                <a:solidFill>
                  <a:srgbClr val="008000"/>
                </a:solidFill>
              </a:rPr>
              <a:t>'eosfit_example_mBM4_VI4.png'</a:t>
            </a:r>
            <a:r>
              <a:rPr lang="fr-FR" sz="1400" i="1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1749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Examples: </a:t>
            </a:r>
            <a:r>
              <a:rPr lang="en-US" sz="3600" dirty="0"/>
              <a:t>Comparing EOS </a:t>
            </a:r>
            <a:r>
              <a:rPr lang="en-US" sz="3600" dirty="0" smtClean="0"/>
              <a:t>Models (II)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22272" y="1600200"/>
            <a:ext cx="3664527" cy="4525963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Tighter</a:t>
            </a:r>
            <a:r>
              <a:rPr lang="en-US" sz="2000" dirty="0" smtClean="0"/>
              <a:t> CIs for VI4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More uncertainty</a:t>
            </a:r>
            <a:r>
              <a:rPr lang="en-US" sz="2000" dirty="0" smtClean="0"/>
              <a:t> in fitting parameters of mBM4 </a:t>
            </a:r>
            <a:r>
              <a:rPr lang="en-US" sz="2000" dirty="0" smtClean="0">
                <a:solidFill>
                  <a:srgbClr val="FF0000"/>
                </a:solidFill>
              </a:rPr>
              <a:t>propagated</a:t>
            </a:r>
            <a:r>
              <a:rPr lang="en-US" sz="2000" dirty="0" smtClean="0"/>
              <a:t> to physical parameters: </a:t>
            </a:r>
            <a:r>
              <a:rPr lang="en-US" sz="2000" i="1" dirty="0" smtClean="0"/>
              <a:t>B</a:t>
            </a:r>
            <a:r>
              <a:rPr lang="en-US" sz="2000" i="1" baseline="-25000" dirty="0" smtClean="0"/>
              <a:t>0</a:t>
            </a:r>
            <a:r>
              <a:rPr lang="en-US" sz="2000" dirty="0" smtClean="0"/>
              <a:t> and </a:t>
            </a:r>
            <a:r>
              <a:rPr lang="en-US" sz="2000" i="1" dirty="0" smtClean="0"/>
              <a:t>B</a:t>
            </a:r>
            <a:r>
              <a:rPr lang="en-US" sz="2000" i="1" baseline="-25000" dirty="0" smtClean="0"/>
              <a:t>0</a:t>
            </a:r>
            <a:r>
              <a:rPr lang="en-US" sz="2000" i="1" dirty="0" smtClean="0"/>
              <a:t>’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differ</a:t>
            </a:r>
            <a:r>
              <a:rPr lang="en-US" sz="2000" dirty="0" smtClean="0"/>
              <a:t> significantly between models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35" y="4732449"/>
            <a:ext cx="7603836" cy="1716261"/>
          </a:xfrm>
          <a:prstGeom prst="rect">
            <a:avLst/>
          </a:prstGeom>
        </p:spPr>
      </p:pic>
      <p:pic>
        <p:nvPicPr>
          <p:cNvPr id="8" name="Picture 7" descr="eosfit_example_mBM4_VI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5" y="1176449"/>
            <a:ext cx="4430568" cy="354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97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>
          <a:xfrm>
            <a:off x="638346" y="274638"/>
            <a:ext cx="8229600" cy="1143000"/>
          </a:xfrm>
        </p:spPr>
        <p:txBody>
          <a:bodyPr/>
          <a:lstStyle/>
          <a:p>
            <a:r>
              <a:rPr lang="en-US" sz="4000" dirty="0" smtClean="0"/>
              <a:t>Conclusions and Extensions</a:t>
            </a:r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12529"/>
            <a:ext cx="8229600" cy="4525963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Rigorous</a:t>
            </a:r>
            <a:r>
              <a:rPr lang="en-US" sz="2400" dirty="0" smtClean="0"/>
              <a:t> statistical treatment to parameter estimation is important to characterize the </a:t>
            </a:r>
            <a:r>
              <a:rPr lang="en-US" sz="2400" dirty="0" smtClean="0">
                <a:solidFill>
                  <a:srgbClr val="FF0000"/>
                </a:solidFill>
              </a:rPr>
              <a:t>goodness</a:t>
            </a:r>
            <a:r>
              <a:rPr lang="en-US" sz="2400" dirty="0" smtClean="0"/>
              <a:t> of model fitting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Large</a:t>
            </a:r>
            <a:r>
              <a:rPr lang="en-US" sz="2400" dirty="0"/>
              <a:t> confidence intervals for fitting parameters propagate to physical parameters </a:t>
            </a:r>
            <a:r>
              <a:rPr lang="en-US" sz="2400" dirty="0">
                <a:solidFill>
                  <a:srgbClr val="FF0000"/>
                </a:solidFill>
              </a:rPr>
              <a:t>affecting</a:t>
            </a:r>
            <a:r>
              <a:rPr lang="en-US" sz="2400" dirty="0"/>
              <a:t> their estimated values and confidence </a:t>
            </a:r>
            <a:r>
              <a:rPr lang="en-US" sz="2400" dirty="0" smtClean="0"/>
              <a:t>intervals</a:t>
            </a:r>
            <a:endParaRPr lang="en-US" sz="2400" dirty="0"/>
          </a:p>
          <a:p>
            <a:r>
              <a:rPr lang="en-US" sz="2400" dirty="0"/>
              <a:t>Possible </a:t>
            </a:r>
            <a:r>
              <a:rPr lang="en-US" sz="2400" dirty="0" smtClean="0"/>
              <a:t>extensions:</a:t>
            </a:r>
          </a:p>
          <a:p>
            <a:pPr lvl="1"/>
            <a:r>
              <a:rPr lang="en-US" sz="2000" dirty="0" smtClean="0"/>
              <a:t>Implementation </a:t>
            </a:r>
            <a:r>
              <a:rPr lang="en-US" sz="2000" dirty="0"/>
              <a:t>of other EOS </a:t>
            </a:r>
            <a:r>
              <a:rPr lang="en-US" sz="2000" dirty="0" smtClean="0"/>
              <a:t>models</a:t>
            </a:r>
            <a:endParaRPr lang="en-US" sz="2000" dirty="0"/>
          </a:p>
          <a:p>
            <a:pPr lvl="1"/>
            <a:r>
              <a:rPr lang="en-US" sz="2000" dirty="0" smtClean="0"/>
              <a:t>Calculation </a:t>
            </a:r>
            <a:r>
              <a:rPr lang="en-US" sz="2000" dirty="0"/>
              <a:t>of higher-order pressure derivatives of the bulk modulus for 4-parameter </a:t>
            </a:r>
            <a:r>
              <a:rPr lang="en-US" sz="2000" dirty="0" smtClean="0"/>
              <a:t>models</a:t>
            </a:r>
          </a:p>
          <a:p>
            <a:pPr lvl="1"/>
            <a:r>
              <a:rPr lang="en-US" sz="2000" dirty="0" smtClean="0"/>
              <a:t>Calculation </a:t>
            </a:r>
            <a:r>
              <a:rPr lang="en-US" sz="2000" dirty="0"/>
              <a:t>of additional physical parameters from the </a:t>
            </a:r>
            <a:r>
              <a:rPr lang="en-US" sz="2000" i="1" dirty="0"/>
              <a:t>E</a:t>
            </a:r>
            <a:r>
              <a:rPr lang="en-US" sz="2000" dirty="0"/>
              <a:t>(</a:t>
            </a:r>
            <a:r>
              <a:rPr lang="en-US" sz="2000" i="1" dirty="0" smtClean="0"/>
              <a:t>V</a:t>
            </a:r>
            <a:r>
              <a:rPr lang="en-US" sz="2000" dirty="0" smtClean="0"/>
              <a:t>) </a:t>
            </a:r>
            <a:r>
              <a:rPr lang="en-US" sz="2000" dirty="0"/>
              <a:t>expressions of each EOS </a:t>
            </a:r>
            <a:r>
              <a:rPr lang="en-US" sz="2000" dirty="0" smtClean="0"/>
              <a:t>model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3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26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EOS Models</a:t>
            </a:r>
          </a:p>
          <a:p>
            <a:pPr lvl="1"/>
            <a:r>
              <a:rPr lang="en-US" sz="1800" dirty="0"/>
              <a:t>S-L. Shang, Y. Wang, D. Kim, and Z-K Liu. First-principles Thermodynamics from </a:t>
            </a:r>
            <a:r>
              <a:rPr lang="en-US" sz="1800" dirty="0" smtClean="0"/>
              <a:t>Phonon and </a:t>
            </a:r>
            <a:r>
              <a:rPr lang="en-US" sz="1800" dirty="0"/>
              <a:t>Debye Model: Application to Ni and Ni3Al. </a:t>
            </a:r>
            <a:r>
              <a:rPr lang="en-US" sz="1800" i="1" dirty="0" smtClean="0"/>
              <a:t>Computational </a:t>
            </a:r>
            <a:r>
              <a:rPr lang="en-US" sz="1800" i="1" dirty="0"/>
              <a:t>Materials </a:t>
            </a:r>
            <a:r>
              <a:rPr lang="en-US" sz="1800" i="1" dirty="0" smtClean="0"/>
              <a:t>Science</a:t>
            </a:r>
            <a:r>
              <a:rPr lang="en-US" sz="1800" dirty="0" smtClean="0"/>
              <a:t>, </a:t>
            </a:r>
            <a:r>
              <a:rPr lang="en-US" sz="1800" dirty="0"/>
              <a:t>47(4</a:t>
            </a:r>
            <a:r>
              <a:rPr lang="en-US" sz="1800" dirty="0" smtClean="0"/>
              <a:t>):1040–1048</a:t>
            </a:r>
            <a:r>
              <a:rPr lang="en-US" sz="1800" dirty="0"/>
              <a:t>, 2010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400" dirty="0" smtClean="0"/>
              <a:t>Calculation of Confidence Intervals</a:t>
            </a:r>
          </a:p>
          <a:p>
            <a:pPr lvl="1"/>
            <a:r>
              <a:rPr lang="en-US" sz="1800" dirty="0"/>
              <a:t>D. M. Bates and D. G. Watts. </a:t>
            </a:r>
            <a:r>
              <a:rPr lang="en-US" sz="1800" i="1" dirty="0"/>
              <a:t>Nonlinear Regression Analysis and Its Applications</a:t>
            </a:r>
            <a:r>
              <a:rPr lang="en-US" sz="1800" dirty="0"/>
              <a:t>. </a:t>
            </a:r>
            <a:r>
              <a:rPr lang="en-US" sz="1800" dirty="0" smtClean="0"/>
              <a:t>John Wiley </a:t>
            </a:r>
            <a:r>
              <a:rPr lang="en-US" sz="1800" dirty="0"/>
              <a:t>&amp; Sons, 1988.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6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>
          <a:xfrm>
            <a:off x="638346" y="274638"/>
            <a:ext cx="8229600" cy="1143000"/>
          </a:xfrm>
        </p:spPr>
        <p:txBody>
          <a:bodyPr/>
          <a:lstStyle/>
          <a:p>
            <a:r>
              <a:rPr lang="en-US" sz="2800" dirty="0" smtClean="0"/>
              <a:t>Methodology: Estimating Physical Parameters</a:t>
            </a:r>
            <a:br>
              <a:rPr lang="en-US" sz="2800" dirty="0" smtClean="0"/>
            </a:br>
            <a:r>
              <a:rPr lang="en-US" sz="2800" dirty="0" smtClean="0"/>
              <a:t>and their CIs via Simulation</a:t>
            </a:r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F225-69E2-44C4-B014-2D4C1997370A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79375"/>
            <a:ext cx="1299379" cy="5667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12529"/>
            <a:ext cx="8229600" cy="4525963"/>
          </a:xfrm>
        </p:spPr>
        <p:txBody>
          <a:bodyPr/>
          <a:lstStyle/>
          <a:p>
            <a:r>
              <a:rPr lang="en-US" sz="2000" dirty="0" smtClean="0"/>
              <a:t>For models that the fitting parameters do not directly represent physical quantities, we can propagate the uncertainty associated with the fitting parameters to the physical parameters through simulation</a:t>
            </a:r>
          </a:p>
          <a:p>
            <a:r>
              <a:rPr lang="en-US" sz="2000" dirty="0" smtClean="0"/>
              <a:t>Sample 10,000 points for each fitting parameter from Gaussian random generator with same average and standard deviation</a:t>
            </a:r>
          </a:p>
          <a:p>
            <a:r>
              <a:rPr lang="en-US" sz="2000" dirty="0" smtClean="0"/>
              <a:t>Obtain analytical expressions for </a:t>
            </a:r>
            <a:r>
              <a:rPr lang="en-US" sz="2000" i="1" dirty="0" smtClean="0"/>
              <a:t>V</a:t>
            </a:r>
            <a:r>
              <a:rPr lang="en-US" sz="2000" i="1" baseline="-25000" dirty="0" smtClean="0"/>
              <a:t>0</a:t>
            </a:r>
            <a:r>
              <a:rPr lang="en-US" sz="2000" dirty="0" smtClean="0"/>
              <a:t> by solving </a:t>
            </a:r>
            <a:r>
              <a:rPr lang="en-US" sz="2000" i="1" dirty="0" err="1" smtClean="0"/>
              <a:t>dE</a:t>
            </a:r>
            <a:r>
              <a:rPr lang="en-US" sz="2000" dirty="0" smtClean="0"/>
              <a:t>/</a:t>
            </a:r>
            <a:r>
              <a:rPr lang="en-US" sz="2000" i="1" dirty="0" err="1" smtClean="0"/>
              <a:t>dV</a:t>
            </a:r>
            <a:r>
              <a:rPr lang="en-US" sz="2000" dirty="0" smtClean="0"/>
              <a:t> = 0 for </a:t>
            </a:r>
            <a:r>
              <a:rPr lang="en-US" sz="2000" i="1" dirty="0" smtClean="0"/>
              <a:t>V</a:t>
            </a:r>
          </a:p>
          <a:p>
            <a:r>
              <a:rPr lang="en-US" sz="2000" dirty="0" smtClean="0"/>
              <a:t>Calculate </a:t>
            </a:r>
            <a:r>
              <a:rPr lang="en-US" sz="2000" i="1" dirty="0"/>
              <a:t>V</a:t>
            </a:r>
            <a:r>
              <a:rPr lang="en-US" sz="2000" i="1" baseline="-25000" dirty="0"/>
              <a:t>0</a:t>
            </a:r>
            <a:r>
              <a:rPr lang="en-US" sz="2000" dirty="0"/>
              <a:t> for </a:t>
            </a:r>
            <a:r>
              <a:rPr lang="en-US" sz="2000" dirty="0" smtClean="0"/>
              <a:t>all sample points making sure the valid root is used</a:t>
            </a:r>
          </a:p>
          <a:p>
            <a:r>
              <a:rPr lang="en-US" sz="2000" dirty="0" smtClean="0"/>
              <a:t>Calculate other physical parameters (</a:t>
            </a:r>
            <a:r>
              <a:rPr lang="en-US" sz="2000" i="1" dirty="0" smtClean="0"/>
              <a:t>E</a:t>
            </a:r>
            <a:r>
              <a:rPr lang="en-US" sz="2000" i="1" baseline="-25000" dirty="0" smtClean="0"/>
              <a:t>0</a:t>
            </a:r>
            <a:r>
              <a:rPr lang="en-US" sz="2000" dirty="0" smtClean="0"/>
              <a:t>, </a:t>
            </a:r>
            <a:r>
              <a:rPr lang="en-US" sz="2000" i="1" dirty="0" smtClean="0"/>
              <a:t>B</a:t>
            </a:r>
            <a:r>
              <a:rPr lang="en-US" sz="2000" i="1" baseline="-25000" dirty="0" smtClean="0"/>
              <a:t>0</a:t>
            </a:r>
            <a:r>
              <a:rPr lang="en-US" sz="2000" dirty="0" smtClean="0"/>
              <a:t>, </a:t>
            </a:r>
            <a:r>
              <a:rPr lang="en-US" sz="2000" i="1" dirty="0" smtClean="0"/>
              <a:t>B</a:t>
            </a:r>
            <a:r>
              <a:rPr lang="en-US" sz="2000" i="1" baseline="-25000" dirty="0" smtClean="0"/>
              <a:t>0</a:t>
            </a:r>
            <a:r>
              <a:rPr lang="en-US" sz="2000" i="1" dirty="0" smtClean="0"/>
              <a:t>’</a:t>
            </a:r>
            <a:r>
              <a:rPr lang="en-US" sz="2000" dirty="0" smtClean="0"/>
              <a:t>, …) from samples and </a:t>
            </a:r>
            <a:r>
              <a:rPr lang="en-US" sz="2000" i="1" dirty="0" smtClean="0"/>
              <a:t>V</a:t>
            </a:r>
            <a:r>
              <a:rPr lang="en-US" sz="2000" i="1" baseline="-25000" dirty="0" smtClean="0"/>
              <a:t>0</a:t>
            </a:r>
            <a:r>
              <a:rPr lang="en-US" sz="2000" dirty="0" smtClean="0"/>
              <a:t> values</a:t>
            </a:r>
          </a:p>
          <a:p>
            <a:r>
              <a:rPr lang="en-US" sz="2000" dirty="0" smtClean="0"/>
              <a:t>Obtain average values and, given a percentile, extract corresponding values at both ends of distribution to get lower and upper bounds on CIs</a:t>
            </a:r>
          </a:p>
          <a:p>
            <a:r>
              <a:rPr lang="en-US" sz="2000" dirty="0" smtClean="0"/>
              <a:t>Physical parameters are then expressed as: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06-640: Final Project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701" y="5328050"/>
            <a:ext cx="2112818" cy="28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0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2667</TotalTime>
  <Words>1677</Words>
  <Application>Microsoft Macintosh PowerPoint</Application>
  <PresentationFormat>On-screen Show (4:3)</PresentationFormat>
  <Paragraphs>188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Motivation and Objectives</vt:lpstr>
      <vt:lpstr>Methodology: Regression and CIs</vt:lpstr>
      <vt:lpstr>Examples: Comparing EOS Models (I)</vt:lpstr>
      <vt:lpstr>Examples: Comparing EOS Models (II)</vt:lpstr>
      <vt:lpstr>Conclusions and Extensions</vt:lpstr>
      <vt:lpstr>Backup Slides</vt:lpstr>
      <vt:lpstr>References</vt:lpstr>
      <vt:lpstr>Methodology: Estimating Physical Parameters and their CIs via Simulation</vt:lpstr>
      <vt:lpstr>Examples: Fitting Data to an EOS (I)</vt:lpstr>
      <vt:lpstr>Examples: Fitting Data to an EOS (II)</vt:lpstr>
      <vt:lpstr>Examples: Plotting Distribution of Physical Parameters (I)</vt:lpstr>
      <vt:lpstr>Examples: Plotting Distribution of Physical Parameters (II)</vt:lpstr>
      <vt:lpstr>EOS Models (I)</vt:lpstr>
      <vt:lpstr>EOS Models (II)</vt:lpstr>
      <vt:lpstr>EOS Models (III)</vt:lpstr>
      <vt:lpstr>Steps to Obtain CIs for Fitting Parameters</vt:lpstr>
      <vt:lpstr>Confidence Intervals of Physical Parameters via Simulation (I) </vt:lpstr>
      <vt:lpstr>Confidence Intervals of Physical Parameters via Simulation (II) </vt:lpstr>
      <vt:lpstr>Coefficient of Determination (R2)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Abreu Calfa</dc:creator>
  <cp:lastModifiedBy>Bruno Abreu Calfa</cp:lastModifiedBy>
  <cp:revision>628</cp:revision>
  <dcterms:created xsi:type="dcterms:W3CDTF">2011-05-07T14:44:20Z</dcterms:created>
  <dcterms:modified xsi:type="dcterms:W3CDTF">2012-12-08T15:54:08Z</dcterms:modified>
</cp:coreProperties>
</file>