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17C13-AC58-CD10-40A5-E6BCD290DDA2}" v="435" dt="2020-10-30T12:27:31.414"/>
    <p1510:client id="{CF527A15-EA6E-AA36-6FE0-098612B7FFDE}" v="2085" dt="2020-10-29T10:14:25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30.10.2020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30.10.2020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30.10.2020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30.10.2020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30.10.2020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30.10.2020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30.10.2020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30.10.2020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30.10.2020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30.10.2020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30.10.2020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30.10.2020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ea typeface="+mj-lt"/>
                <a:cs typeface="+mj-lt"/>
              </a:rPr>
              <a:t>Campus </a:t>
            </a:r>
            <a:r>
              <a:rPr lang="de-DE" dirty="0" err="1">
                <a:ea typeface="+mj-lt"/>
                <a:cs typeface="+mj-lt"/>
              </a:rPr>
              <a:t>traffic</a:t>
            </a:r>
            <a:r>
              <a:rPr lang="de-DE" dirty="0">
                <a:ea typeface="+mj-lt"/>
                <a:cs typeface="+mj-lt"/>
              </a:rPr>
              <a:t> and </a:t>
            </a:r>
            <a:r>
              <a:rPr lang="de-DE" dirty="0" err="1">
                <a:ea typeface="+mj-lt"/>
                <a:cs typeface="+mj-lt"/>
              </a:rPr>
              <a:t>e-Learning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during</a:t>
            </a:r>
            <a:r>
              <a:rPr lang="de-DE" dirty="0">
                <a:ea typeface="+mj-lt"/>
                <a:cs typeface="+mj-lt"/>
              </a:rPr>
              <a:t> COVID-19 </a:t>
            </a:r>
            <a:r>
              <a:rPr lang="de-DE" dirty="0" err="1">
                <a:ea typeface="+mj-lt"/>
                <a:cs typeface="+mj-lt"/>
              </a:rPr>
              <a:t>pandemic</a:t>
            </a:r>
            <a:endParaRPr lang="it-IT" dirty="0" err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4673" y="3850854"/>
            <a:ext cx="673359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Thomas </a:t>
            </a:r>
            <a:r>
              <a:rPr lang="de-DE" dirty="0" err="1">
                <a:ea typeface="+mn-lt"/>
                <a:cs typeface="+mn-lt"/>
              </a:rPr>
              <a:t>Favale</a:t>
            </a:r>
            <a:r>
              <a:rPr lang="de-DE" dirty="0">
                <a:ea typeface="+mn-lt"/>
                <a:cs typeface="+mn-lt"/>
              </a:rPr>
              <a:t>, Francesca </a:t>
            </a:r>
            <a:r>
              <a:rPr lang="de-DE" dirty="0" err="1">
                <a:ea typeface="+mn-lt"/>
                <a:cs typeface="+mn-lt"/>
              </a:rPr>
              <a:t>Soro</a:t>
            </a:r>
            <a:r>
              <a:rPr lang="de-DE" dirty="0">
                <a:ea typeface="+mn-lt"/>
                <a:cs typeface="+mn-lt"/>
              </a:rPr>
              <a:t>, Martino Trevisan, </a:t>
            </a:r>
            <a:r>
              <a:rPr lang="de-DE" dirty="0" err="1">
                <a:ea typeface="+mn-lt"/>
                <a:cs typeface="+mn-lt"/>
              </a:rPr>
              <a:t>Idilio</a:t>
            </a:r>
            <a:r>
              <a:rPr lang="de-DE" dirty="0">
                <a:ea typeface="+mn-lt"/>
                <a:cs typeface="+mn-lt"/>
              </a:rPr>
              <a:t> Drago, Marco </a:t>
            </a:r>
            <a:r>
              <a:rPr lang="de-DE" dirty="0" err="1">
                <a:ea typeface="+mn-lt"/>
                <a:cs typeface="+mn-lt"/>
              </a:rPr>
              <a:t>Mellia</a:t>
            </a:r>
            <a:endParaRPr lang="it-IT" dirty="0" err="1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61BBC7D1-130D-4833-8653-83CB2461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15" y="4782577"/>
            <a:ext cx="1365739" cy="13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7CEE1-4A9C-4193-8C0C-5948C4CB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487"/>
          </a:xfrm>
        </p:spPr>
        <p:txBody>
          <a:bodyPr>
            <a:normAutofit fontScale="90000"/>
          </a:bodyPr>
          <a:lstStyle/>
          <a:p>
            <a:r>
              <a:rPr lang="it-IT" dirty="0">
                <a:cs typeface="Calibri Light"/>
              </a:rPr>
              <a:t>The </a:t>
            </a:r>
            <a:r>
              <a:rPr lang="it-IT" dirty="0" err="1">
                <a:cs typeface="Calibri Light"/>
              </a:rPr>
              <a:t>traffic</a:t>
            </a:r>
            <a:r>
              <a:rPr lang="it-IT" dirty="0">
                <a:cs typeface="Calibri Light"/>
              </a:rPr>
              <a:t> from 3 large </a:t>
            </a:r>
            <a:r>
              <a:rPr lang="it-IT" dirty="0" err="1">
                <a:cs typeface="Calibri Light"/>
              </a:rPr>
              <a:t>Italian</a:t>
            </a:r>
            <a:r>
              <a:rPr lang="it-IT" dirty="0">
                <a:cs typeface="Calibri Light"/>
              </a:rPr>
              <a:t> </a:t>
            </a:r>
            <a:r>
              <a:rPr lang="it-IT" dirty="0" err="1">
                <a:cs typeface="Calibri Light"/>
              </a:rPr>
              <a:t>universities</a:t>
            </a:r>
            <a:endParaRPr lang="it-IT" dirty="0" err="1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76FEA971-55B8-451B-8553-B219FEDBE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262" y="2310973"/>
            <a:ext cx="9515475" cy="3028950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CC8FD39-ED3B-4E13-B062-D50085965773}"/>
              </a:ext>
            </a:extLst>
          </p:cNvPr>
          <p:cNvSpPr txBox="1"/>
          <p:nvPr/>
        </p:nvSpPr>
        <p:spPr>
          <a:xfrm>
            <a:off x="2108689" y="5850304"/>
            <a:ext cx="68948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PoliTO</a:t>
            </a:r>
            <a:r>
              <a:rPr lang="it-IT" dirty="0"/>
              <a:t> </a:t>
            </a:r>
            <a:r>
              <a:rPr lang="it-IT" err="1"/>
              <a:t>is</a:t>
            </a:r>
            <a:r>
              <a:rPr lang="it-IT" dirty="0"/>
              <a:t> </a:t>
            </a:r>
            <a:r>
              <a:rPr lang="it-IT" err="1"/>
              <a:t>peculiar</a:t>
            </a:r>
            <a:r>
              <a:rPr lang="it-IT" dirty="0"/>
              <a:t>: </a:t>
            </a:r>
            <a:r>
              <a:rPr lang="it-IT" err="1"/>
              <a:t>has</a:t>
            </a:r>
            <a:r>
              <a:rPr lang="it-IT"/>
              <a:t> an </a:t>
            </a:r>
            <a:r>
              <a:rPr lang="it-IT" b="1"/>
              <a:t>in-house remote teaching </a:t>
            </a:r>
            <a:r>
              <a:rPr lang="it-IT" b="1" err="1"/>
              <a:t>infrastructure</a:t>
            </a:r>
            <a:endParaRPr lang="it-IT" b="1">
              <a:cs typeface="Calibri" panose="020F0502020204030204"/>
            </a:endParaRPr>
          </a:p>
          <a:p>
            <a:r>
              <a:rPr lang="it-IT" dirty="0">
                <a:cs typeface="Calibri"/>
              </a:rPr>
              <a:t>-&gt; The </a:t>
            </a:r>
            <a:r>
              <a:rPr lang="it-IT" dirty="0" err="1">
                <a:cs typeface="Calibri"/>
              </a:rPr>
              <a:t>outgoing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traffic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explodes</a:t>
            </a:r>
            <a:endParaRPr lang="it-IT" dirty="0">
              <a:cs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FEC581A-9459-4622-89F5-13F833D99DFF}"/>
              </a:ext>
            </a:extLst>
          </p:cNvPr>
          <p:cNvSpPr txBox="1"/>
          <p:nvPr/>
        </p:nvSpPr>
        <p:spPr>
          <a:xfrm>
            <a:off x="512642" y="1255102"/>
            <a:ext cx="46872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Universities are closed during </a:t>
            </a:r>
            <a:r>
              <a:rPr lang="it-IT">
                <a:ea typeface="+mn-lt"/>
                <a:cs typeface="+mn-lt"/>
              </a:rPr>
              <a:t>the lockdown</a:t>
            </a:r>
            <a:r>
              <a:rPr lang="it-IT" dirty="0"/>
              <a:t>: </a:t>
            </a:r>
          </a:p>
          <a:p>
            <a:r>
              <a:rPr lang="it-IT" b="1"/>
              <a:t>-&gt; Incoming traffic drops</a:t>
            </a:r>
            <a:endParaRPr lang="it-IT" b="1">
              <a:cs typeface="Calibri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19E0E86C-E27C-437D-9ADB-6FF77636AD39}"/>
              </a:ext>
            </a:extLst>
          </p:cNvPr>
          <p:cNvCxnSpPr/>
          <p:nvPr/>
        </p:nvCxnSpPr>
        <p:spPr>
          <a:xfrm>
            <a:off x="2480895" y="2090128"/>
            <a:ext cx="269632" cy="80693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EF84841-673D-4D3E-8977-AEA8F8ABB583}"/>
              </a:ext>
            </a:extLst>
          </p:cNvPr>
          <p:cNvCxnSpPr>
            <a:cxnSpLocks/>
          </p:cNvCxnSpPr>
          <p:nvPr/>
        </p:nvCxnSpPr>
        <p:spPr>
          <a:xfrm>
            <a:off x="3702846" y="1989046"/>
            <a:ext cx="1520093" cy="67993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D831E4C-A1AB-4B19-AB2A-8D6F5D8E2A6F}"/>
              </a:ext>
            </a:extLst>
          </p:cNvPr>
          <p:cNvCxnSpPr>
            <a:cxnSpLocks/>
          </p:cNvCxnSpPr>
          <p:nvPr/>
        </p:nvCxnSpPr>
        <p:spPr>
          <a:xfrm>
            <a:off x="4923999" y="1790073"/>
            <a:ext cx="3443834" cy="91160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49287A3-1651-44A8-8A5F-7BCF13DA74EA}"/>
              </a:ext>
            </a:extLst>
          </p:cNvPr>
          <p:cNvCxnSpPr>
            <a:cxnSpLocks/>
          </p:cNvCxnSpPr>
          <p:nvPr/>
        </p:nvCxnSpPr>
        <p:spPr>
          <a:xfrm flipH="1" flipV="1">
            <a:off x="2867758" y="4069374"/>
            <a:ext cx="248137" cy="164513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23ADDF3-9F55-48A1-B7EE-912B8D8A512B}"/>
              </a:ext>
            </a:extLst>
          </p:cNvPr>
          <p:cNvSpPr txBox="1"/>
          <p:nvPr/>
        </p:nvSpPr>
        <p:spPr>
          <a:xfrm rot="-5400000">
            <a:off x="374750" y="3191080"/>
            <a:ext cx="2237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Outgoing    Incoming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DA81695-4F07-4A7E-8042-263BB19B0918}"/>
              </a:ext>
            </a:extLst>
          </p:cNvPr>
          <p:cNvSpPr txBox="1"/>
          <p:nvPr/>
        </p:nvSpPr>
        <p:spPr>
          <a:xfrm rot="-5400000">
            <a:off x="9658709" y="3144427"/>
            <a:ext cx="2237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Outgoing    Incoming</a:t>
            </a:r>
          </a:p>
        </p:txBody>
      </p:sp>
    </p:spTree>
    <p:extLst>
      <p:ext uri="{BB962C8B-B14F-4D97-AF65-F5344CB8AC3E}">
        <p14:creationId xmlns:p14="http://schemas.microsoft.com/office/powerpoint/2010/main" val="325848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7CEE1-4A9C-4193-8C0C-5948C4CB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487"/>
          </a:xfrm>
        </p:spPr>
        <p:txBody>
          <a:bodyPr>
            <a:normAutofit fontScale="90000"/>
          </a:bodyPr>
          <a:lstStyle/>
          <a:p>
            <a:r>
              <a:rPr lang="it-IT" dirty="0">
                <a:cs typeface="Calibri Light"/>
              </a:rPr>
              <a:t>How </a:t>
            </a:r>
            <a:r>
              <a:rPr lang="it-IT" dirty="0" err="1">
                <a:cs typeface="Calibri Light"/>
              </a:rPr>
              <a:t>traffic</a:t>
            </a:r>
            <a:r>
              <a:rPr lang="it-IT" dirty="0">
                <a:cs typeface="Calibri Light"/>
              </a:rPr>
              <a:t> </a:t>
            </a:r>
            <a:r>
              <a:rPr lang="it-IT" dirty="0" err="1">
                <a:cs typeface="Calibri Light"/>
              </a:rPr>
              <a:t>changed</a:t>
            </a:r>
            <a:r>
              <a:rPr lang="it-IT" dirty="0">
                <a:cs typeface="Calibri Light"/>
              </a:rPr>
              <a:t> </a:t>
            </a:r>
            <a:r>
              <a:rPr lang="it-IT" dirty="0" err="1">
                <a:cs typeface="Calibri Light"/>
              </a:rPr>
              <a:t>at</a:t>
            </a:r>
            <a:r>
              <a:rPr lang="it-IT" dirty="0">
                <a:cs typeface="Calibri Light"/>
              </a:rPr>
              <a:t> </a:t>
            </a:r>
            <a:r>
              <a:rPr lang="it-IT" dirty="0" err="1">
                <a:cs typeface="Calibri Light"/>
              </a:rPr>
              <a:t>PoliTO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FEC581A-9459-4622-89F5-13F833D99DFF}"/>
              </a:ext>
            </a:extLst>
          </p:cNvPr>
          <p:cNvSpPr txBox="1"/>
          <p:nvPr/>
        </p:nvSpPr>
        <p:spPr>
          <a:xfrm>
            <a:off x="942488" y="1528640"/>
            <a:ext cx="520504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>
                <a:cs typeface="Calibri"/>
              </a:rPr>
              <a:t>Remote access </a:t>
            </a:r>
            <a:r>
              <a:rPr lang="it-IT" dirty="0">
                <a:cs typeface="Calibri"/>
              </a:rPr>
              <a:t>(VPN, remote desktop) </a:t>
            </a:r>
            <a:r>
              <a:rPr lang="it-IT" dirty="0" err="1">
                <a:cs typeface="Calibri"/>
              </a:rPr>
              <a:t>exploded</a:t>
            </a:r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r>
              <a:rPr lang="it-IT" dirty="0" err="1">
                <a:cs typeface="Calibri"/>
              </a:rPr>
              <a:t>Employees</a:t>
            </a:r>
            <a:r>
              <a:rPr lang="it-IT" dirty="0">
                <a:cs typeface="Calibri"/>
              </a:rPr>
              <a:t> and </a:t>
            </a:r>
            <a:r>
              <a:rPr lang="it-IT" dirty="0" err="1">
                <a:cs typeface="Calibri"/>
              </a:rPr>
              <a:t>students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started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using</a:t>
            </a:r>
            <a:r>
              <a:rPr lang="it-IT" dirty="0">
                <a:cs typeface="Calibri"/>
              </a:rPr>
              <a:t> (</a:t>
            </a:r>
            <a:r>
              <a:rPr lang="it-IT" dirty="0" err="1">
                <a:cs typeface="Calibri"/>
              </a:rPr>
              <a:t>heavily</a:t>
            </a:r>
            <a:r>
              <a:rPr lang="it-IT" dirty="0">
                <a:cs typeface="Calibri"/>
              </a:rPr>
              <a:t>) </a:t>
            </a:r>
            <a:r>
              <a:rPr lang="it-IT" b="1" dirty="0">
                <a:cs typeface="Calibri"/>
              </a:rPr>
              <a:t>Microsoft Teams</a:t>
            </a:r>
            <a:r>
              <a:rPr lang="it-IT" dirty="0">
                <a:cs typeface="Calibri"/>
              </a:rPr>
              <a:t> (cloud-</a:t>
            </a:r>
            <a:r>
              <a:rPr lang="it-IT" dirty="0" err="1">
                <a:cs typeface="Calibri"/>
              </a:rPr>
              <a:t>based</a:t>
            </a:r>
            <a:r>
              <a:rPr lang="it-IT" dirty="0">
                <a:cs typeface="Calibri"/>
              </a:rPr>
              <a:t>)</a:t>
            </a:r>
          </a:p>
          <a:p>
            <a:endParaRPr lang="it-IT" dirty="0">
              <a:cs typeface="Calibri"/>
            </a:endParaRPr>
          </a:p>
          <a:p>
            <a:r>
              <a:rPr lang="it-IT" dirty="0" err="1">
                <a:cs typeface="Calibri"/>
              </a:rPr>
              <a:t>PoliTO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launched</a:t>
            </a:r>
            <a:r>
              <a:rPr lang="it-IT" dirty="0">
                <a:cs typeface="Calibri"/>
              </a:rPr>
              <a:t> an in-house </a:t>
            </a:r>
            <a:r>
              <a:rPr lang="it-IT" dirty="0" err="1">
                <a:cs typeface="Calibri"/>
              </a:rPr>
              <a:t>platform</a:t>
            </a:r>
            <a:r>
              <a:rPr lang="it-IT" dirty="0">
                <a:cs typeface="Calibri"/>
              </a:rPr>
              <a:t> for </a:t>
            </a:r>
            <a:r>
              <a:rPr lang="it-IT" b="1" dirty="0">
                <a:cs typeface="Calibri"/>
              </a:rPr>
              <a:t>remote learning</a:t>
            </a:r>
            <a:r>
              <a:rPr lang="it-IT" dirty="0">
                <a:cs typeface="Calibri"/>
              </a:rPr>
              <a:t>, </a:t>
            </a:r>
            <a:r>
              <a:rPr lang="it-IT" dirty="0" err="1">
                <a:cs typeface="Calibri"/>
              </a:rPr>
              <a:t>based</a:t>
            </a:r>
            <a:r>
              <a:rPr lang="it-IT" dirty="0">
                <a:cs typeface="Calibri"/>
              </a:rPr>
              <a:t> on BBB (open-source)</a:t>
            </a:r>
          </a:p>
          <a:p>
            <a:r>
              <a:rPr lang="it-IT" dirty="0">
                <a:cs typeface="Calibri"/>
              </a:rPr>
              <a:t>-&gt; 15 k </a:t>
            </a:r>
            <a:r>
              <a:rPr lang="it-IT" dirty="0" err="1">
                <a:cs typeface="Calibri"/>
              </a:rPr>
              <a:t>studets</a:t>
            </a:r>
            <a:r>
              <a:rPr lang="it-IT" dirty="0">
                <a:cs typeface="Calibri"/>
              </a:rPr>
              <a:t> and 700 </a:t>
            </a:r>
            <a:r>
              <a:rPr lang="it-IT" dirty="0" err="1">
                <a:cs typeface="Calibri"/>
              </a:rPr>
              <a:t>lectures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daily</a:t>
            </a:r>
            <a:endParaRPr lang="it-IT">
              <a:cs typeface="Calibri"/>
            </a:endParaRPr>
          </a:p>
          <a:p>
            <a:r>
              <a:rPr lang="it-IT" dirty="0">
                <a:solidFill>
                  <a:srgbClr val="FF0000"/>
                </a:solidFill>
                <a:cs typeface="Calibri"/>
              </a:rPr>
              <a:t>-&gt; Large impact on the Campus' </a:t>
            </a:r>
            <a:r>
              <a:rPr lang="it-IT" dirty="0" err="1">
                <a:solidFill>
                  <a:srgbClr val="FF0000"/>
                </a:solidFill>
                <a:cs typeface="Calibri"/>
              </a:rPr>
              <a:t>traffic</a:t>
            </a:r>
            <a:endParaRPr lang="it-IT">
              <a:solidFill>
                <a:srgbClr val="FF0000"/>
              </a:solidFill>
              <a:cs typeface="Calibri"/>
            </a:endParaRPr>
          </a:p>
          <a:p>
            <a:r>
              <a:rPr lang="it-IT" dirty="0">
                <a:solidFill>
                  <a:srgbClr val="FF0000"/>
                </a:solidFill>
                <a:cs typeface="Calibri"/>
              </a:rPr>
              <a:t>-&gt; Uplink </a:t>
            </a:r>
            <a:r>
              <a:rPr lang="it-IT" dirty="0" err="1">
                <a:solidFill>
                  <a:srgbClr val="FF0000"/>
                </a:solidFill>
                <a:cs typeface="Calibri"/>
              </a:rPr>
              <a:t>traffic</a:t>
            </a:r>
            <a:r>
              <a:rPr lang="it-IT" dirty="0">
                <a:solidFill>
                  <a:srgbClr val="FF0000"/>
                </a:solidFill>
                <a:cs typeface="Calibri"/>
              </a:rPr>
              <a:t> </a:t>
            </a:r>
            <a:r>
              <a:rPr lang="it-IT" dirty="0" err="1">
                <a:solidFill>
                  <a:srgbClr val="FF0000"/>
                </a:solidFill>
                <a:cs typeface="Calibri"/>
              </a:rPr>
              <a:t>explodes</a:t>
            </a:r>
            <a:r>
              <a:rPr lang="it-IT" dirty="0">
                <a:solidFill>
                  <a:srgbClr val="FF0000"/>
                </a:solidFill>
                <a:cs typeface="Calibri"/>
              </a:rPr>
              <a:t>!</a:t>
            </a:r>
          </a:p>
        </p:txBody>
      </p:sp>
      <p:pic>
        <p:nvPicPr>
          <p:cNvPr id="6" name="Immagine 8">
            <a:extLst>
              <a:ext uri="{FF2B5EF4-FFF2-40B4-BE49-F238E27FC236}">
                <a16:creationId xmlns:a16="http://schemas.microsoft.com/office/drawing/2014/main" id="{E8222C40-57E7-47E2-AD5F-ED01E5D19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180" y="97198"/>
            <a:ext cx="4324220" cy="2051529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19E0E86C-E27C-437D-9ADB-6FF77636AD39}"/>
              </a:ext>
            </a:extLst>
          </p:cNvPr>
          <p:cNvCxnSpPr/>
          <p:nvPr/>
        </p:nvCxnSpPr>
        <p:spPr>
          <a:xfrm flipV="1">
            <a:off x="5890356" y="866863"/>
            <a:ext cx="4139840" cy="8618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9">
            <a:extLst>
              <a:ext uri="{FF2B5EF4-FFF2-40B4-BE49-F238E27FC236}">
                <a16:creationId xmlns:a16="http://schemas.microsoft.com/office/drawing/2014/main" id="{5078872F-A21C-4315-8CB5-4C8D93B9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955" y="2183618"/>
            <a:ext cx="4394200" cy="2099198"/>
          </a:xfrm>
          <a:prstGeom prst="rect">
            <a:avLst/>
          </a:prstGeo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8F760C70-EC1C-4802-8B93-5C6146204017}"/>
              </a:ext>
            </a:extLst>
          </p:cNvPr>
          <p:cNvCxnSpPr>
            <a:cxnSpLocks/>
          </p:cNvCxnSpPr>
          <p:nvPr/>
        </p:nvCxnSpPr>
        <p:spPr>
          <a:xfrm>
            <a:off x="5519125" y="2510205"/>
            <a:ext cx="4873728" cy="7630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11">
            <a:extLst>
              <a:ext uri="{FF2B5EF4-FFF2-40B4-BE49-F238E27FC236}">
                <a16:creationId xmlns:a16="http://schemas.microsoft.com/office/drawing/2014/main" id="{97FE24EC-190A-49F2-97B5-75F0F039D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60" y="4464544"/>
            <a:ext cx="4814276" cy="2331247"/>
          </a:xfrm>
          <a:prstGeom prst="rect">
            <a:avLst/>
          </a:prstGeom>
        </p:spPr>
      </p:pic>
      <p:pic>
        <p:nvPicPr>
          <p:cNvPr id="3" name="Immagine 3">
            <a:extLst>
              <a:ext uri="{FF2B5EF4-FFF2-40B4-BE49-F238E27FC236}">
                <a16:creationId xmlns:a16="http://schemas.microsoft.com/office/drawing/2014/main" id="{B076CE4E-19E2-48ED-9BE8-7F6A31AC1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074" y="5017860"/>
            <a:ext cx="5884505" cy="180638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1405AEF-D11B-4320-BB63-8EEC03931A9D}"/>
              </a:ext>
            </a:extLst>
          </p:cNvPr>
          <p:cNvSpPr txBox="1"/>
          <p:nvPr/>
        </p:nvSpPr>
        <p:spPr>
          <a:xfrm>
            <a:off x="6812998" y="4662171"/>
            <a:ext cx="5205044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Calibri"/>
              </a:rPr>
              <a:t>The pattern </a:t>
            </a:r>
            <a:r>
              <a:rPr lang="it-IT" dirty="0" err="1">
                <a:cs typeface="Calibri"/>
              </a:rPr>
              <a:t>changes</a:t>
            </a:r>
            <a:r>
              <a:rPr lang="it-IT" dirty="0">
                <a:cs typeface="Calibri"/>
              </a:rPr>
              <a:t> are </a:t>
            </a:r>
            <a:r>
              <a:rPr lang="it-IT" b="1" dirty="0" err="1">
                <a:solidFill>
                  <a:srgbClr val="FF0000"/>
                </a:solidFill>
                <a:cs typeface="Calibri"/>
              </a:rPr>
              <a:t>persistent</a:t>
            </a:r>
            <a:endParaRPr lang="it-IT" b="1">
              <a:solidFill>
                <a:srgbClr val="FF0000"/>
              </a:solidFill>
              <a:cs typeface="Calibri"/>
            </a:endParaRPr>
          </a:p>
          <a:p>
            <a:r>
              <a:rPr lang="it-IT" b="1" dirty="0">
                <a:solidFill>
                  <a:srgbClr val="FF0000"/>
                </a:solidFill>
                <a:cs typeface="Calibri" panose="020F0502020204030204"/>
              </a:rPr>
              <a:t>                                                            </a:t>
            </a:r>
            <a:r>
              <a:rPr lang="it-IT" dirty="0" err="1">
                <a:cs typeface="Calibri" panose="020F0502020204030204"/>
              </a:rPr>
              <a:t>Ongoing</a:t>
            </a:r>
            <a:r>
              <a:rPr lang="it-IT" dirty="0">
                <a:cs typeface="Calibri" panose="020F0502020204030204"/>
              </a:rPr>
              <a:t> </a:t>
            </a:r>
            <a:r>
              <a:rPr lang="it-IT" dirty="0" err="1">
                <a:cs typeface="Calibri" panose="020F0502020204030204"/>
              </a:rPr>
              <a:t>semester</a:t>
            </a:r>
            <a:endParaRPr lang="it-IT">
              <a:cs typeface="Calibri" panose="020F0502020204030204"/>
            </a:endParaRPr>
          </a:p>
          <a:p>
            <a:r>
              <a:rPr lang="it-IT" dirty="0" err="1">
                <a:cs typeface="Calibri" panose="020F0502020204030204"/>
              </a:rPr>
              <a:t>Pre-Covid</a:t>
            </a:r>
            <a:r>
              <a:rPr lang="it-IT" dirty="0">
                <a:cs typeface="Calibri" panose="020F0502020204030204"/>
              </a:rPr>
              <a:t>                                                 Lock Down</a:t>
            </a:r>
          </a:p>
          <a:p>
            <a:r>
              <a:rPr lang="it-IT" sz="1400" dirty="0" err="1">
                <a:solidFill>
                  <a:srgbClr val="000000"/>
                </a:solidFill>
                <a:cs typeface="Calibri" panose="020F0502020204030204"/>
              </a:rPr>
              <a:t>Downlink</a:t>
            </a:r>
            <a:r>
              <a:rPr lang="it-IT" sz="1400" dirty="0">
                <a:solidFill>
                  <a:srgbClr val="000000"/>
                </a:solidFill>
                <a:cs typeface="Calibri" panose="020F0502020204030204"/>
              </a:rPr>
              <a:t> </a:t>
            </a:r>
            <a:r>
              <a:rPr lang="it-IT" sz="1400" b="1" dirty="0">
                <a:solidFill>
                  <a:srgbClr val="FF0000"/>
                </a:solidFill>
                <a:cs typeface="Calibri" panose="020F0502020204030204"/>
              </a:rPr>
              <a:t>&gt;</a:t>
            </a:r>
            <a:r>
              <a:rPr lang="it-IT" sz="1400" dirty="0">
                <a:solidFill>
                  <a:srgbClr val="000000"/>
                </a:solidFill>
                <a:cs typeface="Calibri" panose="020F0502020204030204"/>
              </a:rPr>
              <a:t> Uplink                                                     </a:t>
            </a:r>
            <a:r>
              <a:rPr lang="it-IT" sz="1400" dirty="0">
                <a:solidFill>
                  <a:srgbClr val="000000"/>
                </a:solidFill>
                <a:ea typeface="+mn-lt"/>
                <a:cs typeface="+mn-lt"/>
              </a:rPr>
              <a:t>Down </a:t>
            </a:r>
            <a:r>
              <a:rPr lang="it-IT" sz="1400" b="1" dirty="0">
                <a:solidFill>
                  <a:srgbClr val="FF0000"/>
                </a:solidFill>
                <a:ea typeface="+mn-lt"/>
                <a:cs typeface="+mn-lt"/>
              </a:rPr>
              <a:t>&lt;</a:t>
            </a:r>
            <a:r>
              <a:rPr lang="it-IT" sz="1400" dirty="0">
                <a:solidFill>
                  <a:srgbClr val="000000"/>
                </a:solidFill>
                <a:ea typeface="+mn-lt"/>
                <a:cs typeface="+mn-lt"/>
              </a:rPr>
              <a:t> Up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751C9C8-BC19-4BD6-BD55-B303310119EC}"/>
              </a:ext>
            </a:extLst>
          </p:cNvPr>
          <p:cNvCxnSpPr/>
          <p:nvPr/>
        </p:nvCxnSpPr>
        <p:spPr>
          <a:xfrm>
            <a:off x="10273004" y="5250026"/>
            <a:ext cx="0" cy="1189652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A2247BA5-8FDA-44F0-8683-AFF0DF25E98D}"/>
              </a:ext>
            </a:extLst>
          </p:cNvPr>
          <p:cNvCxnSpPr>
            <a:cxnSpLocks/>
          </p:cNvCxnSpPr>
          <p:nvPr/>
        </p:nvCxnSpPr>
        <p:spPr>
          <a:xfrm>
            <a:off x="11377126" y="5257802"/>
            <a:ext cx="0" cy="1189652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A6C1A46-A95B-4F99-93B8-61BEE2EB48FB}"/>
              </a:ext>
            </a:extLst>
          </p:cNvPr>
          <p:cNvCxnSpPr>
            <a:cxnSpLocks/>
          </p:cNvCxnSpPr>
          <p:nvPr/>
        </p:nvCxnSpPr>
        <p:spPr>
          <a:xfrm>
            <a:off x="11727024" y="5250026"/>
            <a:ext cx="0" cy="1189652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F5A3E56-1FBA-4B34-9CBD-4F5B94220AEF}"/>
              </a:ext>
            </a:extLst>
          </p:cNvPr>
          <p:cNvCxnSpPr>
            <a:cxnSpLocks/>
          </p:cNvCxnSpPr>
          <p:nvPr/>
        </p:nvCxnSpPr>
        <p:spPr>
          <a:xfrm>
            <a:off x="11760865" y="5111014"/>
            <a:ext cx="189883" cy="397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DA0A52-7FC2-4898-9C02-CB85B994FC36}"/>
              </a:ext>
            </a:extLst>
          </p:cNvPr>
          <p:cNvSpPr txBox="1"/>
          <p:nvPr/>
        </p:nvSpPr>
        <p:spPr>
          <a:xfrm>
            <a:off x="6367948" y="6531233"/>
            <a:ext cx="7060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900" dirty="0"/>
              <a:t>Uplink</a:t>
            </a:r>
            <a:endParaRPr lang="it-IT" sz="900" dirty="0">
              <a:cs typeface="Calibri"/>
            </a:endParaRPr>
          </a:p>
          <a:p>
            <a:pPr algn="l"/>
            <a:r>
              <a:rPr lang="it-IT" sz="900" dirty="0" err="1"/>
              <a:t>Downlink</a:t>
            </a:r>
            <a:endParaRPr lang="it-IT" sz="9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645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7CEE1-4A9C-4193-8C0C-5948C4CB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487"/>
          </a:xfrm>
        </p:spPr>
        <p:txBody>
          <a:bodyPr>
            <a:normAutofit fontScale="90000"/>
          </a:bodyPr>
          <a:lstStyle/>
          <a:p>
            <a:r>
              <a:rPr lang="it-IT">
                <a:cs typeface="Calibri Light"/>
              </a:rPr>
              <a:t>Remote Teaching: We </a:t>
            </a:r>
            <a:r>
              <a:rPr lang="it-IT" dirty="0" err="1">
                <a:cs typeface="Calibri Light"/>
              </a:rPr>
              <a:t>observe</a:t>
            </a:r>
            <a:r>
              <a:rPr lang="it-IT" dirty="0">
                <a:cs typeface="Calibri Light"/>
              </a:rPr>
              <a:t> new </a:t>
            </a:r>
            <a:r>
              <a:rPr lang="it-IT" dirty="0" err="1">
                <a:cs typeface="Calibri Light"/>
              </a:rPr>
              <a:t>traffic</a:t>
            </a:r>
            <a:r>
              <a:rPr lang="it-IT" dirty="0">
                <a:cs typeface="Calibri Light"/>
              </a:rPr>
              <a:t> patterns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CC8FD39-ED3B-4E13-B062-D50085965773}"/>
              </a:ext>
            </a:extLst>
          </p:cNvPr>
          <p:cNvSpPr txBox="1"/>
          <p:nvPr/>
        </p:nvSpPr>
        <p:spPr>
          <a:xfrm>
            <a:off x="6289920" y="1590920"/>
            <a:ext cx="599635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The </a:t>
            </a:r>
            <a:r>
              <a:rPr lang="it-IT" b="1" dirty="0"/>
              <a:t>live </a:t>
            </a:r>
            <a:r>
              <a:rPr lang="it-IT" b="1" dirty="0" err="1"/>
              <a:t>virtual</a:t>
            </a:r>
            <a:r>
              <a:rPr lang="it-IT" b="1" dirty="0"/>
              <a:t> </a:t>
            </a:r>
            <a:r>
              <a:rPr lang="it-IT" b="1" dirty="0" err="1"/>
              <a:t>classrooms</a:t>
            </a:r>
            <a:r>
              <a:rPr lang="it-IT" dirty="0"/>
              <a:t> are </a:t>
            </a:r>
            <a:r>
              <a:rPr lang="it-IT" dirty="0" err="1"/>
              <a:t>scheduled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 </a:t>
            </a:r>
            <a:r>
              <a:rPr lang="it-IT" dirty="0" err="1"/>
              <a:t>weekdays</a:t>
            </a:r>
            <a:endParaRPr lang="it-IT" dirty="0">
              <a:cs typeface="Calibri"/>
            </a:endParaRPr>
          </a:p>
          <a:p>
            <a:r>
              <a:rPr lang="it-IT" dirty="0">
                <a:cs typeface="Calibri"/>
              </a:rPr>
              <a:t>-&gt; Up 0.5 </a:t>
            </a:r>
            <a:r>
              <a:rPr lang="it-IT" dirty="0" err="1">
                <a:cs typeface="Calibri"/>
              </a:rPr>
              <a:t>Gbit</a:t>
            </a:r>
            <a:r>
              <a:rPr lang="it-IT" dirty="0">
                <a:cs typeface="Calibri"/>
              </a:rPr>
              <a:t>/s from 8:30 to 19:00</a:t>
            </a:r>
          </a:p>
          <a:p>
            <a:r>
              <a:rPr lang="it-IT" dirty="0">
                <a:cs typeface="Calibri"/>
              </a:rPr>
              <a:t>-&gt; RTP (UDP) </a:t>
            </a:r>
            <a:r>
              <a:rPr lang="it-IT" dirty="0" err="1">
                <a:cs typeface="Calibri"/>
              </a:rPr>
              <a:t>traffic</a:t>
            </a:r>
            <a:r>
              <a:rPr lang="it-IT" dirty="0">
                <a:cs typeface="Calibri"/>
              </a:rPr>
              <a:t> – clients are </a:t>
            </a:r>
            <a:r>
              <a:rPr lang="it-IT" dirty="0" err="1">
                <a:cs typeface="Calibri"/>
              </a:rPr>
              <a:t>based</a:t>
            </a:r>
            <a:r>
              <a:rPr lang="it-IT" dirty="0">
                <a:cs typeface="Calibri"/>
              </a:rPr>
              <a:t> on </a:t>
            </a:r>
            <a:r>
              <a:rPr lang="it-IT" dirty="0" err="1">
                <a:cs typeface="Calibri"/>
              </a:rPr>
              <a:t>WebRTC</a:t>
            </a:r>
            <a:endParaRPr lang="it-IT">
              <a:cs typeface="Calibri"/>
            </a:endParaRPr>
          </a:p>
          <a:p>
            <a:endParaRPr lang="it-IT" dirty="0">
              <a:cs typeface="Calibri"/>
            </a:endParaRPr>
          </a:p>
          <a:p>
            <a:r>
              <a:rPr lang="it-IT" dirty="0">
                <a:cs typeface="Calibri"/>
              </a:rPr>
              <a:t>Students download on-demand </a:t>
            </a:r>
            <a:r>
              <a:rPr lang="it-IT" dirty="0" err="1">
                <a:cs typeface="Calibri"/>
              </a:rPr>
              <a:t>classrooms</a:t>
            </a:r>
            <a:r>
              <a:rPr lang="it-IT" dirty="0">
                <a:cs typeface="Calibri"/>
              </a:rPr>
              <a:t> and</a:t>
            </a:r>
            <a:r>
              <a:rPr lang="it-IT" b="1" dirty="0">
                <a:cs typeface="Calibri"/>
              </a:rPr>
              <a:t> </a:t>
            </a:r>
            <a:r>
              <a:rPr lang="it-IT" b="1" dirty="0" err="1">
                <a:cs typeface="Calibri"/>
              </a:rPr>
              <a:t>teaching</a:t>
            </a:r>
            <a:r>
              <a:rPr lang="it-IT" b="1" dirty="0">
                <a:cs typeface="Calibri"/>
              </a:rPr>
              <a:t> </a:t>
            </a:r>
            <a:r>
              <a:rPr lang="it-IT" b="1" dirty="0" err="1">
                <a:cs typeface="Calibri"/>
              </a:rPr>
              <a:t>material</a:t>
            </a:r>
            <a:r>
              <a:rPr lang="it-IT" b="1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all</a:t>
            </a:r>
            <a:r>
              <a:rPr lang="it-IT" dirty="0">
                <a:cs typeface="Calibri"/>
              </a:rPr>
              <a:t> the week long</a:t>
            </a:r>
          </a:p>
          <a:p>
            <a:r>
              <a:rPr lang="it-IT" dirty="0">
                <a:cs typeface="Calibri"/>
              </a:rPr>
              <a:t>-&gt; </a:t>
            </a:r>
            <a:r>
              <a:rPr lang="it-IT" dirty="0" err="1">
                <a:cs typeface="Calibri"/>
              </a:rPr>
              <a:t>Peaks</a:t>
            </a:r>
            <a:r>
              <a:rPr lang="it-IT" dirty="0">
                <a:cs typeface="Calibri"/>
              </a:rPr>
              <a:t> of 1.5 </a:t>
            </a:r>
            <a:r>
              <a:rPr lang="it-IT" dirty="0" err="1">
                <a:cs typeface="Calibri"/>
              </a:rPr>
              <a:t>Gbit</a:t>
            </a:r>
            <a:r>
              <a:rPr lang="it-IT" dirty="0">
                <a:cs typeface="Calibri"/>
              </a:rPr>
              <a:t>/s </a:t>
            </a:r>
            <a:r>
              <a:rPr lang="it-IT" dirty="0" err="1">
                <a:cs typeface="Calibri"/>
              </a:rPr>
              <a:t>during</a:t>
            </a:r>
            <a:r>
              <a:rPr lang="it-IT" dirty="0">
                <a:cs typeface="Calibri"/>
              </a:rPr>
              <a:t> the weekend</a:t>
            </a:r>
          </a:p>
          <a:p>
            <a:r>
              <a:rPr lang="it-IT" dirty="0">
                <a:cs typeface="Calibri"/>
              </a:rPr>
              <a:t>-&gt; HTTPS (TCP) </a:t>
            </a:r>
            <a:r>
              <a:rPr lang="it-IT" dirty="0" err="1">
                <a:cs typeface="Calibri"/>
              </a:rPr>
              <a:t>traffic</a:t>
            </a:r>
            <a:endParaRPr lang="it-IT">
              <a:cs typeface="Calibri"/>
            </a:endParaRPr>
          </a:p>
        </p:txBody>
      </p:sp>
      <p:pic>
        <p:nvPicPr>
          <p:cNvPr id="6" name="Immagine 8">
            <a:extLst>
              <a:ext uri="{FF2B5EF4-FFF2-40B4-BE49-F238E27FC236}">
                <a16:creationId xmlns:a16="http://schemas.microsoft.com/office/drawing/2014/main" id="{0DEEBD26-545B-4B74-B437-5247D7592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74" y="1493471"/>
            <a:ext cx="4828066" cy="2241185"/>
          </a:xfr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49287A3-1651-44A8-8A5F-7BCF13DA74EA}"/>
              </a:ext>
            </a:extLst>
          </p:cNvPr>
          <p:cNvCxnSpPr>
            <a:cxnSpLocks/>
          </p:cNvCxnSpPr>
          <p:nvPr/>
        </p:nvCxnSpPr>
        <p:spPr>
          <a:xfrm flipH="1">
            <a:off x="3131529" y="1943590"/>
            <a:ext cx="3042135" cy="1314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B548F5D-6A68-453B-873E-BBE21068B79A}"/>
              </a:ext>
            </a:extLst>
          </p:cNvPr>
          <p:cNvCxnSpPr>
            <a:cxnSpLocks/>
          </p:cNvCxnSpPr>
          <p:nvPr/>
        </p:nvCxnSpPr>
        <p:spPr>
          <a:xfrm flipH="1">
            <a:off x="4694604" y="2842358"/>
            <a:ext cx="1527906" cy="20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11">
            <a:extLst>
              <a:ext uri="{FF2B5EF4-FFF2-40B4-BE49-F238E27FC236}">
                <a16:creationId xmlns:a16="http://schemas.microsoft.com/office/drawing/2014/main" id="{CF0575FF-356F-4C49-AF11-C8883F38A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84" y="4009552"/>
            <a:ext cx="4843584" cy="2316742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21A0CCD-0D5B-4097-BB57-52BF0A8C7157}"/>
              </a:ext>
            </a:extLst>
          </p:cNvPr>
          <p:cNvSpPr txBox="1"/>
          <p:nvPr/>
        </p:nvSpPr>
        <p:spPr>
          <a:xfrm>
            <a:off x="6221535" y="4423997"/>
            <a:ext cx="59963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cs typeface="Calibri"/>
              </a:rPr>
              <a:t>Lectures</a:t>
            </a:r>
            <a:r>
              <a:rPr lang="it-IT" dirty="0">
                <a:cs typeface="Calibri"/>
              </a:rPr>
              <a:t> are </a:t>
            </a:r>
            <a:r>
              <a:rPr lang="it-IT" dirty="0" err="1">
                <a:cs typeface="Calibri"/>
              </a:rPr>
              <a:t>scheduled</a:t>
            </a:r>
            <a:r>
              <a:rPr lang="it-IT" dirty="0">
                <a:cs typeface="Calibri"/>
              </a:rPr>
              <a:t> to start </a:t>
            </a:r>
            <a:r>
              <a:rPr lang="it-IT" dirty="0" err="1">
                <a:cs typeface="Calibri"/>
              </a:rPr>
              <a:t>every</a:t>
            </a:r>
            <a:r>
              <a:rPr lang="it-IT" dirty="0">
                <a:cs typeface="Calibri"/>
              </a:rPr>
              <a:t> 90 minutes</a:t>
            </a:r>
          </a:p>
          <a:p>
            <a:r>
              <a:rPr lang="it-IT" b="1">
                <a:cs typeface="Calibri"/>
              </a:rPr>
              <a:t>-&gt; Massive new TCP/UDP flows are </a:t>
            </a:r>
            <a:r>
              <a:rPr lang="it-IT" b="1" err="1">
                <a:cs typeface="Calibri"/>
              </a:rPr>
              <a:t>born</a:t>
            </a:r>
            <a:r>
              <a:rPr lang="it-IT" b="1" dirty="0">
                <a:cs typeface="Calibri"/>
              </a:rPr>
              <a:t> </a:t>
            </a:r>
            <a:r>
              <a:rPr lang="it-IT" b="1" err="1">
                <a:cs typeface="Calibri"/>
              </a:rPr>
              <a:t>coordinately</a:t>
            </a:r>
            <a:endParaRPr lang="it-IT" b="1">
              <a:cs typeface="Calibri"/>
            </a:endParaRPr>
          </a:p>
          <a:p>
            <a:r>
              <a:rPr lang="it-IT" dirty="0">
                <a:cs typeface="Calibri"/>
              </a:rPr>
              <a:t>-&gt; Clear </a:t>
            </a:r>
            <a:r>
              <a:rPr lang="it-IT" dirty="0" err="1">
                <a:cs typeface="Calibri"/>
              </a:rPr>
              <a:t>peaks</a:t>
            </a:r>
            <a:r>
              <a:rPr lang="it-IT" dirty="0">
                <a:cs typeface="Calibri"/>
              </a:rPr>
              <a:t> </a:t>
            </a:r>
            <a:r>
              <a:rPr lang="it-IT" dirty="0" err="1">
                <a:cs typeface="Calibri"/>
              </a:rPr>
              <a:t>at</a:t>
            </a:r>
            <a:r>
              <a:rPr lang="it-IT" dirty="0">
                <a:cs typeface="Calibri"/>
              </a:rPr>
              <a:t> the </a:t>
            </a:r>
            <a:r>
              <a:rPr lang="it-IT" dirty="0" err="1">
                <a:cs typeface="Calibri"/>
              </a:rPr>
              <a:t>beginning</a:t>
            </a:r>
            <a:r>
              <a:rPr lang="it-IT" dirty="0">
                <a:cs typeface="Calibri"/>
              </a:rPr>
              <a:t> of </a:t>
            </a:r>
            <a:r>
              <a:rPr lang="it-IT" dirty="0" err="1">
                <a:cs typeface="Calibri"/>
              </a:rPr>
              <a:t>lectures</a:t>
            </a:r>
            <a:endParaRPr lang="it-IT">
              <a:cs typeface="Calibri"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85C362E-3E87-45DF-8DD5-73EED2C0A1A7}"/>
              </a:ext>
            </a:extLst>
          </p:cNvPr>
          <p:cNvCxnSpPr>
            <a:cxnSpLocks/>
          </p:cNvCxnSpPr>
          <p:nvPr/>
        </p:nvCxnSpPr>
        <p:spPr>
          <a:xfrm flipH="1" flipV="1">
            <a:off x="3551604" y="4821604"/>
            <a:ext cx="2543906" cy="52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67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7CEE1-4A9C-4193-8C0C-5948C4CB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487"/>
          </a:xfrm>
        </p:spPr>
        <p:txBody>
          <a:bodyPr>
            <a:normAutofit fontScale="90000"/>
          </a:bodyPr>
          <a:lstStyle/>
          <a:p>
            <a:r>
              <a:rPr lang="it-IT" dirty="0">
                <a:cs typeface="Calibri Light"/>
              </a:rPr>
              <a:t>How </a:t>
            </a:r>
            <a:r>
              <a:rPr lang="it-IT" dirty="0" err="1">
                <a:cs typeface="Calibri Light"/>
              </a:rPr>
              <a:t>is</a:t>
            </a:r>
            <a:r>
              <a:rPr lang="it-IT" dirty="0">
                <a:cs typeface="Calibri Light"/>
              </a:rPr>
              <a:t> the </a:t>
            </a:r>
            <a:r>
              <a:rPr lang="it-IT" dirty="0" err="1">
                <a:cs typeface="Calibri Light"/>
              </a:rPr>
              <a:t>students</a:t>
            </a:r>
            <a:r>
              <a:rPr lang="it-IT" dirty="0">
                <a:cs typeface="Calibri Light"/>
              </a:rPr>
              <a:t>' network performance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CC8FD39-ED3B-4E13-B062-D50085965773}"/>
              </a:ext>
            </a:extLst>
          </p:cNvPr>
          <p:cNvSpPr txBox="1"/>
          <p:nvPr/>
        </p:nvSpPr>
        <p:spPr>
          <a:xfrm>
            <a:off x="6404630" y="1171158"/>
            <a:ext cx="601273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cs typeface="Calibri"/>
              </a:rPr>
              <a:t>Bitrate for on-demand teaching material (over HTTPS)</a:t>
            </a:r>
          </a:p>
          <a:p>
            <a:r>
              <a:rPr lang="it-IT"/>
              <a:t>Some </a:t>
            </a:r>
            <a:r>
              <a:rPr lang="it-IT" err="1"/>
              <a:t>differences</a:t>
            </a:r>
            <a:r>
              <a:rPr lang="it-IT" dirty="0"/>
              <a:t> </a:t>
            </a:r>
            <a:r>
              <a:rPr lang="it-IT" err="1"/>
              <a:t>across</a:t>
            </a:r>
            <a:r>
              <a:rPr lang="it-IT" dirty="0"/>
              <a:t> </a:t>
            </a:r>
            <a:r>
              <a:rPr lang="it-IT"/>
              <a:t>operators</a:t>
            </a:r>
            <a:endParaRPr lang="it-IT">
              <a:cs typeface="Calibri"/>
            </a:endParaRPr>
          </a:p>
          <a:p>
            <a:r>
              <a:rPr lang="it-IT" dirty="0">
                <a:solidFill>
                  <a:srgbClr val="00B050"/>
                </a:solidFill>
                <a:cs typeface="Calibri"/>
              </a:rPr>
              <a:t>-&gt; FTTH-</a:t>
            </a:r>
            <a:r>
              <a:rPr lang="it-IT" err="1">
                <a:solidFill>
                  <a:srgbClr val="00B050"/>
                </a:solidFill>
                <a:cs typeface="Calibri"/>
              </a:rPr>
              <a:t>based</a:t>
            </a:r>
            <a:r>
              <a:rPr lang="it-IT" dirty="0">
                <a:solidFill>
                  <a:srgbClr val="00B050"/>
                </a:solidFill>
                <a:cs typeface="Calibri"/>
              </a:rPr>
              <a:t> </a:t>
            </a:r>
            <a:r>
              <a:rPr lang="it-IT" err="1">
                <a:solidFill>
                  <a:srgbClr val="00B050"/>
                </a:solidFill>
                <a:cs typeface="Calibri"/>
              </a:rPr>
              <a:t>operators</a:t>
            </a:r>
            <a:r>
              <a:rPr lang="it-IT" dirty="0">
                <a:solidFill>
                  <a:srgbClr val="00B050"/>
                </a:solidFill>
                <a:cs typeface="Calibri"/>
              </a:rPr>
              <a:t> are </a:t>
            </a:r>
            <a:r>
              <a:rPr lang="it-IT">
                <a:solidFill>
                  <a:srgbClr val="00B050"/>
                </a:solidFill>
                <a:cs typeface="Calibri"/>
              </a:rPr>
              <a:t>faster :) </a:t>
            </a:r>
            <a:endParaRPr lang="it-IT" dirty="0">
              <a:solidFill>
                <a:srgbClr val="00B050"/>
              </a:solidFill>
              <a:cs typeface="Calibri"/>
            </a:endParaRPr>
          </a:p>
          <a:p>
            <a:r>
              <a:rPr lang="it-IT" dirty="0">
                <a:solidFill>
                  <a:srgbClr val="C00000"/>
                </a:solidFill>
                <a:cs typeface="Calibri"/>
              </a:rPr>
              <a:t>-&gt; Mobile and low cost </a:t>
            </a:r>
            <a:r>
              <a:rPr lang="it-IT" err="1">
                <a:solidFill>
                  <a:srgbClr val="C00000"/>
                </a:solidFill>
                <a:cs typeface="Calibri"/>
              </a:rPr>
              <a:t>operators</a:t>
            </a:r>
            <a:r>
              <a:rPr lang="it-IT" dirty="0">
                <a:solidFill>
                  <a:srgbClr val="C00000"/>
                </a:solidFill>
                <a:cs typeface="Calibri"/>
              </a:rPr>
              <a:t> are </a:t>
            </a:r>
            <a:r>
              <a:rPr lang="it-IT">
                <a:solidFill>
                  <a:srgbClr val="C00000"/>
                </a:solidFill>
                <a:cs typeface="Calibri"/>
              </a:rPr>
              <a:t>slower :(</a:t>
            </a:r>
            <a:endParaRPr lang="it-IT" dirty="0">
              <a:solidFill>
                <a:srgbClr val="C00000"/>
              </a:solidFill>
              <a:cs typeface="Calibri"/>
            </a:endParaRPr>
          </a:p>
          <a:p>
            <a:endParaRPr lang="it-IT" dirty="0">
              <a:solidFill>
                <a:srgbClr val="C00000"/>
              </a:solidFill>
              <a:cs typeface="Calibri"/>
            </a:endParaRPr>
          </a:p>
          <a:p>
            <a:r>
              <a:rPr lang="it-IT">
                <a:ea typeface="+mn-lt"/>
                <a:cs typeface="+mn-lt"/>
              </a:rPr>
              <a:t>Less differences across Italian regions</a:t>
            </a:r>
            <a:endParaRPr lang="en-US">
              <a:ea typeface="+mn-lt"/>
              <a:cs typeface="+mn-lt"/>
            </a:endParaRPr>
          </a:p>
          <a:p>
            <a:r>
              <a:rPr lang="it-IT">
                <a:ea typeface="+mn-lt"/>
                <a:cs typeface="+mn-lt"/>
              </a:rPr>
              <a:t>-&gt; Median bitrate in 5-10 Mbit/s</a:t>
            </a:r>
            <a:endParaRPr lang="it-IT"/>
          </a:p>
          <a:p>
            <a:endParaRPr lang="it-IT" dirty="0">
              <a:cs typeface="Calibri"/>
            </a:endParaRPr>
          </a:p>
        </p:txBody>
      </p:sp>
      <p:pic>
        <p:nvPicPr>
          <p:cNvPr id="5" name="Immagine 7">
            <a:extLst>
              <a:ext uri="{FF2B5EF4-FFF2-40B4-BE49-F238E27FC236}">
                <a16:creationId xmlns:a16="http://schemas.microsoft.com/office/drawing/2014/main" id="{6DAE02E3-69BC-4E0E-BCD1-5CB713D23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95" y="1372236"/>
            <a:ext cx="3495430" cy="2522539"/>
          </a:xfrm>
          <a:prstGeom prst="rect">
            <a:avLst/>
          </a:prstGeom>
        </p:spPr>
      </p:pic>
      <p:pic>
        <p:nvPicPr>
          <p:cNvPr id="8" name="Immagine 8">
            <a:extLst>
              <a:ext uri="{FF2B5EF4-FFF2-40B4-BE49-F238E27FC236}">
                <a16:creationId xmlns:a16="http://schemas.microsoft.com/office/drawing/2014/main" id="{E0F1108A-C7F2-4838-B0AC-AA066237D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6" y="3893052"/>
            <a:ext cx="5553272" cy="2699431"/>
          </a:xfrm>
          <a:prstGeom prst="rect">
            <a:avLst/>
          </a:prstGeo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B548F5D-6A68-453B-873E-BBE21068B79A}"/>
              </a:ext>
            </a:extLst>
          </p:cNvPr>
          <p:cNvCxnSpPr>
            <a:cxnSpLocks/>
          </p:cNvCxnSpPr>
          <p:nvPr/>
        </p:nvCxnSpPr>
        <p:spPr>
          <a:xfrm flipH="1">
            <a:off x="1591456" y="1872368"/>
            <a:ext cx="4807846" cy="506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08DED98-43AB-493C-9B35-232C51540484}"/>
              </a:ext>
            </a:extLst>
          </p:cNvPr>
          <p:cNvCxnSpPr>
            <a:cxnSpLocks/>
          </p:cNvCxnSpPr>
          <p:nvPr/>
        </p:nvCxnSpPr>
        <p:spPr>
          <a:xfrm flipH="1">
            <a:off x="4097105" y="2163553"/>
            <a:ext cx="2288646" cy="645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A8AB970-E823-4576-86C2-7772B67B2798}"/>
              </a:ext>
            </a:extLst>
          </p:cNvPr>
          <p:cNvSpPr txBox="1"/>
          <p:nvPr/>
        </p:nvSpPr>
        <p:spPr>
          <a:xfrm>
            <a:off x="6407782" y="3281312"/>
            <a:ext cx="584886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cs typeface="Calibri"/>
              </a:rPr>
              <a:t>Live Virtual Classrooms (over RTP UDP)</a:t>
            </a:r>
          </a:p>
          <a:p>
            <a:r>
              <a:rPr lang="it-IT">
                <a:cs typeface="Calibri"/>
              </a:rPr>
              <a:t>We did not observe any severe network </a:t>
            </a:r>
            <a:r>
              <a:rPr lang="it-IT" dirty="0">
                <a:cs typeface="Calibri"/>
              </a:rPr>
              <a:t>issue during the lockdown, neither students </a:t>
            </a:r>
            <a:r>
              <a:rPr lang="it-IT">
                <a:cs typeface="Calibri"/>
              </a:rPr>
              <a:t>reported impairments</a:t>
            </a:r>
            <a:endParaRPr lang="it-IT" dirty="0">
              <a:cs typeface="Calibri"/>
            </a:endParaRPr>
          </a:p>
          <a:p>
            <a:r>
              <a:rPr lang="it-IT">
                <a:cs typeface="Calibri"/>
              </a:rPr>
              <a:t>-&gt; The required bitrate is not very high (less than 0.5 MBit/s)</a:t>
            </a:r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2949A7E-79B2-41A1-A6E2-15EC608BC850}"/>
              </a:ext>
            </a:extLst>
          </p:cNvPr>
          <p:cNvCxnSpPr>
            <a:cxnSpLocks/>
          </p:cNvCxnSpPr>
          <p:nvPr/>
        </p:nvCxnSpPr>
        <p:spPr>
          <a:xfrm flipH="1">
            <a:off x="4883686" y="2884587"/>
            <a:ext cx="1493872" cy="973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3">
            <a:extLst>
              <a:ext uri="{FF2B5EF4-FFF2-40B4-BE49-F238E27FC236}">
                <a16:creationId xmlns:a16="http://schemas.microsoft.com/office/drawing/2014/main" id="{593DE8F8-A926-4798-AD1C-3D06CC43D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112" y="4490347"/>
            <a:ext cx="3480618" cy="2236270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B2AC0DD-1A2C-49C0-AA4F-89258FC17682}"/>
              </a:ext>
            </a:extLst>
          </p:cNvPr>
          <p:cNvCxnSpPr>
            <a:cxnSpLocks/>
          </p:cNvCxnSpPr>
          <p:nvPr/>
        </p:nvCxnSpPr>
        <p:spPr>
          <a:xfrm>
            <a:off x="7958912" y="4506908"/>
            <a:ext cx="1791741" cy="563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2923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8079E3431F7D46A5FB841468565230" ma:contentTypeVersion="9" ma:contentTypeDescription="Create a new document." ma:contentTypeScope="" ma:versionID="ea89626499b9ba5c3a0fce54e9912a53">
  <xsd:schema xmlns:xsd="http://www.w3.org/2001/XMLSchema" xmlns:xs="http://www.w3.org/2001/XMLSchema" xmlns:p="http://schemas.microsoft.com/office/2006/metadata/properties" xmlns:ns2="f458236e-abe6-4eac-85cc-633abfd4da04" targetNamespace="http://schemas.microsoft.com/office/2006/metadata/properties" ma:root="true" ma:fieldsID="2ab5aa6e481d80825418ed2c52a38013" ns2:_="">
    <xsd:import namespace="f458236e-abe6-4eac-85cc-633abfd4da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8236e-abe6-4eac-85cc-633abfd4da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98893B-760D-4BDC-B657-E8876C9DEF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472B88D-B03D-459B-A240-85AF8FE363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1A3919-9D83-46B7-A09A-8CEC350314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58236e-abe6-4eac-85cc-633abfd4da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Thème Office</vt:lpstr>
      <vt:lpstr>Campus traffic and e-Learning during COVID-19 pandemic</vt:lpstr>
      <vt:lpstr>The traffic from 3 large Italian universities</vt:lpstr>
      <vt:lpstr>How traffic changed at PoliTO</vt:lpstr>
      <vt:lpstr>Remote Teaching: We observe new traffic patterns</vt:lpstr>
      <vt:lpstr>How is the students' network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480</cp:revision>
  <dcterms:created xsi:type="dcterms:W3CDTF">2020-10-29T08:39:38Z</dcterms:created>
  <dcterms:modified xsi:type="dcterms:W3CDTF">2020-10-30T12:32:46Z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0x010100FD8079E3431F7D46A5FB841468565230</vt:lpwstr>
  </property>
</Properties>
</file>