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4873-D0E3-3642-8919-2A198159C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1BC70D-86B8-E044-8C40-9B7C92083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EAE88-EF39-6E4A-8D62-748E745E821A}"/>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7A01D821-A300-184B-9245-CCAF19FEB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16C92-1130-434A-8653-4937F7AAC551}"/>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192004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855D-D9F7-9649-82FF-FDCE34B86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2BB82-9D57-2C46-AEC8-1D0CD2CCA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56599-6B53-4242-A41E-117A170B2797}"/>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61D4E9E9-2EBA-F748-9DF1-9879A2661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37C4D-7B45-6748-8B22-5DF9F0F688B7}"/>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281239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C7C12-5B8D-274E-AE60-A54DB3159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86B69-C46B-AC43-8B33-28B97FFC3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2BE6E-0BE1-E743-9900-1706B801CBF8}"/>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947CB685-CEF5-DC4D-89FC-B5DAA56DA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BAE0-A88E-5940-A181-8712B360C544}"/>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331285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C6C8-16EF-7843-90AA-19E01C58C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B827B-C7C9-924E-9337-04EABD7DA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C56E8-22D7-F041-B49B-9C479C4072C1}"/>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72ECE345-21F0-C840-B3C3-DE89A346D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78A47-C22F-E244-91AE-D8CF84A3EA2F}"/>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1888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EE3A-F7D8-1E44-8AD6-F149D83DE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73318D-1F8E-5642-833F-71A7A35A8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CBE6E-36F1-DC44-A186-ABF83D4C4EDE}"/>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43EA0FD4-AD9C-7142-8D9B-F2FE68F5F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37529-8D0E-134F-9DD8-38D15BBB4109}"/>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320403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34E7-4386-A24A-AED3-7CD66A409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A78C3-2621-1C46-B97F-FF8CC82E54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BBA6A-EB2D-714A-BCEE-BA3C67DA56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86E50-2519-B847-93C2-9D704F3FD4F5}"/>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6" name="Footer Placeholder 5">
            <a:extLst>
              <a:ext uri="{FF2B5EF4-FFF2-40B4-BE49-F238E27FC236}">
                <a16:creationId xmlns:a16="http://schemas.microsoft.com/office/drawing/2014/main" id="{C5028946-E930-2B4A-ABC6-738EC5C1B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5FA9B-0FF1-5A4A-9407-F047D1C401AC}"/>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222728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877E-411D-984E-B2A0-77FF86888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2F5B1-6006-4546-934D-3A360116E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B1E80-9317-F244-98AC-A454973DF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8032D3-2B54-8746-9CD0-4586DB383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EF793-C657-914B-BDAA-083895E21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31CB38-4554-D949-970E-2E7511E5E45A}"/>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8" name="Footer Placeholder 7">
            <a:extLst>
              <a:ext uri="{FF2B5EF4-FFF2-40B4-BE49-F238E27FC236}">
                <a16:creationId xmlns:a16="http://schemas.microsoft.com/office/drawing/2014/main" id="{64398335-2C82-934B-AD24-792D5D5AE0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3D547-792A-F24D-AABE-69E4B22C1617}"/>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249369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3724-1C5D-5541-B698-3093CAA69E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42515-8B01-0946-9063-1D995BCF4ED7}"/>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4" name="Footer Placeholder 3">
            <a:extLst>
              <a:ext uri="{FF2B5EF4-FFF2-40B4-BE49-F238E27FC236}">
                <a16:creationId xmlns:a16="http://schemas.microsoft.com/office/drawing/2014/main" id="{9D259344-DBE4-EE4F-B705-CAA37BBC8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DD11F5-FD31-E54F-83BF-24185028BDF1}"/>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8578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F71CB-3B8A-1E44-A61F-562EE4EA70F4}"/>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3" name="Footer Placeholder 2">
            <a:extLst>
              <a:ext uri="{FF2B5EF4-FFF2-40B4-BE49-F238E27FC236}">
                <a16:creationId xmlns:a16="http://schemas.microsoft.com/office/drawing/2014/main" id="{847DFDA4-9A83-6E44-8CDA-9A829BFA6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4CB033-2EAA-824D-951F-B68BC94B6D60}"/>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335551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F7CA-246F-144A-A69B-3E21E2F43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6E2CF-5EDF-4F40-BB02-1284E075E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7B17C-9B73-014F-9BD2-40193E641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717DE-60E9-794A-9C68-31C7C8448502}"/>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6" name="Footer Placeholder 5">
            <a:extLst>
              <a:ext uri="{FF2B5EF4-FFF2-40B4-BE49-F238E27FC236}">
                <a16:creationId xmlns:a16="http://schemas.microsoft.com/office/drawing/2014/main" id="{3281C0BD-A06F-5F46-BFE0-BBD5117D6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CF84F-7ECD-8644-9E67-2E462CEDF0BD}"/>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60786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EA46-E18F-D14D-8AD5-D3910A0C6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11BAB-ABEC-2349-BD80-26AC10365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895B3-2CA2-C546-8960-6F88B9583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E0BFD-FE84-BA40-A9C2-6AB964D2F72C}"/>
              </a:ext>
            </a:extLst>
          </p:cNvPr>
          <p:cNvSpPr>
            <a:spLocks noGrp="1"/>
          </p:cNvSpPr>
          <p:nvPr>
            <p:ph type="dt" sz="half" idx="10"/>
          </p:nvPr>
        </p:nvSpPr>
        <p:spPr/>
        <p:txBody>
          <a:bodyPr/>
          <a:lstStyle/>
          <a:p>
            <a:fld id="{114CD41F-A953-2446-8578-5CAE3D022174}" type="datetimeFigureOut">
              <a:rPr lang="en-US" smtClean="0"/>
              <a:t>11/4/20</a:t>
            </a:fld>
            <a:endParaRPr lang="en-US"/>
          </a:p>
        </p:txBody>
      </p:sp>
      <p:sp>
        <p:nvSpPr>
          <p:cNvPr id="6" name="Footer Placeholder 5">
            <a:extLst>
              <a:ext uri="{FF2B5EF4-FFF2-40B4-BE49-F238E27FC236}">
                <a16:creationId xmlns:a16="http://schemas.microsoft.com/office/drawing/2014/main" id="{BB21CECF-10CD-7442-A7E0-C7A0766FC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44F5A-C61C-A44C-9C75-49D8E22D32AB}"/>
              </a:ext>
            </a:extLst>
          </p:cNvPr>
          <p:cNvSpPr>
            <a:spLocks noGrp="1"/>
          </p:cNvSpPr>
          <p:nvPr>
            <p:ph type="sldNum" sz="quarter" idx="12"/>
          </p:nvPr>
        </p:nvSpPr>
        <p:spPr/>
        <p:txBody>
          <a:bodyPr/>
          <a:lstStyle/>
          <a:p>
            <a:fld id="{834712FB-E2E7-A941-B1A3-945C3026A682}" type="slidenum">
              <a:rPr lang="en-US" smtClean="0"/>
              <a:t>‹#›</a:t>
            </a:fld>
            <a:endParaRPr lang="en-US"/>
          </a:p>
        </p:txBody>
      </p:sp>
    </p:spTree>
    <p:extLst>
      <p:ext uri="{BB962C8B-B14F-4D97-AF65-F5344CB8AC3E}">
        <p14:creationId xmlns:p14="http://schemas.microsoft.com/office/powerpoint/2010/main" val="10935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918B3-1932-D74F-A36D-6280CBA30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05453-F7BE-9F40-8D54-7CA69E115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62DDB-7FBE-8E41-A065-B5AF18AD5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CD41F-A953-2446-8578-5CAE3D022174}" type="datetimeFigureOut">
              <a:rPr lang="en-US" smtClean="0"/>
              <a:t>11/4/20</a:t>
            </a:fld>
            <a:endParaRPr lang="en-US"/>
          </a:p>
        </p:txBody>
      </p:sp>
      <p:sp>
        <p:nvSpPr>
          <p:cNvPr id="5" name="Footer Placeholder 4">
            <a:extLst>
              <a:ext uri="{FF2B5EF4-FFF2-40B4-BE49-F238E27FC236}">
                <a16:creationId xmlns:a16="http://schemas.microsoft.com/office/drawing/2014/main" id="{337C86A1-AE65-6E46-8EB1-650EFAD50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5A178D-9D9B-3C40-9A63-2A73BA987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712FB-E2E7-A941-B1A3-945C3026A682}" type="slidenum">
              <a:rPr lang="en-US" smtClean="0"/>
              <a:t>‹#›</a:t>
            </a:fld>
            <a:endParaRPr lang="en-US"/>
          </a:p>
        </p:txBody>
      </p:sp>
    </p:spTree>
    <p:extLst>
      <p:ext uri="{BB962C8B-B14F-4D97-AF65-F5344CB8AC3E}">
        <p14:creationId xmlns:p14="http://schemas.microsoft.com/office/powerpoint/2010/main" val="192451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09EE-7DBF-7043-98C0-3DEBBCE42B8F}"/>
              </a:ext>
            </a:extLst>
          </p:cNvPr>
          <p:cNvSpPr>
            <a:spLocks noGrp="1"/>
          </p:cNvSpPr>
          <p:nvPr>
            <p:ph type="ctrTitle"/>
          </p:nvPr>
        </p:nvSpPr>
        <p:spPr/>
        <p:txBody>
          <a:bodyPr/>
          <a:lstStyle/>
          <a:p>
            <a:r>
              <a:rPr lang="en-US" dirty="0"/>
              <a:t>Measuring congestion on interconnection links</a:t>
            </a:r>
          </a:p>
        </p:txBody>
      </p:sp>
      <p:sp>
        <p:nvSpPr>
          <p:cNvPr id="3" name="Subtitle 2">
            <a:extLst>
              <a:ext uri="{FF2B5EF4-FFF2-40B4-BE49-F238E27FC236}">
                <a16:creationId xmlns:a16="http://schemas.microsoft.com/office/drawing/2014/main" id="{4103E15C-4D75-8245-9DAF-B78F9C157CA7}"/>
              </a:ext>
            </a:extLst>
          </p:cNvPr>
          <p:cNvSpPr>
            <a:spLocks noGrp="1"/>
          </p:cNvSpPr>
          <p:nvPr>
            <p:ph type="subTitle" idx="1"/>
          </p:nvPr>
        </p:nvSpPr>
        <p:spPr/>
        <p:txBody>
          <a:bodyPr>
            <a:normAutofit lnSpcReduction="10000"/>
          </a:bodyPr>
          <a:lstStyle/>
          <a:p>
            <a:r>
              <a:rPr lang="en-US" dirty="0"/>
              <a:t>David Clark, MIT, presenter</a:t>
            </a:r>
          </a:p>
          <a:p>
            <a:r>
              <a:rPr lang="en-US" dirty="0"/>
              <a:t>Young Hyun, Ricky </a:t>
            </a:r>
            <a:r>
              <a:rPr lang="en-US" dirty="0" err="1"/>
              <a:t>Mok</a:t>
            </a:r>
            <a:r>
              <a:rPr lang="en-US" dirty="0"/>
              <a:t>, Roderick </a:t>
            </a:r>
            <a:r>
              <a:rPr lang="en-US" dirty="0" err="1"/>
              <a:t>Fanou</a:t>
            </a:r>
            <a:r>
              <a:rPr lang="en-US" dirty="0"/>
              <a:t>, </a:t>
            </a:r>
            <a:r>
              <a:rPr lang="en-US" dirty="0" err="1"/>
              <a:t>Amogh</a:t>
            </a:r>
            <a:r>
              <a:rPr lang="en-US" dirty="0"/>
              <a:t> </a:t>
            </a:r>
            <a:r>
              <a:rPr lang="en-US" dirty="0" err="1"/>
              <a:t>Dhamdhere</a:t>
            </a:r>
            <a:r>
              <a:rPr lang="en-US" dirty="0"/>
              <a:t> (now at AWS), kc </a:t>
            </a:r>
            <a:r>
              <a:rPr lang="en-US" dirty="0" err="1"/>
              <a:t>claffy</a:t>
            </a:r>
            <a:r>
              <a:rPr lang="en-US" dirty="0"/>
              <a:t> CAIDA (UCSD)</a:t>
            </a:r>
          </a:p>
          <a:p>
            <a:r>
              <a:rPr lang="en-US" dirty="0"/>
              <a:t>Matthew </a:t>
            </a:r>
            <a:r>
              <a:rPr lang="en-US" dirty="0" err="1"/>
              <a:t>Luckie</a:t>
            </a:r>
            <a:r>
              <a:rPr lang="en-US" dirty="0"/>
              <a:t> (</a:t>
            </a:r>
            <a:r>
              <a:rPr lang="en-US" dirty="0" err="1"/>
              <a:t>Wiakato</a:t>
            </a:r>
            <a:r>
              <a:rPr lang="en-US" dirty="0"/>
              <a:t> University NZ) , </a:t>
            </a:r>
          </a:p>
        </p:txBody>
      </p:sp>
    </p:spTree>
    <p:extLst>
      <p:ext uri="{BB962C8B-B14F-4D97-AF65-F5344CB8AC3E}">
        <p14:creationId xmlns:p14="http://schemas.microsoft.com/office/powerpoint/2010/main" val="102337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D03A-F615-A349-ADBF-E577C8E0407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E424609-C21C-DC43-913E-0FD72F646F87}"/>
              </a:ext>
            </a:extLst>
          </p:cNvPr>
          <p:cNvSpPr>
            <a:spLocks noGrp="1"/>
          </p:cNvSpPr>
          <p:nvPr>
            <p:ph idx="1"/>
          </p:nvPr>
        </p:nvSpPr>
        <p:spPr/>
        <p:txBody>
          <a:bodyPr>
            <a:normAutofit lnSpcReduction="10000"/>
          </a:bodyPr>
          <a:lstStyle/>
          <a:p>
            <a:r>
              <a:rPr lang="en-US" dirty="0"/>
              <a:t>Links that interconnect different ISPs require bilateral business negotiation.</a:t>
            </a:r>
          </a:p>
          <a:p>
            <a:pPr lvl="1"/>
            <a:r>
              <a:rPr lang="en-US" dirty="0"/>
              <a:t>When negotiation does not go well (e.g., ISPs vs. Netflix), serious congestion can result. </a:t>
            </a:r>
          </a:p>
          <a:p>
            <a:r>
              <a:rPr lang="en-US" dirty="0"/>
              <a:t>Since 2016, CAIDA and MIT have been measuring congestion on many interconnection links. </a:t>
            </a:r>
          </a:p>
          <a:p>
            <a:pPr lvl="1"/>
            <a:r>
              <a:rPr lang="en-US" dirty="0"/>
              <a:t>We measure RTT to near and far side of link every 5 minutes and look for periods of increased latency. </a:t>
            </a:r>
          </a:p>
          <a:p>
            <a:pPr lvl="1"/>
            <a:r>
              <a:rPr lang="en-US" dirty="0"/>
              <a:t>We focus on recurring diurnal events, where we can infer congestion with the most confidence. </a:t>
            </a:r>
          </a:p>
          <a:p>
            <a:r>
              <a:rPr lang="en-US" dirty="0"/>
              <a:t>We can use this data to look for changes since the onset of the pandemic. </a:t>
            </a:r>
          </a:p>
        </p:txBody>
      </p:sp>
    </p:spTree>
    <p:extLst>
      <p:ext uri="{BB962C8B-B14F-4D97-AF65-F5344CB8AC3E}">
        <p14:creationId xmlns:p14="http://schemas.microsoft.com/office/powerpoint/2010/main" val="386427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8073-D24E-A447-BA4B-FBEB132E7FEF}"/>
              </a:ext>
            </a:extLst>
          </p:cNvPr>
          <p:cNvSpPr>
            <a:spLocks noGrp="1"/>
          </p:cNvSpPr>
          <p:nvPr>
            <p:ph type="title"/>
          </p:nvPr>
        </p:nvSpPr>
        <p:spPr/>
        <p:txBody>
          <a:bodyPr/>
          <a:lstStyle/>
          <a:p>
            <a:r>
              <a:rPr lang="en-US" dirty="0"/>
              <a:t>An example of recurring diurnal congestion</a:t>
            </a:r>
          </a:p>
        </p:txBody>
      </p:sp>
      <p:pic>
        <p:nvPicPr>
          <p:cNvPr id="5" name="Content Placeholder 4">
            <a:extLst>
              <a:ext uri="{FF2B5EF4-FFF2-40B4-BE49-F238E27FC236}">
                <a16:creationId xmlns:a16="http://schemas.microsoft.com/office/drawing/2014/main" id="{69C72ABE-5BE3-3841-9980-D7EEAD03485C}"/>
              </a:ext>
            </a:extLst>
          </p:cNvPr>
          <p:cNvPicPr>
            <a:picLocks noGrp="1" noChangeAspect="1"/>
          </p:cNvPicPr>
          <p:nvPr>
            <p:ph idx="1"/>
          </p:nvPr>
        </p:nvPicPr>
        <p:blipFill>
          <a:blip r:embed="rId2"/>
          <a:stretch>
            <a:fillRect/>
          </a:stretch>
        </p:blipFill>
        <p:spPr>
          <a:xfrm>
            <a:off x="838200" y="1690688"/>
            <a:ext cx="10515600" cy="3663627"/>
          </a:xfrm>
        </p:spPr>
      </p:pic>
      <p:sp>
        <p:nvSpPr>
          <p:cNvPr id="6" name="TextBox 5">
            <a:extLst>
              <a:ext uri="{FF2B5EF4-FFF2-40B4-BE49-F238E27FC236}">
                <a16:creationId xmlns:a16="http://schemas.microsoft.com/office/drawing/2014/main" id="{792E0A59-02D0-DE49-A966-7F83289BBAC5}"/>
              </a:ext>
            </a:extLst>
          </p:cNvPr>
          <p:cNvSpPr txBox="1"/>
          <p:nvPr/>
        </p:nvSpPr>
        <p:spPr>
          <a:xfrm>
            <a:off x="1556426" y="5573949"/>
            <a:ext cx="10107038" cy="923330"/>
          </a:xfrm>
          <a:prstGeom prst="rect">
            <a:avLst/>
          </a:prstGeom>
          <a:noFill/>
        </p:spPr>
        <p:txBody>
          <a:bodyPr wrap="square" rtlCol="0">
            <a:spAutoFit/>
          </a:bodyPr>
          <a:lstStyle/>
          <a:p>
            <a:pPr algn="ctr"/>
            <a:r>
              <a:rPr lang="en-US" dirty="0"/>
              <a:t>Congestion on link from Level3 to Cox.</a:t>
            </a:r>
          </a:p>
          <a:p>
            <a:pPr algn="ctr"/>
            <a:r>
              <a:rPr lang="en-US" dirty="0"/>
              <a:t>Near side data omitted for clarity. We check near side as well to detect if congestion is internal to network hosting the vantage point.  </a:t>
            </a:r>
          </a:p>
        </p:txBody>
      </p:sp>
    </p:spTree>
    <p:extLst>
      <p:ext uri="{BB962C8B-B14F-4D97-AF65-F5344CB8AC3E}">
        <p14:creationId xmlns:p14="http://schemas.microsoft.com/office/powerpoint/2010/main" val="35392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496F-1578-3E47-BF7E-FD21552319EE}"/>
              </a:ext>
            </a:extLst>
          </p:cNvPr>
          <p:cNvSpPr>
            <a:spLocks noGrp="1"/>
          </p:cNvSpPr>
          <p:nvPr>
            <p:ph type="title"/>
          </p:nvPr>
        </p:nvSpPr>
        <p:spPr/>
        <p:txBody>
          <a:bodyPr/>
          <a:lstStyle/>
          <a:p>
            <a:r>
              <a:rPr lang="en-US" dirty="0"/>
              <a:t>Getting an overview.</a:t>
            </a:r>
          </a:p>
        </p:txBody>
      </p:sp>
      <p:pic>
        <p:nvPicPr>
          <p:cNvPr id="5" name="Content Placeholder 4">
            <a:extLst>
              <a:ext uri="{FF2B5EF4-FFF2-40B4-BE49-F238E27FC236}">
                <a16:creationId xmlns:a16="http://schemas.microsoft.com/office/drawing/2014/main" id="{E9F317CA-82BF-A84B-8DE7-BB226A069F11}"/>
              </a:ext>
            </a:extLst>
          </p:cNvPr>
          <p:cNvPicPr>
            <a:picLocks noGrp="1" noChangeAspect="1"/>
          </p:cNvPicPr>
          <p:nvPr>
            <p:ph idx="1"/>
          </p:nvPr>
        </p:nvPicPr>
        <p:blipFill>
          <a:blip r:embed="rId2"/>
          <a:stretch>
            <a:fillRect/>
          </a:stretch>
        </p:blipFill>
        <p:spPr>
          <a:xfrm>
            <a:off x="838200" y="1401152"/>
            <a:ext cx="10515600" cy="4055696"/>
          </a:xfrm>
        </p:spPr>
      </p:pic>
      <p:sp>
        <p:nvSpPr>
          <p:cNvPr id="6" name="TextBox 5">
            <a:extLst>
              <a:ext uri="{FF2B5EF4-FFF2-40B4-BE49-F238E27FC236}">
                <a16:creationId xmlns:a16="http://schemas.microsoft.com/office/drawing/2014/main" id="{C35EF9CC-8850-294E-A209-3DF7B8AB71A4}"/>
              </a:ext>
            </a:extLst>
          </p:cNvPr>
          <p:cNvSpPr txBox="1"/>
          <p:nvPr/>
        </p:nvSpPr>
        <p:spPr>
          <a:xfrm>
            <a:off x="729574" y="5573948"/>
            <a:ext cx="11462425" cy="923330"/>
          </a:xfrm>
          <a:prstGeom prst="rect">
            <a:avLst/>
          </a:prstGeom>
          <a:noFill/>
        </p:spPr>
        <p:txBody>
          <a:bodyPr wrap="square" rtlCol="0">
            <a:spAutoFit/>
          </a:bodyPr>
          <a:lstStyle/>
          <a:p>
            <a:pPr algn="ctr"/>
            <a:r>
              <a:rPr lang="en-US" dirty="0"/>
              <a:t>For every day, for every link our probes found, we count the number of links that have more than 30 minutes congestion. </a:t>
            </a:r>
          </a:p>
          <a:p>
            <a:pPr algn="ctr"/>
            <a:r>
              <a:rPr lang="en-US" dirty="0"/>
              <a:t>Data from Comcast to its peers, transit providers, and major content providers (not customers). </a:t>
            </a:r>
          </a:p>
          <a:p>
            <a:pPr algn="ctr"/>
            <a:r>
              <a:rPr lang="en-US" dirty="0"/>
              <a:t>Total number of links in data set: about 475 (the number fluctuates). </a:t>
            </a:r>
          </a:p>
        </p:txBody>
      </p:sp>
    </p:spTree>
    <p:extLst>
      <p:ext uri="{BB962C8B-B14F-4D97-AF65-F5344CB8AC3E}">
        <p14:creationId xmlns:p14="http://schemas.microsoft.com/office/powerpoint/2010/main" val="199163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DB1-9D08-6041-BAB9-E233FFFDEB7B}"/>
              </a:ext>
            </a:extLst>
          </p:cNvPr>
          <p:cNvSpPr>
            <a:spLocks noGrp="1"/>
          </p:cNvSpPr>
          <p:nvPr>
            <p:ph type="title"/>
          </p:nvPr>
        </p:nvSpPr>
        <p:spPr/>
        <p:txBody>
          <a:bodyPr/>
          <a:lstStyle/>
          <a:p>
            <a:r>
              <a:rPr lang="en-US" dirty="0"/>
              <a:t>Where does congestion occur?</a:t>
            </a:r>
          </a:p>
        </p:txBody>
      </p:sp>
      <p:pic>
        <p:nvPicPr>
          <p:cNvPr id="8" name="Content Placeholder 7">
            <a:extLst>
              <a:ext uri="{FF2B5EF4-FFF2-40B4-BE49-F238E27FC236}">
                <a16:creationId xmlns:a16="http://schemas.microsoft.com/office/drawing/2014/main" id="{65FCF304-410A-5745-8C12-7A66E981D78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96135"/>
            <a:ext cx="10202694" cy="3723549"/>
          </a:xfrm>
          <a:prstGeom prst="rect">
            <a:avLst/>
          </a:prstGeom>
        </p:spPr>
      </p:pic>
      <p:sp>
        <p:nvSpPr>
          <p:cNvPr id="9" name="TextBox 8">
            <a:extLst>
              <a:ext uri="{FF2B5EF4-FFF2-40B4-BE49-F238E27FC236}">
                <a16:creationId xmlns:a16="http://schemas.microsoft.com/office/drawing/2014/main" id="{A30885B6-63ED-6A45-8A4B-8E4EE58F0DF8}"/>
              </a:ext>
            </a:extLst>
          </p:cNvPr>
          <p:cNvSpPr txBox="1"/>
          <p:nvPr/>
        </p:nvSpPr>
        <p:spPr>
          <a:xfrm>
            <a:off x="838200" y="5299590"/>
            <a:ext cx="9893029" cy="1477328"/>
          </a:xfrm>
          <a:prstGeom prst="rect">
            <a:avLst/>
          </a:prstGeom>
          <a:noFill/>
        </p:spPr>
        <p:txBody>
          <a:bodyPr wrap="square" rtlCol="0">
            <a:spAutoFit/>
          </a:bodyPr>
          <a:lstStyle/>
          <a:p>
            <a:pPr algn="ctr"/>
            <a:r>
              <a:rPr lang="en-US" dirty="0"/>
              <a:t>Links from Comcast to peers, transit providers and content providers.</a:t>
            </a:r>
          </a:p>
          <a:p>
            <a:pPr algn="ctr"/>
            <a:r>
              <a:rPr lang="en-US" dirty="0"/>
              <a:t>We divide data into two-week bins, and for each interconnected party, count the number of congested link-days. (In other words, 14 on the vertical axis means that on average the interconnected party had one congested link per day.) We do not normalize here by the number of links. Some parties may have 2 or 3 links; Akamai has well over 50. </a:t>
            </a:r>
          </a:p>
        </p:txBody>
      </p:sp>
    </p:spTree>
    <p:extLst>
      <p:ext uri="{BB962C8B-B14F-4D97-AF65-F5344CB8AC3E}">
        <p14:creationId xmlns:p14="http://schemas.microsoft.com/office/powerpoint/2010/main" val="66128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4ED4-AD4E-7143-976E-00EFD5DC7DF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78073A4-2DAB-B04C-BE19-88EBEDC3006D}"/>
              </a:ext>
            </a:extLst>
          </p:cNvPr>
          <p:cNvSpPr>
            <a:spLocks noGrp="1"/>
          </p:cNvSpPr>
          <p:nvPr>
            <p:ph idx="1"/>
          </p:nvPr>
        </p:nvSpPr>
        <p:spPr/>
        <p:txBody>
          <a:bodyPr>
            <a:normAutofit fontScale="92500"/>
          </a:bodyPr>
          <a:lstStyle/>
          <a:p>
            <a:r>
              <a:rPr lang="en-US" dirty="0"/>
              <a:t>It appears that in spring of 2020, congestion did appear on various links. It then vanishes. This observation is consistent with the reports from operators that they have moved quickly, together with their interconnected parties, to add capacity to alleviate congestion.</a:t>
            </a:r>
          </a:p>
          <a:p>
            <a:r>
              <a:rPr lang="en-US" dirty="0"/>
              <a:t>The congestion due to Akamai is perhaps surprising, but in fact represents a small percentage of their total points of interconnection. There may be technical reasons that prevent those links being upgraded, or perhaps they are used for a class of service where congestion does not degrade </a:t>
            </a:r>
            <a:r>
              <a:rPr lang="en-US" dirty="0" err="1"/>
              <a:t>QoE</a:t>
            </a:r>
            <a:r>
              <a:rPr lang="en-US" dirty="0"/>
              <a:t>. </a:t>
            </a:r>
          </a:p>
          <a:p>
            <a:pPr lvl="1"/>
            <a:r>
              <a:rPr lang="en-US" dirty="0"/>
              <a:t>Note: this plot includes all links congested for more then 30 minutes. Whether congestion persisted for 45 minutes or 8 hours does not change what is reported here. The Akamai links were in general not congested for long periods. </a:t>
            </a:r>
          </a:p>
        </p:txBody>
      </p:sp>
    </p:spTree>
    <p:extLst>
      <p:ext uri="{BB962C8B-B14F-4D97-AF65-F5344CB8AC3E}">
        <p14:creationId xmlns:p14="http://schemas.microsoft.com/office/powerpoint/2010/main" val="364172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91DE-8E51-3340-87D9-00D857286592}"/>
              </a:ext>
            </a:extLst>
          </p:cNvPr>
          <p:cNvSpPr>
            <a:spLocks noGrp="1"/>
          </p:cNvSpPr>
          <p:nvPr>
            <p:ph type="title"/>
          </p:nvPr>
        </p:nvSpPr>
        <p:spPr/>
        <p:txBody>
          <a:bodyPr/>
          <a:lstStyle/>
          <a:p>
            <a:r>
              <a:rPr lang="en-US" dirty="0"/>
              <a:t>Sources of congestion change over time</a:t>
            </a:r>
          </a:p>
        </p:txBody>
      </p:sp>
      <p:pic>
        <p:nvPicPr>
          <p:cNvPr id="4" name="Content Placeholder 3">
            <a:extLst>
              <a:ext uri="{FF2B5EF4-FFF2-40B4-BE49-F238E27FC236}">
                <a16:creationId xmlns:a16="http://schemas.microsoft.com/office/drawing/2014/main" id="{E6EB4881-0AF1-F94E-939A-5B36993E810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812" y="1492985"/>
            <a:ext cx="11525657" cy="3872030"/>
          </a:xfrm>
          <a:prstGeom prst="rect">
            <a:avLst/>
          </a:prstGeom>
        </p:spPr>
      </p:pic>
      <p:sp>
        <p:nvSpPr>
          <p:cNvPr id="5" name="TextBox 4">
            <a:extLst>
              <a:ext uri="{FF2B5EF4-FFF2-40B4-BE49-F238E27FC236}">
                <a16:creationId xmlns:a16="http://schemas.microsoft.com/office/drawing/2014/main" id="{2A39CAE5-CDFC-814F-A3B1-5BC8FDBBDF89}"/>
              </a:ext>
            </a:extLst>
          </p:cNvPr>
          <p:cNvSpPr txBox="1"/>
          <p:nvPr/>
        </p:nvSpPr>
        <p:spPr>
          <a:xfrm>
            <a:off x="375325" y="5442996"/>
            <a:ext cx="11264630" cy="923330"/>
          </a:xfrm>
          <a:prstGeom prst="rect">
            <a:avLst/>
          </a:prstGeom>
          <a:noFill/>
        </p:spPr>
        <p:txBody>
          <a:bodyPr wrap="square" rtlCol="0">
            <a:spAutoFit/>
          </a:bodyPr>
          <a:lstStyle/>
          <a:p>
            <a:r>
              <a:rPr lang="en-US" dirty="0"/>
              <a:t>Contributions to congestion over the full period of data collection. The primary contributors during the early episodes were Google (</a:t>
            </a:r>
            <a:r>
              <a:rPr lang="en-US" dirty="0" err="1"/>
              <a:t>Youtube</a:t>
            </a:r>
            <a:r>
              <a:rPr lang="en-US" dirty="0"/>
              <a:t>) and Tata, a transit provider being used at the time as an indirect path by content providers. NTT, another transit provider, also shows elevated congestion.</a:t>
            </a:r>
          </a:p>
        </p:txBody>
      </p:sp>
    </p:spTree>
    <p:extLst>
      <p:ext uri="{BB962C8B-B14F-4D97-AF65-F5344CB8AC3E}">
        <p14:creationId xmlns:p14="http://schemas.microsoft.com/office/powerpoint/2010/main" val="184953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59B9-5A02-CC4A-8844-F7BA38321952}"/>
              </a:ext>
            </a:extLst>
          </p:cNvPr>
          <p:cNvSpPr>
            <a:spLocks noGrp="1"/>
          </p:cNvSpPr>
          <p:nvPr>
            <p:ph type="title"/>
          </p:nvPr>
        </p:nvSpPr>
        <p:spPr/>
        <p:txBody>
          <a:bodyPr/>
          <a:lstStyle/>
          <a:p>
            <a:r>
              <a:rPr lang="en-US" dirty="0"/>
              <a:t>Other US ISPs</a:t>
            </a:r>
          </a:p>
        </p:txBody>
      </p:sp>
      <p:sp>
        <p:nvSpPr>
          <p:cNvPr id="3" name="Content Placeholder 2">
            <a:extLst>
              <a:ext uri="{FF2B5EF4-FFF2-40B4-BE49-F238E27FC236}">
                <a16:creationId xmlns:a16="http://schemas.microsoft.com/office/drawing/2014/main" id="{59F15EEE-BAB9-8A46-B664-AB66536A45D1}"/>
              </a:ext>
            </a:extLst>
          </p:cNvPr>
          <p:cNvSpPr>
            <a:spLocks noGrp="1"/>
          </p:cNvSpPr>
          <p:nvPr>
            <p:ph idx="1"/>
          </p:nvPr>
        </p:nvSpPr>
        <p:spPr/>
        <p:txBody>
          <a:bodyPr/>
          <a:lstStyle/>
          <a:p>
            <a:r>
              <a:rPr lang="en-US" dirty="0"/>
              <a:t>Data from other major U.S. ISPs is similar in appearance. Plots are in the paper. </a:t>
            </a:r>
          </a:p>
        </p:txBody>
      </p:sp>
    </p:spTree>
    <p:extLst>
      <p:ext uri="{BB962C8B-B14F-4D97-AF65-F5344CB8AC3E}">
        <p14:creationId xmlns:p14="http://schemas.microsoft.com/office/powerpoint/2010/main" val="2776615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556</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Measuring congestion on interconnection links</vt:lpstr>
      <vt:lpstr>Background</vt:lpstr>
      <vt:lpstr>An example of recurring diurnal congestion</vt:lpstr>
      <vt:lpstr>Getting an overview.</vt:lpstr>
      <vt:lpstr>Where does congestion occur?</vt:lpstr>
      <vt:lpstr>Discussion</vt:lpstr>
      <vt:lpstr>Sources of congestion change over time</vt:lpstr>
      <vt:lpstr>Other US ISPs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congestion on interconnection links</dc:title>
  <dc:creator>Microsoft Office User</dc:creator>
  <cp:lastModifiedBy>Microsoft Office User</cp:lastModifiedBy>
  <cp:revision>5</cp:revision>
  <dcterms:created xsi:type="dcterms:W3CDTF">2020-11-04T23:29:12Z</dcterms:created>
  <dcterms:modified xsi:type="dcterms:W3CDTF">2020-11-05T01:42:02Z</dcterms:modified>
</cp:coreProperties>
</file>