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29" r:id="rId1"/>
    <p:sldMasterId id="2147484238" r:id="rId2"/>
  </p:sldMasterIdLst>
  <p:notesMasterIdLst>
    <p:notesMasterId r:id="rId11"/>
  </p:notesMasterIdLst>
  <p:handoutMasterIdLst>
    <p:handoutMasterId r:id="rId12"/>
  </p:handoutMasterIdLst>
  <p:sldIdLst>
    <p:sldId id="896" r:id="rId3"/>
    <p:sldId id="897" r:id="rId4"/>
    <p:sldId id="898" r:id="rId5"/>
    <p:sldId id="901" r:id="rId6"/>
    <p:sldId id="903" r:id="rId7"/>
    <p:sldId id="902" r:id="rId8"/>
    <p:sldId id="899" r:id="rId9"/>
    <p:sldId id="900" r:id="rId10"/>
  </p:sldIdLst>
  <p:sldSz cx="17346613" cy="9756775"/>
  <p:notesSz cx="7099300" cy="10234613"/>
  <p:custDataLst>
    <p:tags r:id="rId14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5215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043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95645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608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260750" algn="l" defTabSz="13043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3912900" algn="l" defTabSz="13043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565051" algn="l" defTabSz="13043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217201" algn="l" defTabSz="13043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79">
          <p15:clr>
            <a:srgbClr val="A4A3A4"/>
          </p15:clr>
        </p15:guide>
        <p15:guide id="4" pos="5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03" userDrawn="1">
          <p15:clr>
            <a:srgbClr val="A4A3A4"/>
          </p15:clr>
        </p15:guide>
        <p15:guide id="2" pos="222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9A0"/>
    <a:srgbClr val="EAD17E"/>
    <a:srgbClr val="C1C3EA"/>
    <a:srgbClr val="AF9CFF"/>
    <a:srgbClr val="F064FF"/>
    <a:srgbClr val="A20C5A"/>
    <a:srgbClr val="890C4D"/>
    <a:srgbClr val="64EA4E"/>
    <a:srgbClr val="00A400"/>
    <a:srgbClr val="F1F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84972" autoAdjust="0"/>
  </p:normalViewPr>
  <p:slideViewPr>
    <p:cSldViewPr showGuides="1">
      <p:cViewPr varScale="1">
        <p:scale>
          <a:sx n="68" d="100"/>
          <a:sy n="68" d="100"/>
        </p:scale>
        <p:origin x="-904" y="-120"/>
      </p:cViewPr>
      <p:guideLst>
        <p:guide orient="horz" pos="618"/>
        <p:guide orient="horz" pos="879"/>
        <p:guide pos="2880"/>
        <p:guide pos="5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666" y="3180"/>
      </p:cViewPr>
      <p:guideLst>
        <p:guide orient="horz" pos="3203"/>
        <p:guide pos="22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theme" Target="../theme/theme4.xml"/><Relationship Id="rId2" Type="http://schemas.openxmlformats.org/officeDocument/2006/relationships/tags" Target="../tags/tag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22164" y="9774761"/>
            <a:ext cx="2732285" cy="45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45" rIns="97310" bIns="48645" numCol="1" anchor="t" anchorCtr="0" compatLnSpc="1">
            <a:prstTxWarp prst="textNoShape">
              <a:avLst/>
            </a:prstTxWarp>
          </a:bodyPr>
          <a:lstStyle>
            <a:lvl1pPr algn="l" defTabSz="458186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0: Introduction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46945" y="9774761"/>
            <a:ext cx="3130191" cy="45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45" rIns="97310" bIns="48645" numCol="1" anchor="t" anchorCtr="0" compatLnSpc="1">
            <a:prstTxWarp prst="textNoShape">
              <a:avLst/>
            </a:prstTxWarp>
          </a:bodyPr>
          <a:lstStyle>
            <a:lvl1pPr algn="r" defTabSz="4581868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CF22839-E7F0-4CC5-85F7-342B62AD1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783115" y="0"/>
            <a:ext cx="191841" cy="38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4961" tIns="47489" rIns="94961" bIns="47489">
            <a:spAutoFit/>
          </a:bodyPr>
          <a:lstStyle/>
          <a:p>
            <a:pPr algn="r" defTabSz="4581868">
              <a:defRPr/>
            </a:pPr>
            <a:endParaRPr lang="en-US" sz="1900" dirty="0">
              <a:ea typeface="+mn-ea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91887" y="1"/>
            <a:ext cx="4705234" cy="3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279" tIns="47130" rIns="94279" bIns="47130">
            <a:spAutoFit/>
          </a:bodyPr>
          <a:lstStyle/>
          <a:p>
            <a:pPr algn="l" defTabSz="4581868">
              <a:defRPr/>
            </a:pPr>
            <a:endParaRPr lang="en-US" sz="1900" dirty="0">
              <a:ea typeface="+mn-ea"/>
            </a:endParaRPr>
          </a:p>
        </p:txBody>
      </p:sp>
      <p:pic>
        <p:nvPicPr>
          <p:cNvPr id="146438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7802" y="85098"/>
            <a:ext cx="1865182" cy="55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4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0" y="659507"/>
            <a:ext cx="7099300" cy="90006"/>
          </a:xfrm>
          <a:prstGeom prst="rect">
            <a:avLst/>
          </a:prstGeom>
          <a:gradFill rotWithShape="0">
            <a:gsLst>
              <a:gs pos="0">
                <a:srgbClr val="00418F"/>
              </a:gs>
              <a:gs pos="100000">
                <a:srgbClr val="8BA8D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4763" tIns="47381" rIns="94763" bIns="47381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146440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030" y="139104"/>
            <a:ext cx="2440488" cy="4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7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9552197"/>
            <a:ext cx="7099300" cy="90006"/>
          </a:xfrm>
          <a:prstGeom prst="rect">
            <a:avLst/>
          </a:prstGeom>
          <a:gradFill rotWithShape="0">
            <a:gsLst>
              <a:gs pos="0">
                <a:srgbClr val="00418F"/>
              </a:gs>
              <a:gs pos="100000">
                <a:srgbClr val="8BA8D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4763" tIns="47381" rIns="94763" bIns="47381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469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242" cy="49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45" rIns="97310" bIns="48645" numCol="1" anchor="t" anchorCtr="0" compatLnSpc="1">
            <a:prstTxWarp prst="textNoShape">
              <a:avLst/>
            </a:prstTxWarp>
          </a:bodyPr>
          <a:lstStyle>
            <a:lvl1pPr algn="l" defTabSz="4581868">
              <a:defRPr sz="19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3979" y="0"/>
            <a:ext cx="3082110" cy="49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45" rIns="97310" bIns="48645" numCol="1" anchor="t" anchorCtr="0" compatLnSpc="1">
            <a:prstTxWarp prst="textNoShape">
              <a:avLst/>
            </a:prstTxWarp>
          </a:bodyPr>
          <a:lstStyle>
            <a:lvl1pPr algn="r" defTabSz="4581868">
              <a:defRPr sz="19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7713"/>
            <a:ext cx="6883400" cy="3871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739" y="4868561"/>
            <a:ext cx="5176090" cy="46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45" rIns="97310" bIns="48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5484"/>
            <a:ext cx="3057242" cy="46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45" rIns="97310" bIns="48645" numCol="1" anchor="b" anchorCtr="0" compatLnSpc="1">
            <a:prstTxWarp prst="textNoShape">
              <a:avLst/>
            </a:prstTxWarp>
          </a:bodyPr>
          <a:lstStyle>
            <a:lvl1pPr algn="l" defTabSz="4581868">
              <a:defRPr sz="19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3979" y="9735484"/>
            <a:ext cx="3082110" cy="46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0" tIns="48645" rIns="97310" bIns="48645" numCol="1" anchor="b" anchorCtr="0" compatLnSpc="1">
            <a:prstTxWarp prst="textNoShape">
              <a:avLst/>
            </a:prstTxWarp>
          </a:bodyPr>
          <a:lstStyle>
            <a:lvl1pPr algn="r" defTabSz="4581868">
              <a:defRPr sz="19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E425D24-AEA4-469B-AC36-F06168843F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335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1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30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6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0860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0750" algn="l" defTabSz="65215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2900" algn="l" defTabSz="65215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65051" algn="l" defTabSz="65215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17201" algn="l" defTabSz="65215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14A5B7-7EE0-4450-A76F-F0F60FF6E6F3}" type="slidenum">
              <a:rPr lang="de-DE" smtClean="0">
                <a:ea typeface="ＭＳ Ｐゴシック" pitchFamily="34" charset="-128"/>
              </a:rPr>
              <a:pPr/>
              <a:t>1</a:t>
            </a:fld>
            <a:endParaRPr lang="de-DE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47713"/>
            <a:ext cx="6881812" cy="3871912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736" y="4866924"/>
            <a:ext cx="5179405" cy="4621450"/>
          </a:xfrm>
          <a:noFill/>
          <a:ln/>
        </p:spPr>
        <p:txBody>
          <a:bodyPr/>
          <a:lstStyle/>
          <a:p>
            <a:r>
              <a:rPr lang="en-US" dirty="0">
                <a:latin typeface="Times New Roman" pitchFamily="18" charset="0"/>
                <a:ea typeface="ＭＳ Ｐゴシック" pitchFamily="34" charset="-128"/>
              </a:rPr>
              <a:t>Internetwork =</a:t>
            </a:r>
            <a:r>
              <a:rPr lang="en-US" baseline="0" dirty="0">
                <a:latin typeface="Times New Roman" pitchFamily="18" charset="0"/>
                <a:ea typeface="ＭＳ Ｐゴシック" pitchFamily="34" charset="-128"/>
              </a:rPr>
              <a:t> interconnection of independent networks</a:t>
            </a:r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88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5676" y="2789276"/>
            <a:ext cx="15955270" cy="2601807"/>
          </a:xfrm>
          <a:prstGeom prst="rect">
            <a:avLst/>
          </a:prstGeom>
        </p:spPr>
        <p:txBody>
          <a:bodyPr/>
          <a:lstStyle>
            <a:lvl1pPr algn="ctr">
              <a:defRPr sz="5100" b="1" baseline="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21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88" y="1805046"/>
            <a:ext cx="15178286" cy="675923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3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  <a:ea typeface="+mn-ea"/>
                <a:cs typeface="Lucida Sans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3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  <a:ea typeface="+mn-ea"/>
                <a:cs typeface="Lucida Sans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3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  <a:ea typeface="+mn-ea"/>
                <a:cs typeface="Lucida Sans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3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  <a:ea typeface="+mn-ea"/>
                <a:cs typeface="Lucida Sans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  <a:ea typeface="+mn-ea"/>
                <a:cs typeface="Lucida San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023665" y="165930"/>
            <a:ext cx="15162897" cy="1695366"/>
          </a:xfrm>
          <a:prstGeom prst="rect">
            <a:avLst/>
          </a:prstGeom>
        </p:spPr>
        <p:txBody>
          <a:bodyPr vert="horz" lIns="154864" tIns="77432" rIns="154864" bIns="77432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5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371" y="6269632"/>
            <a:ext cx="14744621" cy="1937804"/>
          </a:xfrm>
          <a:prstGeom prst="rect">
            <a:avLst/>
          </a:prstGeo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371" y="4135338"/>
            <a:ext cx="14744621" cy="21342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300"/>
            </a:lvl1pPr>
            <a:lvl2pPr marL="774321" indent="0">
              <a:buNone/>
              <a:defRPr sz="3100"/>
            </a:lvl2pPr>
            <a:lvl3pPr marL="1548642" indent="0">
              <a:buNone/>
              <a:defRPr sz="2700"/>
            </a:lvl3pPr>
            <a:lvl4pPr marL="2322964" indent="0">
              <a:buNone/>
              <a:defRPr sz="2400"/>
            </a:lvl4pPr>
            <a:lvl5pPr marL="3097285" indent="0">
              <a:buNone/>
              <a:defRPr sz="2400"/>
            </a:lvl5pPr>
            <a:lvl6pPr marL="3871606" indent="0">
              <a:buNone/>
              <a:defRPr sz="2400"/>
            </a:lvl6pPr>
            <a:lvl7pPr marL="4645927" indent="0">
              <a:buNone/>
              <a:defRPr sz="2400"/>
            </a:lvl7pPr>
            <a:lvl8pPr marL="5420249" indent="0">
              <a:buNone/>
              <a:defRPr sz="2400"/>
            </a:lvl8pPr>
            <a:lvl9pPr marL="6194570" indent="0">
              <a:buNone/>
              <a:defRPr sz="24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2088375" y="8873732"/>
            <a:ext cx="1166846" cy="519458"/>
          </a:xfrm>
          <a:prstGeom prst="rect">
            <a:avLst/>
          </a:prstGeom>
        </p:spPr>
        <p:txBody>
          <a:bodyPr lIns="108883" tIns="54441" rIns="108883" bIns="54441"/>
          <a:lstStyle>
            <a:lvl1pPr>
              <a:defRPr/>
            </a:lvl1pPr>
          </a:lstStyle>
          <a:p>
            <a:fld id="{3A58DD4F-8B94-4B77-ADDC-A6A969EA58D9}" type="slidenum">
              <a:rPr lang="en-US" altLang="en-US" sz="2400">
                <a:solidFill>
                  <a:prstClr val="black"/>
                </a:solidFill>
              </a:rPr>
              <a:pPr/>
              <a:t>‹#›</a:t>
            </a:fld>
            <a:endParaRPr lang="en-US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4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3655" y="2432584"/>
            <a:ext cx="14961453" cy="4058547"/>
          </a:xfrm>
          <a:prstGeom prst="rect">
            <a:avLst/>
          </a:prstGeom>
        </p:spPr>
        <p:txBody>
          <a:bodyPr anchor="b"/>
          <a:lstStyle>
            <a:lvl1pPr>
              <a:defRPr sz="101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3655" y="6529363"/>
            <a:ext cx="14961453" cy="2134294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77432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4864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3229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09728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387160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464592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542024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619457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2088375" y="8873732"/>
            <a:ext cx="1166846" cy="519458"/>
          </a:xfrm>
          <a:prstGeom prst="rect">
            <a:avLst/>
          </a:prstGeom>
        </p:spPr>
        <p:txBody>
          <a:bodyPr lIns="108883" tIns="54441" rIns="108883" bIns="54441"/>
          <a:lstStyle/>
          <a:p>
            <a:fld id="{1E00DD31-8450-4237-892E-6E1A2FEB3DE4}" type="slidenum">
              <a:rPr lang="en-US" sz="2400" smtClean="0">
                <a:solidFill>
                  <a:prstClr val="black"/>
                </a:solidFill>
              </a:rPr>
              <a:pPr/>
              <a:t>‹#›</a:t>
            </a:fld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9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1023665" y="165930"/>
            <a:ext cx="15162897" cy="1695366"/>
          </a:xfrm>
          <a:prstGeom prst="rect">
            <a:avLst/>
          </a:prstGeom>
        </p:spPr>
        <p:txBody>
          <a:bodyPr vert="horz" lIns="154864" tIns="77432" rIns="154864" bIns="77432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2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40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3933" y="42912"/>
            <a:ext cx="15163230" cy="9192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01105" y="2818633"/>
            <a:ext cx="7227755" cy="5528839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817972" y="2818633"/>
            <a:ext cx="7227755" cy="5528839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2088375" y="8873732"/>
            <a:ext cx="1166846" cy="519458"/>
          </a:xfrm>
          <a:prstGeom prst="rect">
            <a:avLst/>
          </a:prstGeom>
          <a:ln/>
        </p:spPr>
        <p:txBody>
          <a:bodyPr lIns="108883" tIns="54441" rIns="108883" bIns="54441"/>
          <a:lstStyle>
            <a:lvl1pPr>
              <a:defRPr/>
            </a:lvl1pPr>
          </a:lstStyle>
          <a:p>
            <a:pPr>
              <a:defRPr/>
            </a:pPr>
            <a:fld id="{9885EEE3-D47D-476E-B6E7-B0C2159F1C0E}" type="slidenum">
              <a:rPr lang="de-DE" sz="24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7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5897849" y="9073964"/>
            <a:ext cx="5550916" cy="48783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867440" y="9073964"/>
            <a:ext cx="3989721" cy="48783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DCC0-C9E0-724F-87EA-3C0B277B82BE}" type="datetime1">
              <a:rPr lang="en-US" sz="2400" smtClean="0">
                <a:solidFill>
                  <a:prstClr val="black">
                    <a:tint val="75000"/>
                  </a:prstClr>
                </a:solidFill>
              </a:rPr>
              <a:pPr/>
              <a:t>05.11.20</a:t>
            </a:fld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2088375" y="8873732"/>
            <a:ext cx="1166846" cy="51945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24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k-UA" sz="2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1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0268" y="165930"/>
            <a:ext cx="14961453" cy="1695366"/>
          </a:xfrm>
          <a:prstGeom prst="rect">
            <a:avLst/>
          </a:prstGeom>
        </p:spPr>
        <p:txBody>
          <a:bodyPr lIns="0" tIns="0" rIns="0" bIns="0"/>
          <a:lstStyle>
            <a:lvl1pPr>
              <a:defRPr sz="3300" b="0" i="0">
                <a:solidFill>
                  <a:srgbClr val="FF2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7849" y="9073964"/>
            <a:ext cx="5550916" cy="48783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440" y="9073964"/>
            <a:ext cx="3989721" cy="48783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2154-A12F-BF48-A028-5CC9450A7B07}" type="datetime1">
              <a:rPr lang="en-US" sz="2400" smtClean="0">
                <a:solidFill>
                  <a:prstClr val="black">
                    <a:tint val="75000"/>
                  </a:prstClr>
                </a:solidFill>
              </a:rPr>
              <a:pPr/>
              <a:t>05.11.20</a:t>
            </a:fld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088375" y="8873732"/>
            <a:ext cx="1166846" cy="51945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24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k-UA" sz="2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4007" y="1638836"/>
            <a:ext cx="13958604" cy="330307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4007" y="5030837"/>
            <a:ext cx="13958604" cy="11306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72213" algn="ctr">
              <a:spcBef>
                <a:spcPts val="0"/>
              </a:spcBef>
              <a:buSzTx/>
              <a:buNone/>
              <a:defRPr sz="3700"/>
            </a:lvl2pPr>
            <a:lvl3pPr marL="0" indent="544424" algn="ctr">
              <a:spcBef>
                <a:spcPts val="0"/>
              </a:spcBef>
              <a:buSzTx/>
              <a:buNone/>
              <a:defRPr sz="3700"/>
            </a:lvl3pPr>
            <a:lvl4pPr marL="0" indent="816638" algn="ctr">
              <a:spcBef>
                <a:spcPts val="0"/>
              </a:spcBef>
              <a:buSzTx/>
              <a:buNone/>
              <a:defRPr sz="3700"/>
            </a:lvl4pPr>
            <a:lvl5pPr marL="0" indent="1088851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8375" y="8873732"/>
            <a:ext cx="1166846" cy="519458"/>
          </a:xfrm>
          <a:prstGeom prst="rect">
            <a:avLst/>
          </a:prstGeom>
        </p:spPr>
        <p:txBody>
          <a:bodyPr lIns="108883" tIns="54441" rIns="108883" bIns="54441"/>
          <a:lstStyle/>
          <a:p>
            <a:fld id="{86CB4B4D-7CA3-9044-876B-883B54F8677D}" type="slidenum">
              <a:rPr lang="uk-UA" sz="2400" smtClean="0">
                <a:solidFill>
                  <a:prstClr val="black"/>
                </a:solidFill>
              </a:rPr>
              <a:pPr/>
              <a:t>‹#›</a:t>
            </a:fld>
            <a:endParaRPr lang="uk-UA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27714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694007" y="1638836"/>
            <a:ext cx="13958604" cy="3303075"/>
          </a:xfrm>
          <a:prstGeom prst="rect">
            <a:avLst/>
          </a:prstGeom>
        </p:spPr>
        <p:txBody>
          <a:bodyPr anchor="b"/>
          <a:lstStyle>
            <a:lvl1pPr>
              <a:defRPr sz="100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4007" y="5030837"/>
            <a:ext cx="13958604" cy="11306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28676" y="9058048"/>
            <a:ext cx="457383" cy="368420"/>
          </a:xfrm>
          <a:prstGeom prst="rect">
            <a:avLst/>
          </a:prstGeom>
        </p:spPr>
        <p:txBody>
          <a:bodyPr lIns="108883" tIns="54441" rIns="108883" bIns="54441">
            <a:norm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 lang="uk-UA" sz="2400" smtClean="0">
                <a:solidFill>
                  <a:prstClr val="black"/>
                </a:solidFill>
              </a:rPr>
              <a:pPr/>
              <a:t>‹#›</a:t>
            </a:fld>
            <a:endParaRPr lang="uk-UA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4646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85" y="1805046"/>
            <a:ext cx="15178287" cy="675923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2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defRPr lang="de-DE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0"/>
          </p:nvPr>
        </p:nvSpPr>
        <p:spPr>
          <a:xfrm>
            <a:off x="16763190" y="8982843"/>
            <a:ext cx="1166846" cy="519458"/>
          </a:xfrm>
        </p:spPr>
        <p:txBody>
          <a:bodyPr/>
          <a:lstStyle>
            <a:lvl1pPr>
              <a:defRPr/>
            </a:lvl1pPr>
          </a:lstStyle>
          <a:p>
            <a:fld id="{BFCAFAC7-055E-46DE-A06E-02B0EEE2727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023665" y="165930"/>
            <a:ext cx="15162897" cy="1695366"/>
          </a:xfrm>
          <a:prstGeom prst="rect">
            <a:avLst/>
          </a:prstGeom>
        </p:spPr>
        <p:txBody>
          <a:bodyPr vert="horz" lIns="130430" tIns="65215" rIns="130430" bIns="65215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1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2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5897849" y="9073964"/>
            <a:ext cx="5550916" cy="48783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867440" y="9073964"/>
            <a:ext cx="3989721" cy="48783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2400">
                <a:solidFill>
                  <a:prstClr val="black">
                    <a:tint val="75000"/>
                  </a:prstClr>
                </a:solidFill>
              </a:rPr>
              <a:pPr/>
              <a:t>05.11.20</a:t>
            </a:fld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2088375" y="8873732"/>
            <a:ext cx="1166846" cy="519458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24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k-UA" sz="2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370" y="6269633"/>
            <a:ext cx="14744621" cy="1937804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370" y="4135338"/>
            <a:ext cx="14744621" cy="21342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00"/>
            </a:lvl1pPr>
            <a:lvl2pPr marL="652150" indent="0">
              <a:buNone/>
              <a:defRPr sz="2600"/>
            </a:lvl2pPr>
            <a:lvl3pPr marL="1304300" indent="0">
              <a:buNone/>
              <a:defRPr sz="2300"/>
            </a:lvl3pPr>
            <a:lvl4pPr marL="1956450" indent="0">
              <a:buNone/>
              <a:defRPr sz="2000"/>
            </a:lvl4pPr>
            <a:lvl5pPr marL="2608600" indent="0">
              <a:buNone/>
              <a:defRPr sz="2000"/>
            </a:lvl5pPr>
            <a:lvl6pPr marL="3260750" indent="0">
              <a:buNone/>
              <a:defRPr sz="2000"/>
            </a:lvl6pPr>
            <a:lvl7pPr marL="3912900" indent="0">
              <a:buNone/>
              <a:defRPr sz="2000"/>
            </a:lvl7pPr>
            <a:lvl8pPr marL="4565051" indent="0">
              <a:buNone/>
              <a:defRPr sz="2000"/>
            </a:lvl8pPr>
            <a:lvl9pPr marL="5217201" indent="0">
              <a:buNone/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6763190" y="8982843"/>
            <a:ext cx="1166846" cy="519458"/>
          </a:xfrm>
        </p:spPr>
        <p:txBody>
          <a:bodyPr/>
          <a:lstStyle>
            <a:lvl1pPr>
              <a:defRPr/>
            </a:lvl1pPr>
          </a:lstStyle>
          <a:p>
            <a:fld id="{3A58DD4F-8B94-4B77-ADDC-A6A969EA5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07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3655" y="2432584"/>
            <a:ext cx="14961453" cy="4058547"/>
          </a:xfrm>
        </p:spPr>
        <p:txBody>
          <a:bodyPr anchor="b"/>
          <a:lstStyle>
            <a:lvl1pPr>
              <a:defRPr sz="86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3655" y="6529364"/>
            <a:ext cx="14961453" cy="2134294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5215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0430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564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6086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2607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39129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45650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21720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DD31-8450-4237-892E-6E1A2FEB3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3" y="42912"/>
            <a:ext cx="15163230" cy="91921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8CA049-C10D-41F3-8EE9-25FEE58BF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2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71BF08-A701-41C7-90C6-DDF73B480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83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3933" y="42912"/>
            <a:ext cx="15163230" cy="91921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01105" y="2818633"/>
            <a:ext cx="7227755" cy="552883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817971" y="2818633"/>
            <a:ext cx="7227755" cy="552883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5EEE3-D47D-476E-B6E7-B0C2159F1C0E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3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t'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17" y="146804"/>
            <a:ext cx="16611791" cy="650452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94219" y="1268309"/>
            <a:ext cx="16610675" cy="7556873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Arial"/>
                <a:cs typeface="Arial"/>
              </a:defRPr>
            </a:lvl1pPr>
            <a:lvl2pPr>
              <a:buClr>
                <a:srgbClr val="004290"/>
              </a:buClr>
              <a:defRPr>
                <a:latin typeface="Arial"/>
                <a:cs typeface="Arial"/>
              </a:defRPr>
            </a:lvl2pPr>
            <a:lvl3pPr>
              <a:buClr>
                <a:srgbClr val="004290"/>
              </a:buClr>
              <a:defRPr>
                <a:latin typeface="Arial"/>
                <a:cs typeface="Arial"/>
              </a:defRPr>
            </a:lvl3pPr>
            <a:lvl4pPr>
              <a:buClr>
                <a:srgbClr val="004290"/>
              </a:buClr>
              <a:defRPr>
                <a:latin typeface="Arial"/>
                <a:cs typeface="Arial"/>
              </a:defRPr>
            </a:lvl4pPr>
            <a:lvl5pPr>
              <a:buClr>
                <a:srgbClr val="004290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31557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95676" y="2789276"/>
            <a:ext cx="15955270" cy="2601807"/>
          </a:xfrm>
          <a:prstGeom prst="rect">
            <a:avLst/>
          </a:prstGeom>
        </p:spPr>
        <p:txBody>
          <a:bodyPr/>
          <a:lstStyle>
            <a:lvl1pPr algn="ctr">
              <a:defRPr sz="6100" b="1" baseline="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7" y="2829499"/>
            <a:ext cx="17346613" cy="1272535"/>
          </a:xfrm>
          <a:prstGeom prst="rect">
            <a:avLst/>
          </a:prstGeom>
        </p:spPr>
        <p:txBody>
          <a:bodyPr wrap="square" lIns="154864" tIns="77432" rIns="154864" bIns="77432">
            <a:spAutoFit/>
          </a:bodyPr>
          <a:lstStyle/>
          <a:p>
            <a:pPr defTabSz="1548642">
              <a:defRPr/>
            </a:pPr>
            <a:r>
              <a:rPr lang="en-US" sz="4800" b="1" kern="0" dirty="0">
                <a:solidFill>
                  <a:srgbClr val="E7E6E6">
                    <a:lumMod val="50000"/>
                  </a:srgbClr>
                </a:solidFill>
                <a:latin typeface="Arial"/>
                <a:cs typeface="Segoe UI" pitchFamily="34" charset="0"/>
              </a:rPr>
              <a:t>Introduction to Computer Networks </a:t>
            </a:r>
            <a:br>
              <a:rPr lang="en-US" sz="4800" b="1" kern="0" dirty="0">
                <a:solidFill>
                  <a:srgbClr val="E7E6E6">
                    <a:lumMod val="50000"/>
                  </a:srgbClr>
                </a:solidFill>
                <a:latin typeface="Arial"/>
                <a:cs typeface="Segoe UI" pitchFamily="34" charset="0"/>
              </a:rPr>
            </a:br>
            <a:endParaRPr lang="en-US" sz="24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7" y="6210170"/>
            <a:ext cx="17346613" cy="900346"/>
          </a:xfrm>
          <a:prstGeom prst="rect">
            <a:avLst/>
          </a:prstGeom>
        </p:spPr>
        <p:txBody>
          <a:bodyPr wrap="square" lIns="154864" tIns="77432" rIns="154864" bIns="77432">
            <a:spAutoFit/>
          </a:bodyPr>
          <a:lstStyle/>
          <a:p>
            <a:r>
              <a:rPr lang="en-US" sz="4800" b="1" kern="0" dirty="0">
                <a:solidFill>
                  <a:prstClr val="white">
                    <a:lumMod val="65000"/>
                  </a:prstClr>
                </a:solidFill>
                <a:latin typeface="Arial"/>
                <a:cs typeface="Segoe UI" pitchFamily="34" charset="0"/>
              </a:rPr>
              <a:t>Oliver </a:t>
            </a:r>
            <a:r>
              <a:rPr lang="en-US" sz="4800" b="1" kern="0" dirty="0" err="1">
                <a:solidFill>
                  <a:prstClr val="white">
                    <a:lumMod val="65000"/>
                  </a:prstClr>
                </a:solidFill>
                <a:latin typeface="Arial"/>
                <a:cs typeface="Segoe UI" pitchFamily="34" charset="0"/>
              </a:rPr>
              <a:t>Hohlfeld</a:t>
            </a:r>
            <a:endParaRPr lang="en-US" sz="4800" b="1" kern="0" dirty="0">
              <a:solidFill>
                <a:prstClr val="white">
                  <a:lumMod val="65000"/>
                </a:prstClr>
              </a:solidFill>
              <a:latin typeface="Arial"/>
              <a:cs typeface="Segoe U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7192" y="6927284"/>
            <a:ext cx="17346613" cy="659518"/>
          </a:xfrm>
          <a:prstGeom prst="rect">
            <a:avLst/>
          </a:prstGeom>
        </p:spPr>
        <p:txBody>
          <a:bodyPr wrap="square" lIns="154864" tIns="77432" rIns="154864" bIns="77432">
            <a:spAutoFit/>
          </a:bodyPr>
          <a:lstStyle/>
          <a:p>
            <a:r>
              <a:rPr lang="en-US" sz="3300" b="1" kern="0" dirty="0" err="1">
                <a:solidFill>
                  <a:srgbClr val="A6A6A6"/>
                </a:solidFill>
                <a:latin typeface="Arial"/>
                <a:cs typeface="Segoe UI" pitchFamily="34" charset="0"/>
              </a:rPr>
              <a:t>www.b-tu.de</a:t>
            </a:r>
            <a:r>
              <a:rPr lang="en-US" sz="3300" b="1" kern="0" dirty="0">
                <a:solidFill>
                  <a:srgbClr val="A6A6A6"/>
                </a:solidFill>
                <a:latin typeface="Arial"/>
                <a:cs typeface="Segoe UI" pitchFamily="34" charset="0"/>
              </a:rPr>
              <a:t>/</a:t>
            </a:r>
            <a:r>
              <a:rPr lang="en-US" sz="3300" b="1" kern="0" dirty="0" err="1">
                <a:solidFill>
                  <a:srgbClr val="A6A6A6"/>
                </a:solidFill>
                <a:latin typeface="Arial"/>
                <a:cs typeface="Segoe UI" pitchFamily="34" charset="0"/>
              </a:rPr>
              <a:t>fg-rechnernetze</a:t>
            </a:r>
            <a:endParaRPr lang="en-US" sz="3300" b="1" kern="0" dirty="0">
              <a:solidFill>
                <a:srgbClr val="A6A6A6"/>
              </a:solidFill>
              <a:latin typeface="Arial"/>
              <a:cs typeface="Segoe UI" pitchFamily="34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>
          <a:xfrm>
            <a:off x="2717559" y="8771449"/>
            <a:ext cx="9257002" cy="578179"/>
          </a:xfrm>
          <a:prstGeom prst="rect">
            <a:avLst/>
          </a:prstGeom>
        </p:spPr>
        <p:txBody>
          <a:bodyPr lIns="154864" tIns="77432" rIns="154864" bIns="77432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 3" pitchFamily="18" charset="2"/>
              <a:buNone/>
              <a:defRPr lang="en-GB" sz="2000" b="1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lang="en-GB" sz="2000" dirty="0" smtClean="0">
                <a:solidFill>
                  <a:srgbClr val="4D4D4D"/>
                </a:solidFill>
                <a:latin typeface="+mn-lt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–"/>
              <a:defRPr lang="en-GB" sz="2000" dirty="0" smtClean="0">
                <a:solidFill>
                  <a:srgbClr val="4D4D4D"/>
                </a:solidFill>
                <a:latin typeface="+mn-lt"/>
                <a:cs typeface="Segoe UI" pitchFamily="34" charset="0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•"/>
              <a:defRPr lang="en-GB" sz="2000" dirty="0" smtClean="0">
                <a:solidFill>
                  <a:srgbClr val="4D4D4D"/>
                </a:solidFill>
                <a:latin typeface="+mn-lt"/>
                <a:cs typeface="Segoe UI" pitchFamily="34" charset="0"/>
              </a:defRPr>
            </a:lvl4pPr>
            <a:lvl5pPr marL="1752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GB" sz="2000" dirty="0" smtClean="0">
                <a:solidFill>
                  <a:srgbClr val="4D4D4D"/>
                </a:solidFill>
                <a:latin typeface="+mn-lt"/>
                <a:cs typeface="Segoe UI" pitchFamily="34" charset="0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defTabSz="1548642">
              <a:defRPr/>
            </a:pPr>
            <a:r>
              <a:rPr lang="de-DE" sz="2400" b="0" dirty="0" err="1">
                <a:solidFill>
                  <a:srgbClr val="767171"/>
                </a:solidFill>
                <a:latin typeface="Arial"/>
              </a:rPr>
              <a:t>Introduction</a:t>
            </a:r>
            <a:r>
              <a:rPr lang="de-DE" sz="2400" b="0" dirty="0">
                <a:solidFill>
                  <a:srgbClr val="767171"/>
                </a:solidFill>
                <a:latin typeface="Arial"/>
              </a:rPr>
              <a:t> </a:t>
            </a:r>
            <a:r>
              <a:rPr lang="de-DE" sz="2400" b="0" dirty="0" err="1">
                <a:solidFill>
                  <a:srgbClr val="767171"/>
                </a:solidFill>
                <a:latin typeface="Arial"/>
              </a:rPr>
              <a:t>to</a:t>
            </a:r>
            <a:r>
              <a:rPr lang="de-DE" sz="2400" b="0" dirty="0">
                <a:solidFill>
                  <a:srgbClr val="767171"/>
                </a:solidFill>
                <a:latin typeface="Arial"/>
              </a:rPr>
              <a:t> Computer Networks WS 19/20</a:t>
            </a:r>
          </a:p>
          <a:p>
            <a:pPr>
              <a:defRPr/>
            </a:pPr>
            <a:r>
              <a:rPr lang="de-DE" sz="2400" b="0" dirty="0" err="1">
                <a:solidFill>
                  <a:srgbClr val="767171"/>
                </a:solidFill>
                <a:latin typeface="Arial"/>
              </a:rPr>
              <a:t>Chair</a:t>
            </a:r>
            <a:r>
              <a:rPr lang="de-DE" sz="2400" b="0" dirty="0">
                <a:solidFill>
                  <a:srgbClr val="767171"/>
                </a:solidFill>
                <a:latin typeface="Arial"/>
              </a:rPr>
              <a:t> </a:t>
            </a:r>
            <a:r>
              <a:rPr lang="de-DE" sz="2400" b="0" dirty="0" err="1">
                <a:solidFill>
                  <a:srgbClr val="767171"/>
                </a:solidFill>
                <a:latin typeface="Arial"/>
              </a:rPr>
              <a:t>of</a:t>
            </a:r>
            <a:r>
              <a:rPr lang="de-DE" sz="2400" b="0" dirty="0">
                <a:solidFill>
                  <a:srgbClr val="767171"/>
                </a:solidFill>
                <a:latin typeface="Arial"/>
              </a:rPr>
              <a:t> Computer Networks</a:t>
            </a:r>
          </a:p>
          <a:p>
            <a:pPr>
              <a:defRPr/>
            </a:pPr>
            <a:endParaRPr lang="de-DE" sz="2400" b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Grafik 4">
            <a:extLst>
              <a:ext uri="{FF2B5EF4-FFF2-40B4-BE49-F238E27FC236}">
                <a16:creationId xmlns:a16="http://schemas.microsoft.com/office/drawing/2014/main" xmlns="" id="{8AD2901E-AED4-4029-AD67-5BCDA34AFC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3554" y="8734131"/>
            <a:ext cx="1574774" cy="841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688931" y="9019432"/>
            <a:ext cx="3081483" cy="376145"/>
          </a:xfrm>
          <a:prstGeom prst="rect">
            <a:avLst/>
          </a:prstGeom>
        </p:spPr>
      </p:pic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597937" y="8728502"/>
            <a:ext cx="16334726" cy="0"/>
          </a:xfrm>
          <a:prstGeom prst="line">
            <a:avLst/>
          </a:prstGeom>
          <a:noFill/>
          <a:ln w="19050">
            <a:solidFill>
              <a:srgbClr val="BCBCB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54864" tIns="77432" rIns="154864" bIns="77432"/>
          <a:lstStyle/>
          <a:p>
            <a:endParaRPr lang="de-DE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4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776649" y="8968944"/>
            <a:ext cx="1166846" cy="519458"/>
          </a:xfrm>
          <a:prstGeom prst="rect">
            <a:avLst/>
          </a:prstGeom>
        </p:spPr>
        <p:txBody>
          <a:bodyPr vert="horz" wrap="square" lIns="130430" tIns="65215" rIns="130430" bIns="652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2000" b="0"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</a:lstStyle>
          <a:p>
            <a:fld id="{21BD46E2-48AD-5D44-ACF9-13383D2287FF}" type="slidenum">
              <a:rPr lang="en-US" altLang="en-US" smtClean="0"/>
              <a:t>‹#›</a:t>
            </a:fld>
            <a:endParaRPr lang="en-US" altLang="en-US" dirty="0"/>
          </a:p>
        </p:txBody>
      </p:sp>
      <p:sp>
        <p:nvSpPr>
          <p:cNvPr id="16" name="Textplatzhalter 2"/>
          <p:cNvSpPr txBox="1">
            <a:spLocks/>
          </p:cNvSpPr>
          <p:nvPr userDrawn="1"/>
        </p:nvSpPr>
        <p:spPr>
          <a:xfrm>
            <a:off x="18235601" y="2317270"/>
            <a:ext cx="19948605" cy="6190584"/>
          </a:xfrm>
          <a:prstGeom prst="rect">
            <a:avLst/>
          </a:prstGeom>
        </p:spPr>
        <p:txBody>
          <a:bodyPr vert="horz" lIns="130430" tIns="65215" rIns="130430" bIns="65215" rtlCol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buSzPct val="80000"/>
              <a:buFont typeface="Wingdings 3" panose="05040102010807070707" pitchFamily="18" charset="2"/>
              <a:buChar char="u"/>
              <a:defRPr lang="en-GB" sz="2000" dirty="0">
                <a:solidFill>
                  <a:srgbClr val="0D0D0D"/>
                </a:solidFill>
                <a:latin typeface="+mn-lt"/>
                <a:ea typeface="+mn-ea"/>
                <a:cs typeface="Segoe UI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buSzPct val="100000"/>
              <a:buFont typeface="Wingdings" panose="05000000000000000000" pitchFamily="2" charset="2"/>
              <a:buChar char="§"/>
              <a:defRPr lang="en-GB" sz="2000" dirty="0">
                <a:solidFill>
                  <a:srgbClr val="0D0D0D"/>
                </a:solidFill>
                <a:latin typeface="+mn-lt"/>
                <a:cs typeface="Segoe U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buChar char="–"/>
              <a:defRPr lang="en-GB" sz="2000" dirty="0">
                <a:solidFill>
                  <a:srgbClr val="0D0D0D"/>
                </a:solidFill>
                <a:latin typeface="+mn-lt"/>
                <a:cs typeface="Segoe UI" pitchFamily="34" charset="0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buChar char="•"/>
              <a:defRPr lang="en-GB" sz="2000" dirty="0">
                <a:solidFill>
                  <a:srgbClr val="0D0D0D"/>
                </a:solidFill>
                <a:latin typeface="+mn-lt"/>
                <a:cs typeface="Segoe UI" pitchFamily="34" charset="0"/>
              </a:defRPr>
            </a:lvl4pPr>
            <a:lvl5pPr marL="175260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defRPr lang="en-GB" sz="2000" dirty="0">
                <a:solidFill>
                  <a:srgbClr val="0D0D0D"/>
                </a:solidFill>
                <a:latin typeface="+mn-lt"/>
                <a:cs typeface="Segoe UI" pitchFamily="34" charset="0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platzhalter 1"/>
          <p:cNvSpPr>
            <a:spLocks noGrp="1"/>
          </p:cNvSpPr>
          <p:nvPr>
            <p:ph type="title"/>
          </p:nvPr>
        </p:nvSpPr>
        <p:spPr>
          <a:xfrm>
            <a:off x="1160268" y="165930"/>
            <a:ext cx="14961453" cy="1695366"/>
          </a:xfrm>
          <a:prstGeom prst="rect">
            <a:avLst/>
          </a:prstGeom>
        </p:spPr>
        <p:txBody>
          <a:bodyPr vert="horz" lIns="130430" tIns="65215" rIns="130430" bIns="65215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8" name="Textplatzhalter 2"/>
          <p:cNvSpPr>
            <a:spLocks noGrp="1"/>
          </p:cNvSpPr>
          <p:nvPr>
            <p:ph type="body" idx="1"/>
          </p:nvPr>
        </p:nvSpPr>
        <p:spPr>
          <a:xfrm>
            <a:off x="1192689" y="2009937"/>
            <a:ext cx="14961453" cy="6556463"/>
          </a:xfrm>
          <a:prstGeom prst="rect">
            <a:avLst/>
          </a:prstGeom>
        </p:spPr>
        <p:txBody>
          <a:bodyPr vert="horz" lIns="130430" tIns="65215" rIns="130430" bIns="65215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+mj-lt"/>
          <a:ea typeface="+mj-ea"/>
          <a:cs typeface="Segoe UI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700" b="1">
          <a:solidFill>
            <a:srgbClr val="C00000"/>
          </a:solidFill>
          <a:latin typeface="Arial" charset="0"/>
          <a:cs typeface="Segoe UI" panose="020B0502040204020203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700" b="1">
          <a:solidFill>
            <a:srgbClr val="C00000"/>
          </a:solidFill>
          <a:latin typeface="Arial" charset="0"/>
          <a:cs typeface="Segoe UI" panose="020B0502040204020203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700" b="1">
          <a:solidFill>
            <a:srgbClr val="C00000"/>
          </a:solidFill>
          <a:latin typeface="Arial" charset="0"/>
          <a:cs typeface="Segoe UI" panose="020B0502040204020203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700" b="1">
          <a:solidFill>
            <a:srgbClr val="C00000"/>
          </a:solidFill>
          <a:latin typeface="Arial" charset="0"/>
          <a:cs typeface="Segoe UI" panose="020B0502040204020203" pitchFamily="34" charset="0"/>
        </a:defRPr>
      </a:lvl5pPr>
      <a:lvl6pPr marL="65215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63D79"/>
          </a:solidFill>
          <a:latin typeface="Arial" charset="0"/>
        </a:defRPr>
      </a:lvl6pPr>
      <a:lvl7pPr marL="13043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63D79"/>
          </a:solidFill>
          <a:latin typeface="Arial" charset="0"/>
        </a:defRPr>
      </a:lvl7pPr>
      <a:lvl8pPr marL="195645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63D79"/>
          </a:solidFill>
          <a:latin typeface="Arial" charset="0"/>
        </a:defRPr>
      </a:lvl8pPr>
      <a:lvl9pPr marL="2608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63D79"/>
          </a:solidFill>
          <a:latin typeface="Arial" charset="0"/>
        </a:defRPr>
      </a:lvl9pPr>
    </p:titleStyle>
    <p:bodyStyle>
      <a:lvl1pPr marL="489113" indent="-489113" algn="l" rtl="0" fontAlgn="base">
        <a:spcBef>
          <a:spcPct val="20000"/>
        </a:spcBef>
        <a:spcAft>
          <a:spcPct val="0"/>
        </a:spcAft>
        <a:buClr>
          <a:srgbClr val="009BD2"/>
        </a:buClr>
        <a:buSzPct val="80000"/>
        <a:buFont typeface="Wingdings 3" panose="05040102010807070707" pitchFamily="18" charset="2"/>
        <a:buChar char="u"/>
        <a:defRPr lang="en-GB" sz="2900" dirty="0">
          <a:solidFill>
            <a:srgbClr val="0D0D0D"/>
          </a:solidFill>
          <a:latin typeface="+mn-lt"/>
          <a:ea typeface="+mn-ea"/>
          <a:cs typeface="Segoe UI" pitchFamily="34" charset="0"/>
        </a:defRPr>
      </a:lvl1pPr>
      <a:lvl2pPr marL="1059744" indent="-407594" algn="l" rtl="0" fontAlgn="base">
        <a:spcBef>
          <a:spcPct val="20000"/>
        </a:spcBef>
        <a:spcAft>
          <a:spcPct val="0"/>
        </a:spcAft>
        <a:buClr>
          <a:srgbClr val="009BD2"/>
        </a:buClr>
        <a:buSzPct val="100000"/>
        <a:buFont typeface="Wingdings" panose="05000000000000000000" pitchFamily="2" charset="2"/>
        <a:buChar char="§"/>
        <a:defRPr lang="en-GB" sz="2900" dirty="0">
          <a:solidFill>
            <a:srgbClr val="0D0D0D"/>
          </a:solidFill>
          <a:latin typeface="+mn-lt"/>
          <a:cs typeface="Segoe UI" pitchFamily="34" charset="0"/>
        </a:defRPr>
      </a:lvl2pPr>
      <a:lvl3pPr marL="1630375" indent="-326075" algn="l" rtl="0" fontAlgn="base">
        <a:spcBef>
          <a:spcPct val="20000"/>
        </a:spcBef>
        <a:spcAft>
          <a:spcPct val="0"/>
        </a:spcAft>
        <a:buClr>
          <a:srgbClr val="009BD2"/>
        </a:buClr>
        <a:buChar char="–"/>
        <a:defRPr lang="en-GB" sz="2900" dirty="0">
          <a:solidFill>
            <a:srgbClr val="0D0D0D"/>
          </a:solidFill>
          <a:latin typeface="+mn-lt"/>
          <a:cs typeface="Segoe UI" pitchFamily="34" charset="0"/>
        </a:defRPr>
      </a:lvl3pPr>
      <a:lvl4pPr marL="2228179" indent="-326075" algn="l" rtl="0" fontAlgn="base">
        <a:spcBef>
          <a:spcPct val="20000"/>
        </a:spcBef>
        <a:spcAft>
          <a:spcPct val="0"/>
        </a:spcAft>
        <a:buClr>
          <a:srgbClr val="009BD2"/>
        </a:buClr>
        <a:buChar char="•"/>
        <a:defRPr lang="en-GB" sz="2900" dirty="0">
          <a:solidFill>
            <a:srgbClr val="0D0D0D"/>
          </a:solidFill>
          <a:latin typeface="+mn-lt"/>
          <a:cs typeface="Segoe UI" pitchFamily="34" charset="0"/>
        </a:defRPr>
      </a:lvl4pPr>
      <a:lvl5pPr marL="2499909" algn="l" rtl="0" fontAlgn="base">
        <a:spcBef>
          <a:spcPct val="20000"/>
        </a:spcBef>
        <a:spcAft>
          <a:spcPct val="0"/>
        </a:spcAft>
        <a:buClr>
          <a:srgbClr val="009BD2"/>
        </a:buClr>
        <a:defRPr lang="en-GB" sz="2900" dirty="0">
          <a:solidFill>
            <a:srgbClr val="0D0D0D"/>
          </a:solidFill>
          <a:latin typeface="+mn-lt"/>
          <a:cs typeface="Segoe UI" pitchFamily="34" charset="0"/>
        </a:defRPr>
      </a:lvl5pPr>
      <a:lvl6pPr marL="3478134" indent="-326075" algn="l" rtl="0" eaLnBrk="1" fontAlgn="base" hangingPunct="1">
        <a:spcBef>
          <a:spcPct val="20000"/>
        </a:spcBef>
        <a:spcAft>
          <a:spcPct val="0"/>
        </a:spcAft>
        <a:buChar char=" "/>
        <a:defRPr sz="2900">
          <a:solidFill>
            <a:srgbClr val="4D4D4D"/>
          </a:solidFill>
          <a:latin typeface="+mn-lt"/>
        </a:defRPr>
      </a:lvl6pPr>
      <a:lvl7pPr marL="4130284" indent="-326075" algn="l" rtl="0" eaLnBrk="1" fontAlgn="base" hangingPunct="1">
        <a:spcBef>
          <a:spcPct val="20000"/>
        </a:spcBef>
        <a:spcAft>
          <a:spcPct val="0"/>
        </a:spcAft>
        <a:buChar char=" "/>
        <a:defRPr sz="2900">
          <a:solidFill>
            <a:srgbClr val="4D4D4D"/>
          </a:solidFill>
          <a:latin typeface="+mn-lt"/>
        </a:defRPr>
      </a:lvl7pPr>
      <a:lvl8pPr marL="4782434" indent="-326075" algn="l" rtl="0" eaLnBrk="1" fontAlgn="base" hangingPunct="1">
        <a:spcBef>
          <a:spcPct val="20000"/>
        </a:spcBef>
        <a:spcAft>
          <a:spcPct val="0"/>
        </a:spcAft>
        <a:buChar char=" "/>
        <a:defRPr sz="2900">
          <a:solidFill>
            <a:srgbClr val="4D4D4D"/>
          </a:solidFill>
          <a:latin typeface="+mn-lt"/>
        </a:defRPr>
      </a:lvl8pPr>
      <a:lvl9pPr marL="5434584" indent="-326075" algn="l" rtl="0" eaLnBrk="1" fontAlgn="base" hangingPunct="1">
        <a:spcBef>
          <a:spcPct val="20000"/>
        </a:spcBef>
        <a:spcAft>
          <a:spcPct val="0"/>
        </a:spcAft>
        <a:buChar char=" "/>
        <a:defRPr sz="29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13043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50" algn="l" defTabSz="13043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300" algn="l" defTabSz="13043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6450" algn="l" defTabSz="13043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8600" algn="l" defTabSz="13043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0750" algn="l" defTabSz="13043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2900" algn="l" defTabSz="13043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65051" algn="l" defTabSz="13043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17201" algn="l" defTabSz="13043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 txBox="1">
            <a:spLocks/>
          </p:cNvSpPr>
          <p:nvPr userDrawn="1"/>
        </p:nvSpPr>
        <p:spPr>
          <a:xfrm>
            <a:off x="18508808" y="2419714"/>
            <a:ext cx="19948605" cy="6190584"/>
          </a:xfrm>
          <a:prstGeom prst="rect">
            <a:avLst/>
          </a:prstGeom>
        </p:spPr>
        <p:txBody>
          <a:bodyPr vert="horz" lIns="154864" tIns="77432" rIns="154864" bIns="77432" rtlCol="0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buSzPct val="80000"/>
              <a:buFont typeface="Wingdings 3" panose="05040102010807070707" pitchFamily="18" charset="2"/>
              <a:buChar char="u"/>
              <a:defRPr lang="en-GB" sz="2000" dirty="0">
                <a:solidFill>
                  <a:srgbClr val="0D0D0D"/>
                </a:solidFill>
                <a:latin typeface="+mn-lt"/>
                <a:ea typeface="+mn-ea"/>
                <a:cs typeface="Segoe UI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buSzPct val="100000"/>
              <a:buFont typeface="Wingdings" panose="05000000000000000000" pitchFamily="2" charset="2"/>
              <a:buChar char="§"/>
              <a:defRPr lang="en-GB" sz="2000" dirty="0">
                <a:solidFill>
                  <a:srgbClr val="0D0D0D"/>
                </a:solidFill>
                <a:latin typeface="+mn-lt"/>
                <a:cs typeface="Segoe U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buChar char="–"/>
              <a:defRPr lang="en-GB" sz="2000" dirty="0">
                <a:solidFill>
                  <a:srgbClr val="0D0D0D"/>
                </a:solidFill>
                <a:latin typeface="+mn-lt"/>
                <a:cs typeface="Segoe UI" pitchFamily="34" charset="0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buChar char="•"/>
              <a:defRPr lang="en-GB" sz="2000" dirty="0">
                <a:solidFill>
                  <a:srgbClr val="0D0D0D"/>
                </a:solidFill>
                <a:latin typeface="+mn-lt"/>
                <a:cs typeface="Segoe UI" pitchFamily="34" charset="0"/>
              </a:defRPr>
            </a:lvl4pPr>
            <a:lvl5pPr marL="1752600" algn="l" rtl="0" fontAlgn="base">
              <a:spcBef>
                <a:spcPct val="20000"/>
              </a:spcBef>
              <a:spcAft>
                <a:spcPct val="0"/>
              </a:spcAft>
              <a:buClr>
                <a:srgbClr val="009BD2"/>
              </a:buClr>
              <a:defRPr lang="en-GB" sz="2000" dirty="0">
                <a:solidFill>
                  <a:srgbClr val="0D0D0D"/>
                </a:solidFill>
                <a:latin typeface="+mn-lt"/>
                <a:cs typeface="Segoe UI" pitchFamily="34" charset="0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de-DE">
                <a:latin typeface="Arial"/>
              </a:rPr>
              <a:t>Formatvorlagen des Textmasters bearbeiten</a:t>
            </a:r>
          </a:p>
          <a:p>
            <a:pPr lvl="1"/>
            <a:r>
              <a:rPr lang="de-DE">
                <a:latin typeface="Arial"/>
              </a:rPr>
              <a:t>Zweite Ebene</a:t>
            </a:r>
          </a:p>
          <a:p>
            <a:pPr lvl="2"/>
            <a:r>
              <a:rPr lang="de-DE">
                <a:latin typeface="Arial"/>
              </a:rPr>
              <a:t>Dritte Ebene</a:t>
            </a:r>
          </a:p>
          <a:p>
            <a:pPr lvl="3"/>
            <a:r>
              <a:rPr lang="de-DE">
                <a:latin typeface="Arial"/>
              </a:rPr>
              <a:t>Vierte Ebene</a:t>
            </a:r>
          </a:p>
          <a:p>
            <a:pPr lvl="4"/>
            <a:r>
              <a:rPr lang="de-DE">
                <a:latin typeface="Arial"/>
              </a:rPr>
              <a:t>Fünfte Ebene</a:t>
            </a:r>
            <a:endParaRPr lang="en-US">
              <a:latin typeface="Arial"/>
            </a:endParaRPr>
          </a:p>
        </p:txBody>
      </p:sp>
      <p:sp>
        <p:nvSpPr>
          <p:cNvPr id="18" name="Textplatzhalter 2"/>
          <p:cNvSpPr>
            <a:spLocks noGrp="1"/>
          </p:cNvSpPr>
          <p:nvPr>
            <p:ph type="body" idx="1"/>
          </p:nvPr>
        </p:nvSpPr>
        <p:spPr>
          <a:xfrm>
            <a:off x="796455" y="2358120"/>
            <a:ext cx="14961453" cy="6556463"/>
          </a:xfrm>
          <a:prstGeom prst="rect">
            <a:avLst/>
          </a:prstGeom>
        </p:spPr>
        <p:txBody>
          <a:bodyPr vert="horz" lIns="154864" tIns="77432" rIns="154864" bIns="77432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96347" y="701924"/>
            <a:ext cx="15163230" cy="1584176"/>
          </a:xfrm>
          <a:prstGeom prst="rect">
            <a:avLst/>
          </a:prstGeom>
        </p:spPr>
        <p:txBody>
          <a:bodyPr lIns="108883" tIns="54441" rIns="108883" bIns="5444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300" b="0">
                <a:solidFill>
                  <a:schemeClr val="tx1"/>
                </a:solidFill>
                <a:latin typeface="Lucida Grande"/>
                <a:ea typeface="+mj-ea"/>
                <a:cs typeface="Lucida Grande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C00000"/>
                </a:solidFill>
                <a:latin typeface="Arial" charset="0"/>
                <a:cs typeface="Segoe UI" panose="020B0502040204020203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C00000"/>
                </a:solidFill>
                <a:latin typeface="Arial" charset="0"/>
                <a:cs typeface="Segoe UI" panose="020B0502040204020203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C00000"/>
                </a:solidFill>
                <a:latin typeface="Arial" charset="0"/>
                <a:cs typeface="Segoe UI" panose="020B0502040204020203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C00000"/>
                </a:solidFill>
                <a:latin typeface="Arial" charset="0"/>
                <a:cs typeface="Segoe UI" panose="020B0502040204020203" pitchFamily="34" charset="0"/>
              </a:defRPr>
            </a:lvl5pPr>
            <a:lvl6pPr marL="650276" algn="ctr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63D79"/>
                </a:solidFill>
                <a:latin typeface="Arial" charset="0"/>
              </a:defRPr>
            </a:lvl6pPr>
            <a:lvl7pPr marL="1300551" algn="ctr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63D79"/>
                </a:solidFill>
                <a:latin typeface="Arial" charset="0"/>
              </a:defRPr>
            </a:lvl7pPr>
            <a:lvl8pPr marL="1950827" algn="ctr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63D79"/>
                </a:solidFill>
                <a:latin typeface="Arial" charset="0"/>
              </a:defRPr>
            </a:lvl8pPr>
            <a:lvl9pPr marL="2601102" algn="ctr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63D79"/>
                </a:solidFill>
                <a:latin typeface="Arial" charset="0"/>
              </a:defRPr>
            </a:lvl9pPr>
          </a:lstStyle>
          <a:p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796455" y="197867"/>
            <a:ext cx="14961453" cy="1695366"/>
          </a:xfrm>
          <a:prstGeom prst="rect">
            <a:avLst/>
          </a:prstGeom>
        </p:spPr>
        <p:txBody>
          <a:bodyPr vert="horz" lIns="154864" tIns="77432" rIns="154864" bIns="77432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  <p:sldLayoutId id="2147484250" r:id="rId12"/>
  </p:sldLayoutIdLst>
  <p:hf hdr="0" ftr="0" dt="0"/>
  <p:txStyles>
    <p:titleStyle>
      <a:lvl1pPr algn="l" rtl="0" fontAlgn="base">
        <a:lnSpc>
          <a:spcPct val="130000"/>
        </a:lnSpc>
        <a:spcBef>
          <a:spcPct val="0"/>
        </a:spcBef>
        <a:spcAft>
          <a:spcPct val="0"/>
        </a:spcAft>
        <a:defRPr sz="4000" b="0">
          <a:solidFill>
            <a:schemeClr val="tx1"/>
          </a:solidFill>
          <a:latin typeface="Lucida Sans"/>
          <a:ea typeface="+mj-ea"/>
          <a:cs typeface="Lucida San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Arial" charset="0"/>
          <a:cs typeface="Segoe UI" panose="020B0502040204020203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Arial" charset="0"/>
          <a:cs typeface="Segoe UI" panose="020B0502040204020203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Arial" charset="0"/>
          <a:cs typeface="Segoe UI" panose="020B0502040204020203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Arial" charset="0"/>
          <a:cs typeface="Segoe UI" panose="020B0502040204020203" pitchFamily="34" charset="0"/>
        </a:defRPr>
      </a:lvl5pPr>
      <a:lvl6pPr marL="774321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63D79"/>
          </a:solidFill>
          <a:latin typeface="Arial" charset="0"/>
        </a:defRPr>
      </a:lvl6pPr>
      <a:lvl7pPr marL="1548642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63D79"/>
          </a:solidFill>
          <a:latin typeface="Arial" charset="0"/>
        </a:defRPr>
      </a:lvl7pPr>
      <a:lvl8pPr marL="2322964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63D79"/>
          </a:solidFill>
          <a:latin typeface="Arial" charset="0"/>
        </a:defRPr>
      </a:lvl8pPr>
      <a:lvl9pPr marL="3097285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63D79"/>
          </a:solidFill>
          <a:latin typeface="Arial" charset="0"/>
        </a:defRPr>
      </a:lvl9pPr>
    </p:titleStyle>
    <p:bodyStyle>
      <a:lvl1pPr marL="580742" indent="-580742" algn="l" rtl="0" fontAlgn="base">
        <a:spcBef>
          <a:spcPct val="20000"/>
        </a:spcBef>
        <a:spcAft>
          <a:spcPct val="0"/>
        </a:spcAft>
        <a:buClr>
          <a:srgbClr val="009BD2"/>
        </a:buClr>
        <a:buSzPct val="80000"/>
        <a:buFont typeface="Wingdings 3" panose="05040102010807070707" pitchFamily="18" charset="2"/>
        <a:buChar char="u"/>
        <a:defRPr lang="en-GB" sz="3300" dirty="0">
          <a:solidFill>
            <a:srgbClr val="0D0D0D"/>
          </a:solidFill>
          <a:latin typeface="Lucida Sans"/>
          <a:ea typeface="+mn-ea"/>
          <a:cs typeface="Lucida Sans"/>
        </a:defRPr>
      </a:lvl1pPr>
      <a:lvl2pPr marL="1258272" indent="-483950" algn="l" rtl="0" fontAlgn="base">
        <a:spcBef>
          <a:spcPct val="20000"/>
        </a:spcBef>
        <a:spcAft>
          <a:spcPct val="0"/>
        </a:spcAft>
        <a:buClr>
          <a:srgbClr val="009BD2"/>
        </a:buClr>
        <a:buSzPct val="100000"/>
        <a:buFont typeface="Wingdings" panose="05000000000000000000" pitchFamily="2" charset="2"/>
        <a:buChar char="§"/>
        <a:defRPr lang="en-GB" sz="3300" dirty="0">
          <a:solidFill>
            <a:srgbClr val="0D0D0D"/>
          </a:solidFill>
          <a:latin typeface="Lucida Sans"/>
          <a:cs typeface="Lucida Sans"/>
        </a:defRPr>
      </a:lvl2pPr>
      <a:lvl3pPr marL="1935803" indent="-387161" algn="l" rtl="0" fontAlgn="base">
        <a:spcBef>
          <a:spcPct val="20000"/>
        </a:spcBef>
        <a:spcAft>
          <a:spcPct val="0"/>
        </a:spcAft>
        <a:buClr>
          <a:srgbClr val="009BD2"/>
        </a:buClr>
        <a:buChar char="–"/>
        <a:defRPr lang="en-GB" sz="3300" dirty="0">
          <a:solidFill>
            <a:srgbClr val="0D0D0D"/>
          </a:solidFill>
          <a:latin typeface="Lucida Sans"/>
          <a:cs typeface="Lucida Sans"/>
        </a:defRPr>
      </a:lvl3pPr>
      <a:lvl4pPr marL="2645598" indent="-387161" algn="l" rtl="0" fontAlgn="base">
        <a:spcBef>
          <a:spcPct val="20000"/>
        </a:spcBef>
        <a:spcAft>
          <a:spcPct val="0"/>
        </a:spcAft>
        <a:buClr>
          <a:srgbClr val="009BD2"/>
        </a:buClr>
        <a:buChar char="•"/>
        <a:defRPr lang="en-GB" sz="3300" dirty="0">
          <a:solidFill>
            <a:srgbClr val="0D0D0D"/>
          </a:solidFill>
          <a:latin typeface="Lucida Sans"/>
          <a:cs typeface="Lucida Sans"/>
        </a:defRPr>
      </a:lvl4pPr>
      <a:lvl5pPr marL="2968231" algn="l" rtl="0" fontAlgn="base">
        <a:spcBef>
          <a:spcPct val="20000"/>
        </a:spcBef>
        <a:spcAft>
          <a:spcPct val="0"/>
        </a:spcAft>
        <a:buClr>
          <a:srgbClr val="009BD2"/>
        </a:buClr>
        <a:defRPr lang="en-GB" sz="3300" dirty="0">
          <a:solidFill>
            <a:srgbClr val="0D0D0D"/>
          </a:solidFill>
          <a:latin typeface="Lucida Sans"/>
          <a:cs typeface="Lucida Sans"/>
        </a:defRPr>
      </a:lvl5pPr>
      <a:lvl6pPr marL="4129713" indent="-387161" algn="l" rtl="0" eaLnBrk="1" fontAlgn="base" hangingPunct="1">
        <a:spcBef>
          <a:spcPct val="20000"/>
        </a:spcBef>
        <a:spcAft>
          <a:spcPct val="0"/>
        </a:spcAft>
        <a:buChar char=" "/>
        <a:defRPr sz="3300">
          <a:solidFill>
            <a:srgbClr val="4D4D4D"/>
          </a:solidFill>
          <a:latin typeface="+mn-lt"/>
        </a:defRPr>
      </a:lvl6pPr>
      <a:lvl7pPr marL="4904035" indent="-387161" algn="l" rtl="0" eaLnBrk="1" fontAlgn="base" hangingPunct="1">
        <a:spcBef>
          <a:spcPct val="20000"/>
        </a:spcBef>
        <a:spcAft>
          <a:spcPct val="0"/>
        </a:spcAft>
        <a:buChar char=" "/>
        <a:defRPr sz="3300">
          <a:solidFill>
            <a:srgbClr val="4D4D4D"/>
          </a:solidFill>
          <a:latin typeface="+mn-lt"/>
        </a:defRPr>
      </a:lvl7pPr>
      <a:lvl8pPr marL="5678356" indent="-387161" algn="l" rtl="0" eaLnBrk="1" fontAlgn="base" hangingPunct="1">
        <a:spcBef>
          <a:spcPct val="20000"/>
        </a:spcBef>
        <a:spcAft>
          <a:spcPct val="0"/>
        </a:spcAft>
        <a:buChar char=" "/>
        <a:defRPr sz="3300">
          <a:solidFill>
            <a:srgbClr val="4D4D4D"/>
          </a:solidFill>
          <a:latin typeface="+mn-lt"/>
        </a:defRPr>
      </a:lvl8pPr>
      <a:lvl9pPr marL="6452677" indent="-387161" algn="l" rtl="0" eaLnBrk="1" fontAlgn="base" hangingPunct="1">
        <a:spcBef>
          <a:spcPct val="20000"/>
        </a:spcBef>
        <a:spcAft>
          <a:spcPct val="0"/>
        </a:spcAft>
        <a:buChar char=" "/>
        <a:defRPr sz="33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154864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74321" algn="l" defTabSz="154864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48642" algn="l" defTabSz="154864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22964" algn="l" defTabSz="154864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097285" algn="l" defTabSz="154864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1606" algn="l" defTabSz="154864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45927" algn="l" defTabSz="154864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20249" algn="l" defTabSz="154864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194570" algn="l" defTabSz="154864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" dirty="0"/>
              <a:t>The Lockdown Effect: Implications of the COVID-19 Pandemic on Internet Traffic</a:t>
            </a:r>
            <a:endParaRPr lang="en" sz="48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" y="6210181"/>
            <a:ext cx="17346613" cy="766271"/>
          </a:xfrm>
          <a:prstGeom prst="rect">
            <a:avLst/>
          </a:prstGeom>
        </p:spPr>
        <p:txBody>
          <a:bodyPr wrap="square" lIns="130430" tIns="65215" rIns="130430" bIns="65215">
            <a:spAutoFit/>
          </a:bodyPr>
          <a:lstStyle/>
          <a:p>
            <a:r>
              <a:rPr lang="en-US" sz="4100" b="1" kern="0" dirty="0">
                <a:solidFill>
                  <a:schemeClr val="bg1">
                    <a:lumMod val="65000"/>
                  </a:schemeClr>
                </a:solidFill>
                <a:latin typeface="Arial"/>
                <a:cs typeface="Segoe UI" pitchFamily="34" charset="0"/>
              </a:rPr>
              <a:t>A measurement perspective on ISPs, IXPs, </a:t>
            </a:r>
            <a:r>
              <a:rPr lang="en-US" sz="4100" b="1" kern="0" dirty="0" err="1">
                <a:solidFill>
                  <a:schemeClr val="bg1">
                    <a:lumMod val="65000"/>
                  </a:schemeClr>
                </a:solidFill>
                <a:latin typeface="Arial"/>
                <a:cs typeface="Segoe UI" pitchFamily="34" charset="0"/>
              </a:rPr>
              <a:t>edu</a:t>
            </a:r>
            <a:r>
              <a:rPr lang="en-US" sz="4100" b="1" kern="0" dirty="0">
                <a:solidFill>
                  <a:schemeClr val="bg1">
                    <a:lumMod val="65000"/>
                  </a:schemeClr>
                </a:solidFill>
                <a:latin typeface="Arial"/>
                <a:cs typeface="Segoe UI" pitchFamily="34" charset="0"/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96367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9079F-D463-8E4E-9FD6-2A221F59DA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AFAC7-055E-46DE-A06E-02B0EEE2727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84E3454-3D48-C84B-8F74-589E4B7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Lots of data, lots of data crunchers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0BB9F2-CD1B-914D-B9DD-E75691BE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8" y="1240534"/>
            <a:ext cx="16273808" cy="80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5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8B6B12-50FE-1A4D-8C02-D359F2E6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AFAC7-055E-46DE-A06E-02B0EEE2727D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22521D-18A2-F14E-9181-33488E27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Vantage</a:t>
            </a:r>
            <a:r>
              <a:rPr lang="de-DE" dirty="0"/>
              <a:t> Points</a:t>
            </a:r>
          </a:p>
        </p:txBody>
      </p:sp>
      <p:pic>
        <p:nvPicPr>
          <p:cNvPr id="2" name="Picture 1" descr="VPs-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86" y="1494010"/>
            <a:ext cx="12745416" cy="75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38AFA4-8879-C346-AF8E-A5F1C2E91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AFAC7-055E-46DE-A06E-02B0EEE2727D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3BE6870-E7BF-D947-94C0-E6DB73F0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changes: January 2019 to June </a:t>
            </a:r>
            <a:r>
              <a:rPr lang="en-US" dirty="0" smtClean="0"/>
              <a:t>2020</a:t>
            </a:r>
            <a:endParaRPr lang="de-DE" dirty="0"/>
          </a:p>
        </p:txBody>
      </p:sp>
      <p:pic>
        <p:nvPicPr>
          <p:cNvPr id="7" name="Picture 6" descr="overview-ALL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38" y="2214091"/>
            <a:ext cx="13639019" cy="65345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33" y="9054851"/>
            <a:ext cx="17281513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baseline="30000" dirty="0"/>
              <a:t>Once the lockdown started the ISP saw an increase in traffic which normally spans over multiple months.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358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AFAC7-055E-46DE-A06E-02B0EEE2727D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changes: January 2019 to June 2020 </a:t>
            </a:r>
            <a:endParaRPr lang="en-US" dirty="0"/>
          </a:p>
        </p:txBody>
      </p:sp>
      <p:pic>
        <p:nvPicPr>
          <p:cNvPr id="5" name="Picture 4" descr="overview-ALLS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38" y="2214091"/>
            <a:ext cx="13639019" cy="65345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28582" y="8843705"/>
            <a:ext cx="17098242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baseline="30000" dirty="0"/>
              <a:t>Similar </a:t>
            </a:r>
            <a:r>
              <a:rPr lang="en-US" sz="4000" b="1" baseline="30000" dirty="0" err="1"/>
              <a:t>behaviour</a:t>
            </a:r>
            <a:r>
              <a:rPr lang="en-US" sz="4000" b="1" baseline="30000" dirty="0"/>
              <a:t> for the IXPs;</a:t>
            </a:r>
          </a:p>
          <a:p>
            <a:r>
              <a:rPr lang="en-US" sz="4000" b="1" baseline="30000" dirty="0"/>
              <a:t>for the IXP CE and IXP US the traffic levels stayed elevated.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45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AFAC7-055E-46DE-A06E-02B0EEE2727D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changes: January 2019 to June 2020 </a:t>
            </a:r>
            <a:endParaRPr lang="en-US" dirty="0"/>
          </a:p>
        </p:txBody>
      </p:sp>
      <p:pic>
        <p:nvPicPr>
          <p:cNvPr id="5" name="Picture 4" descr="overview-ALLS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38" y="2214091"/>
            <a:ext cx="13639019" cy="65345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372" y="8838827"/>
            <a:ext cx="17399769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baseline="30000" dirty="0"/>
              <a:t>Once the lockdown started mobile traffic decreased measurably and </a:t>
            </a:r>
            <a:r>
              <a:rPr lang="en-US" sz="4000" b="1" baseline="30000" dirty="0" smtClean="0"/>
              <a:t>increased</a:t>
            </a:r>
            <a:br>
              <a:rPr lang="en-US" sz="4000" b="1" baseline="30000" dirty="0" smtClean="0"/>
            </a:br>
            <a:r>
              <a:rPr lang="en-US" sz="4000" b="1" baseline="30000" dirty="0" smtClean="0"/>
              <a:t> </a:t>
            </a:r>
            <a:r>
              <a:rPr lang="en-US" sz="4000" b="1" baseline="30000" dirty="0"/>
              <a:t>as </a:t>
            </a:r>
            <a:r>
              <a:rPr lang="en-US" sz="4000" b="1" baseline="30000" dirty="0" smtClean="0"/>
              <a:t>relaxations</a:t>
            </a:r>
            <a:r>
              <a:rPr lang="en-US" sz="4000" b="1" dirty="0"/>
              <a:t> </a:t>
            </a:r>
            <a:r>
              <a:rPr lang="en-US" sz="4000" b="1" baseline="30000" dirty="0" smtClean="0"/>
              <a:t>started </a:t>
            </a:r>
            <a:r>
              <a:rPr lang="en-US" sz="4000" b="1" baseline="30000" dirty="0"/>
              <a:t>in mid April. </a:t>
            </a:r>
            <a:endParaRPr lang="en-US" sz="4000" b="1" baseline="30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137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20CC795-0A43-954C-A5D5-ED894D985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85" y="1805046"/>
            <a:ext cx="15178287" cy="6759234"/>
          </a:xfrm>
        </p:spPr>
        <p:txBody>
          <a:bodyPr/>
          <a:lstStyle/>
          <a:p>
            <a:r>
              <a:rPr lang="en" dirty="0"/>
              <a:t>Changes in people’s lives lead to </a:t>
            </a:r>
            <a:r>
              <a:rPr lang="en" dirty="0">
                <a:solidFill>
                  <a:srgbClr val="C00000"/>
                </a:solidFill>
              </a:rPr>
              <a:t>new traffic patterns </a:t>
            </a:r>
          </a:p>
          <a:p>
            <a:r>
              <a:rPr lang="en" dirty="0"/>
              <a:t>Difference between </a:t>
            </a:r>
            <a:r>
              <a:rPr lang="en" dirty="0">
                <a:solidFill>
                  <a:srgbClr val="C00000"/>
                </a:solidFill>
              </a:rPr>
              <a:t>workday and weekend vanishes </a:t>
            </a:r>
          </a:p>
          <a:p>
            <a:r>
              <a:rPr lang="en" dirty="0">
                <a:solidFill>
                  <a:srgbClr val="C00000"/>
                </a:solidFill>
              </a:rPr>
              <a:t>Traffic shift</a:t>
            </a:r>
            <a:r>
              <a:rPr lang="en" dirty="0"/>
              <a:t>: Applications for remote work, education, VPN, and video conferencing see significant increase in traffic </a:t>
            </a:r>
          </a:p>
          <a:p>
            <a:r>
              <a:rPr lang="en" dirty="0"/>
              <a:t>Educational network</a:t>
            </a:r>
            <a:r>
              <a:rPr lang="en" dirty="0">
                <a:solidFill>
                  <a:schemeClr val="tx1"/>
                </a:solidFill>
              </a:rPr>
              <a:t>:</a:t>
            </a:r>
            <a:r>
              <a:rPr lang="en" dirty="0">
                <a:solidFill>
                  <a:srgbClr val="C00000"/>
                </a:solidFill>
              </a:rPr>
              <a:t> Absence of users can lead to decrease in traffic </a:t>
            </a:r>
          </a:p>
          <a:p>
            <a:r>
              <a:rPr lang="en" dirty="0"/>
              <a:t>Many of the relevant applications are not served by hypergiants </a:t>
            </a:r>
          </a:p>
          <a:p>
            <a:pPr lvl="1"/>
            <a:r>
              <a:rPr lang="en" dirty="0"/>
              <a:t>→ only focusing on hypergiants may not suffice </a:t>
            </a:r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818F048-2B20-9E45-A4E4-D32E4C3D9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AFAC7-055E-46DE-A06E-02B0EEE2727D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7D67F2-08C2-E94B-B793-6C897C14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People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traffic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changes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49721D-AFDB-6B4F-808A-41BD45AA23DA}"/>
              </a:ext>
            </a:extLst>
          </p:cNvPr>
          <p:cNvSpPr/>
          <p:nvPr/>
        </p:nvSpPr>
        <p:spPr>
          <a:xfrm>
            <a:off x="2660638" y="6678587"/>
            <a:ext cx="12025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>
                <a:solidFill>
                  <a:srgbClr val="213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find, that the human behavior change caused by the COVID-19 pandemic are directly reflected in changes to Internet </a:t>
            </a:r>
            <a:r>
              <a:rPr lang="e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3200" b="1" dirty="0">
                <a:solidFill>
                  <a:srgbClr val="213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patterns. </a:t>
            </a:r>
            <a:endParaRPr lang="en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4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B749AEB-6074-2B4D-915B-46B6BCD4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Traffic increase of 15-30% within a few days</a:t>
            </a:r>
            <a:br>
              <a:rPr lang="en" dirty="0"/>
            </a:br>
            <a:r>
              <a:rPr lang="en" dirty="0"/>
              <a:t>(Networks usually provision for ≈30% increase per year) </a:t>
            </a:r>
          </a:p>
          <a:p>
            <a:r>
              <a:rPr lang="en" dirty="0"/>
              <a:t>Impact on peak traffic is limited, but </a:t>
            </a:r>
            <a:r>
              <a:rPr lang="en" dirty="0">
                <a:solidFill>
                  <a:srgbClr val="C00000"/>
                </a:solidFill>
              </a:rPr>
              <a:t>valleys get filled </a:t>
            </a:r>
          </a:p>
          <a:p>
            <a:r>
              <a:rPr lang="en" dirty="0"/>
              <a:t>The CE IXP reports capacity increases of 1,500 Gbps </a:t>
            </a:r>
          </a:p>
          <a:p>
            <a:r>
              <a:rPr lang="en" dirty="0"/>
              <a:t>Networks did </a:t>
            </a:r>
            <a:r>
              <a:rPr lang="en" dirty="0">
                <a:solidFill>
                  <a:srgbClr val="C00000"/>
                </a:solidFill>
              </a:rPr>
              <a:t>react quickly </a:t>
            </a:r>
            <a:r>
              <a:rPr lang="en" dirty="0"/>
              <a:t>to the additional need for capacity </a:t>
            </a:r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1E1CAD-0558-0349-A394-D67E099FC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AFAC7-055E-46DE-A06E-02B0EEE2727D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BBA901-4E51-DE49-A917-858539D2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People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traffic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changes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04A22E-528B-E84B-BA8C-D1FE3D0B6BB9}"/>
              </a:ext>
            </a:extLst>
          </p:cNvPr>
          <p:cNvSpPr/>
          <p:nvPr/>
        </p:nvSpPr>
        <p:spPr>
          <a:xfrm>
            <a:off x="2408610" y="6606579"/>
            <a:ext cx="120253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>
                <a:solidFill>
                  <a:srgbClr val="213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 can </a:t>
            </a:r>
            <a:r>
              <a:rPr lang="de-DE" sz="3200" b="1" dirty="0" err="1">
                <a:solidFill>
                  <a:srgbClr val="213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accommodate</a:t>
            </a:r>
            <a:r>
              <a:rPr lang="en" sz="3200" b="1" dirty="0">
                <a:solidFill>
                  <a:srgbClr val="213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sudden changes in demand if they’re planned with spare capacity and quick reaction times.</a:t>
            </a:r>
            <a:endParaRPr lang="en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67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i3_powerpoint_2017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1F5394"/>
      </a:accent5>
      <a:accent6>
        <a:srgbClr val="70AD47"/>
      </a:accent6>
      <a:hlink>
        <a:srgbClr val="0563C1"/>
      </a:hlink>
      <a:folHlink>
        <a:srgbClr val="954F72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emplate-20170425" id="{2BA1FBC9-8866-485D-B6C5-88C03867F7A5}" vid="{4F5841B1-4720-44B7-9A87-65925CBD85A3}"/>
    </a:ext>
  </a:extLst>
</a:theme>
</file>

<file path=ppt/theme/theme2.xml><?xml version="1.0" encoding="utf-8"?>
<a:theme xmlns:a="http://schemas.openxmlformats.org/drawingml/2006/main" name="2_i3_powerpoint_2017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1F5394"/>
      </a:accent5>
      <a:accent6>
        <a:srgbClr val="70AD47"/>
      </a:accent6>
      <a:hlink>
        <a:srgbClr val="0563C1"/>
      </a:hlink>
      <a:folHlink>
        <a:srgbClr val="954F72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Template-20170425" id="{2BA1FBC9-8866-485D-B6C5-88C03867F7A5}" vid="{4F5841B1-4720-44B7-9A87-65925CBD85A3}"/>
    </a:ext>
  </a:ext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29800</TotalTime>
  <Words>242</Words>
  <Application>Microsoft Macintosh PowerPoint</Application>
  <PresentationFormat>Custom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1_i3_powerpoint_2017</vt:lpstr>
      <vt:lpstr>2_i3_powerpoint_2017</vt:lpstr>
      <vt:lpstr>The Lockdown Effect: Implications of the COVID-19 Pandemic on Internet Traffic</vt:lpstr>
      <vt:lpstr>Lots of data, lots of data crunchers</vt:lpstr>
      <vt:lpstr>Vantage Points</vt:lpstr>
      <vt:lpstr>Traffic changes: January 2019 to June 2020</vt:lpstr>
      <vt:lpstr>Traffic changes: January 2019 to June 2020 </vt:lpstr>
      <vt:lpstr>Traffic changes: January 2019 to June 2020 </vt:lpstr>
      <vt:lpstr>People change  traffic changes</vt:lpstr>
      <vt:lpstr>People change  traffic changes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NetPerf Basics</dc:title>
  <dc:subject/>
  <dc:creator>Oliver Hohlfeld</dc:creator>
  <cp:keywords/>
  <dc:description/>
  <cp:lastModifiedBy>Oliver</cp:lastModifiedBy>
  <cp:revision>2214</cp:revision>
  <cp:lastPrinted>2020-11-05T15:48:33Z</cp:lastPrinted>
  <dcterms:created xsi:type="dcterms:W3CDTF">2010-10-18T16:11:49Z</dcterms:created>
  <dcterms:modified xsi:type="dcterms:W3CDTF">2020-11-05T16:00:00Z</dcterms:modified>
  <cp:category>Vortrag</cp:category>
</cp:coreProperties>
</file>