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61" r:id="rId3"/>
    <p:sldId id="257" r:id="rId4"/>
    <p:sldId id="258" r:id="rId5"/>
    <p:sldId id="264" r:id="rId6"/>
    <p:sldId id="263" r:id="rId7"/>
    <p:sldId id="267" r:id="rId8"/>
    <p:sldId id="268" r:id="rId9"/>
    <p:sldId id="269" r:id="rId10"/>
    <p:sldId id="270" r:id="rId11"/>
    <p:sldId id="271" r:id="rId12"/>
    <p:sldId id="272" r:id="rId13"/>
    <p:sldId id="273" r:id="rId14"/>
    <p:sldId id="274" r:id="rId15"/>
    <p:sldId id="266" r:id="rId16"/>
    <p:sldId id="276" r:id="rId17"/>
    <p:sldId id="277" r:id="rId18"/>
    <p:sldId id="278" r:id="rId19"/>
    <p:sldId id="282" r:id="rId20"/>
    <p:sldId id="283" r:id="rId21"/>
    <p:sldId id="284" r:id="rId22"/>
    <p:sldId id="275" r:id="rId23"/>
    <p:sldId id="279" r:id="rId24"/>
    <p:sldId id="285" r:id="rId25"/>
    <p:sldId id="280" r:id="rId26"/>
    <p:sldId id="259" r:id="rId27"/>
    <p:sldId id="260" r:id="rId28"/>
    <p:sldId id="286" r:id="rId29"/>
    <p:sldId id="287" r:id="rId30"/>
  </p:sldIdLst>
  <p:sldSz cx="9144000" cy="6858000" type="screen4x3"/>
  <p:notesSz cx="6858000" cy="9144000"/>
  <p:defaultTex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0B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21" autoAdjust="0"/>
    <p:restoredTop sz="94586" autoAdjust="0"/>
  </p:normalViewPr>
  <p:slideViewPr>
    <p:cSldViewPr>
      <p:cViewPr varScale="1">
        <p:scale>
          <a:sx n="81" d="100"/>
          <a:sy n="81" d="100"/>
        </p:scale>
        <p:origin x="1272"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tr-T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845AC125-138F-421C-9E50-80110451F5F2}" type="datetimeFigureOut">
              <a:rPr lang="tr-TR"/>
              <a:pPr>
                <a:defRPr/>
              </a:pPr>
              <a:t>17.03.2021</a:t>
            </a:fld>
            <a:endParaRPr lang="tr-T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tr-TR"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tr-TR"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tr-T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33F93C44-D382-4238-AFA1-CD7C1AC406B9}" type="slidenum">
              <a:rPr lang="tr-TR"/>
              <a:pPr>
                <a:defRPr/>
              </a:pPr>
              <a:t>‹#›</a:t>
            </a:fld>
            <a:endParaRPr lang="tr-TR"/>
          </a:p>
        </p:txBody>
      </p:sp>
    </p:spTree>
    <p:extLst>
      <p:ext uri="{BB962C8B-B14F-4D97-AF65-F5344CB8AC3E}">
        <p14:creationId xmlns:p14="http://schemas.microsoft.com/office/powerpoint/2010/main" val="5812240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p:spPr>
      </p:sp>
      <p:sp>
        <p:nvSpPr>
          <p:cNvPr id="92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a:p>
        </p:txBody>
      </p:sp>
      <p:sp>
        <p:nvSpPr>
          <p:cNvPr id="153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2D09812-12E3-47EB-AB28-BD66C1EFAFB8}" type="slidenum">
              <a:rPr lang="tr-TR" smtClean="0"/>
              <a:pPr fontAlgn="base">
                <a:spcBef>
                  <a:spcPct val="0"/>
                </a:spcBef>
                <a:spcAft>
                  <a:spcPct val="0"/>
                </a:spcAft>
                <a:defRPr/>
              </a:pPr>
              <a:t>1</a:t>
            </a:fld>
            <a:endParaRPr lang="tr-TR"/>
          </a:p>
        </p:txBody>
      </p:sp>
    </p:spTree>
    <p:extLst>
      <p:ext uri="{BB962C8B-B14F-4D97-AF65-F5344CB8AC3E}">
        <p14:creationId xmlns:p14="http://schemas.microsoft.com/office/powerpoint/2010/main" val="1877250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cxnSp>
        <p:nvCxnSpPr>
          <p:cNvPr id="4" name="Straight Connector 3"/>
          <p:cNvCxnSpPr/>
          <p:nvPr userDrawn="1"/>
        </p:nvCxnSpPr>
        <p:spPr>
          <a:xfrm flipH="1">
            <a:off x="0" y="1052513"/>
            <a:ext cx="9144000" cy="0"/>
          </a:xfrm>
          <a:prstGeom prst="line">
            <a:avLst/>
          </a:prstGeom>
          <a:ln w="82550">
            <a:solidFill>
              <a:srgbClr val="C10B25"/>
            </a:solidFill>
          </a:ln>
        </p:spPr>
        <p:style>
          <a:lnRef idx="1">
            <a:schemeClr val="accent1"/>
          </a:lnRef>
          <a:fillRef idx="0">
            <a:schemeClr val="accent1"/>
          </a:fillRef>
          <a:effectRef idx="0">
            <a:schemeClr val="accent1"/>
          </a:effectRef>
          <a:fontRef idx="minor">
            <a:schemeClr val="tx1"/>
          </a:fontRef>
        </p:style>
      </p:cxnSp>
      <p:pic>
        <p:nvPicPr>
          <p:cNvPr id="5" name="Picture 2"/>
          <p:cNvPicPr>
            <a:picLocks noChangeAspect="1" noChangeArrowheads="1"/>
          </p:cNvPicPr>
          <p:nvPr userDrawn="1"/>
        </p:nvPicPr>
        <p:blipFill>
          <a:blip r:embed="rId2" cstate="print"/>
          <a:srcRect/>
          <a:stretch>
            <a:fillRect/>
          </a:stretch>
        </p:blipFill>
        <p:spPr bwMode="auto">
          <a:xfrm>
            <a:off x="192088" y="115888"/>
            <a:ext cx="963612" cy="792162"/>
          </a:xfrm>
          <a:prstGeom prst="rect">
            <a:avLst/>
          </a:prstGeom>
          <a:noFill/>
          <a:ln w="9525">
            <a:noFill/>
            <a:miter lim="800000"/>
            <a:headEnd/>
            <a:tailEnd/>
          </a:ln>
        </p:spPr>
      </p:pic>
      <p:sp>
        <p:nvSpPr>
          <p:cNvPr id="15" name="Title 1"/>
          <p:cNvSpPr>
            <a:spLocks noGrp="1"/>
          </p:cNvSpPr>
          <p:nvPr>
            <p:ph type="title"/>
          </p:nvPr>
        </p:nvSpPr>
        <p:spPr>
          <a:xfrm>
            <a:off x="457200" y="-27384"/>
            <a:ext cx="8229600" cy="864096"/>
          </a:xfrm>
          <a:prstGeom prst="rect">
            <a:avLst/>
          </a:prstGeom>
        </p:spPr>
        <p:txBody>
          <a:bodyPr/>
          <a:lstStyle>
            <a:lvl1pPr>
              <a:defRPr sz="3200" b="1">
                <a:latin typeface="Arial" pitchFamily="34" charset="0"/>
                <a:cs typeface="Arial" pitchFamily="34" charset="0"/>
              </a:defRPr>
            </a:lvl1pPr>
          </a:lstStyle>
          <a:p>
            <a:r>
              <a:rPr lang="en-US"/>
              <a:t>Click to edit Master title style</a:t>
            </a:r>
            <a:endParaRPr lang="tr-TR" dirty="0"/>
          </a:p>
        </p:txBody>
      </p:sp>
      <p:sp>
        <p:nvSpPr>
          <p:cNvPr id="9" name="Content Placeholder 2"/>
          <p:cNvSpPr>
            <a:spLocks noGrp="1"/>
          </p:cNvSpPr>
          <p:nvPr>
            <p:ph idx="10"/>
          </p:nvPr>
        </p:nvSpPr>
        <p:spPr>
          <a:xfrm>
            <a:off x="395536" y="1495325"/>
            <a:ext cx="8229600" cy="4525963"/>
          </a:xfrm>
          <a:prstGeom prst="rect">
            <a:avLst/>
          </a:prstGeom>
        </p:spPr>
        <p:txBody>
          <a:bodyPr/>
          <a:lstStyle>
            <a:lvl1pPr>
              <a:buFont typeface="Wingdings" pitchFamily="2" charset="2"/>
              <a:buChar char="§"/>
              <a:defRPr b="1">
                <a:solidFill>
                  <a:srgbClr val="C00000"/>
                </a:solidFill>
                <a:latin typeface="Arial" pitchFamily="34" charset="0"/>
                <a:cs typeface="Arial" pitchFamily="34" charset="0"/>
              </a:defRPr>
            </a:lvl1pPr>
            <a:lvl2pPr>
              <a:buFont typeface="Wingdings" pitchFamily="2" charset="2"/>
              <a:buChar char="§"/>
              <a:defRPr sz="3200" b="1">
                <a:latin typeface="Arial" pitchFamily="34" charset="0"/>
                <a:cs typeface="Arial" pitchFamily="34" charset="0"/>
              </a:defRPr>
            </a:lvl2pPr>
            <a:lvl3pPr>
              <a:buFont typeface="Wingdings" pitchFamily="2" charset="2"/>
              <a:buChar char="§"/>
              <a:defRPr b="1">
                <a:latin typeface="Arial" pitchFamily="34" charset="0"/>
                <a:cs typeface="Arial" pitchFamily="34" charset="0"/>
              </a:defRPr>
            </a:lvl3pPr>
            <a:lvl4pPr>
              <a:buFont typeface="Wingdings" pitchFamily="2" charset="2"/>
              <a:buChar char="§"/>
              <a:defRPr>
                <a:latin typeface="Arial" pitchFamily="34" charset="0"/>
                <a:cs typeface="Arial" pitchFamily="34" charset="0"/>
              </a:defRPr>
            </a:lvl4pPr>
            <a:lvl5pPr>
              <a:buFont typeface="Arial" pitchFamily="34" charset="0"/>
              <a:buChar char="•"/>
              <a:defRPr>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10B25"/>
        </a:solidFill>
        <a:effectLst/>
      </p:bgPr>
    </p:bg>
    <p:spTree>
      <p:nvGrpSpPr>
        <p:cNvPr id="1" name=""/>
        <p:cNvGrpSpPr/>
        <p:nvPr/>
      </p:nvGrpSpPr>
      <p:grpSpPr>
        <a:xfrm>
          <a:off x="0" y="0"/>
          <a:ext cx="0" cy="0"/>
          <a:chOff x="0" y="0"/>
          <a:chExt cx="0" cy="0"/>
        </a:xfrm>
      </p:grpSpPr>
      <p:pic>
        <p:nvPicPr>
          <p:cNvPr id="1026" name="Picture 4" descr="J:\Burak\zivir\vector vs vs\logo.dik.eng_transparent_beyaz.png"/>
          <p:cNvPicPr>
            <a:picLocks noChangeAspect="1" noChangeArrowheads="1"/>
          </p:cNvPicPr>
          <p:nvPr userDrawn="1"/>
        </p:nvPicPr>
        <p:blipFill>
          <a:blip r:embed="rId8" cstate="print"/>
          <a:srcRect/>
          <a:stretch>
            <a:fillRect/>
          </a:stretch>
        </p:blipFill>
        <p:spPr bwMode="auto">
          <a:xfrm>
            <a:off x="3276600" y="2425700"/>
            <a:ext cx="2590800" cy="2006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Lst>
  <p:hf sldNum="0" hdr="0" ft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courses.cs.vt.edu/~cs4244/spring.09/documents/Proxies.pdf" TargetMode="External"/><Relationship Id="rId2" Type="http://schemas.openxmlformats.org/officeDocument/2006/relationships/hyperlink" Target="https://www.iseepassword.com/block-websites-on-windows-10-computer.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F263A-71D2-42AF-9F1B-700C39964FC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443F3C9-46DE-4BA3-A296-3204B4AD9280}"/>
              </a:ext>
            </a:extLst>
          </p:cNvPr>
          <p:cNvSpPr>
            <a:spLocks noGrp="1"/>
          </p:cNvSpPr>
          <p:nvPr>
            <p:ph idx="10"/>
          </p:nvPr>
        </p:nvSpPr>
        <p:spPr/>
        <p:txBody>
          <a:bodyPr/>
          <a:lstStyle/>
          <a:p>
            <a:r>
              <a:rPr lang="en-US" dirty="0"/>
              <a:t>Details of this week’s work</a:t>
            </a:r>
          </a:p>
          <a:p>
            <a:pPr marL="0" marR="0" indent="0">
              <a:spcBef>
                <a:spcPts val="0"/>
              </a:spcBef>
              <a:spcAft>
                <a:spcPts val="600"/>
              </a:spcAft>
              <a:buNone/>
            </a:pPr>
            <a:r>
              <a:rPr lang="en-GB" sz="1800" u="sng" dirty="0">
                <a:effectLst/>
                <a:latin typeface="Times New Roman" panose="02020603050405020304" pitchFamily="18" charset="0"/>
                <a:ea typeface="Times New Roman" panose="02020603050405020304" pitchFamily="18" charset="0"/>
              </a:rPr>
              <a:t>Search for the appropriate technology (internet enabling and disabling)</a:t>
            </a:r>
            <a:endParaRPr lang="en-US" sz="1800" dirty="0">
              <a:effectLst/>
              <a:latin typeface="Times New Roman" panose="02020603050405020304" pitchFamily="18" charset="0"/>
              <a:ea typeface="Times New Roman" panose="02020603050405020304" pitchFamily="18" charset="0"/>
            </a:endParaRPr>
          </a:p>
          <a:p>
            <a:pPr marL="0" indent="0">
              <a:buNone/>
            </a:pPr>
            <a:r>
              <a:rPr lang="tr-TR" sz="1600" dirty="0" err="1"/>
              <a:t>Our</a:t>
            </a:r>
            <a:r>
              <a:rPr lang="tr-TR" sz="1600" dirty="0"/>
              <a:t> Solution: </a:t>
            </a:r>
            <a:r>
              <a:rPr lang="tr-TR" sz="1600" dirty="0" err="1"/>
              <a:t>Then</a:t>
            </a:r>
            <a:r>
              <a:rPr lang="tr-TR" sz="1600" dirty="0"/>
              <a:t> </a:t>
            </a:r>
            <a:r>
              <a:rPr lang="tr-TR" sz="1600" dirty="0" err="1"/>
              <a:t>we</a:t>
            </a:r>
            <a:r>
              <a:rPr lang="tr-TR" sz="1600" dirty="0"/>
              <a:t> </a:t>
            </a:r>
            <a:r>
              <a:rPr lang="tr-TR" sz="1600" dirty="0" err="1"/>
              <a:t>will</a:t>
            </a:r>
            <a:r>
              <a:rPr lang="tr-TR" sz="1600" dirty="0"/>
              <a:t> </a:t>
            </a:r>
            <a:r>
              <a:rPr lang="tr-TR" sz="1600" dirty="0" err="1"/>
              <a:t>develop</a:t>
            </a:r>
            <a:r>
              <a:rPr lang="tr-TR" sz="1600" dirty="0"/>
              <a:t> </a:t>
            </a:r>
            <a:r>
              <a:rPr lang="tr-TR" sz="1600" dirty="0" err="1"/>
              <a:t>the</a:t>
            </a:r>
            <a:r>
              <a:rPr lang="tr-TR" sz="1600" dirty="0"/>
              <a:t> </a:t>
            </a:r>
            <a:r>
              <a:rPr lang="tr-TR" sz="1600" dirty="0" err="1"/>
              <a:t>examiner</a:t>
            </a:r>
            <a:r>
              <a:rPr lang="tr-TR" sz="1600" dirty="0"/>
              <a:t> program </a:t>
            </a:r>
            <a:r>
              <a:rPr lang="tr-TR" sz="1600" dirty="0" err="1"/>
              <a:t>so</a:t>
            </a:r>
            <a:r>
              <a:rPr lang="tr-TR" sz="1600" dirty="0"/>
              <a:t> </a:t>
            </a:r>
            <a:r>
              <a:rPr lang="tr-TR" sz="1600" dirty="0" err="1"/>
              <a:t>that</a:t>
            </a:r>
            <a:r>
              <a:rPr lang="tr-TR" sz="1600" dirty="0"/>
              <a:t> it </a:t>
            </a:r>
            <a:r>
              <a:rPr lang="tr-TR" sz="1600" dirty="0" err="1"/>
              <a:t>communicates</a:t>
            </a:r>
            <a:r>
              <a:rPr lang="tr-TR" sz="1600" dirty="0"/>
              <a:t> </a:t>
            </a:r>
            <a:r>
              <a:rPr lang="tr-TR" sz="1600" dirty="0" err="1"/>
              <a:t>with</a:t>
            </a:r>
            <a:r>
              <a:rPr lang="tr-TR" sz="1600" dirty="0"/>
              <a:t> </a:t>
            </a:r>
            <a:r>
              <a:rPr lang="tr-TR" sz="1600" dirty="0" err="1"/>
              <a:t>the</a:t>
            </a:r>
            <a:r>
              <a:rPr lang="tr-TR" sz="1600" dirty="0"/>
              <a:t> Proxy server </a:t>
            </a:r>
            <a:r>
              <a:rPr lang="tr-TR" sz="1600" dirty="0" err="1"/>
              <a:t>and</a:t>
            </a:r>
            <a:r>
              <a:rPr lang="tr-TR" sz="1600" dirty="0"/>
              <a:t> </a:t>
            </a:r>
            <a:r>
              <a:rPr lang="tr-TR" sz="1600" dirty="0" err="1"/>
              <a:t>enables</a:t>
            </a:r>
            <a:r>
              <a:rPr lang="tr-TR" sz="1600" dirty="0"/>
              <a:t>/</a:t>
            </a:r>
            <a:r>
              <a:rPr lang="tr-TR" sz="1600" dirty="0" err="1"/>
              <a:t>disables</a:t>
            </a:r>
            <a:r>
              <a:rPr lang="tr-TR" sz="1600" dirty="0"/>
              <a:t> </a:t>
            </a:r>
            <a:r>
              <a:rPr lang="tr-TR" sz="1600" dirty="0" err="1"/>
              <a:t>the</a:t>
            </a:r>
            <a:r>
              <a:rPr lang="tr-TR" sz="1600" dirty="0"/>
              <a:t> internet</a:t>
            </a:r>
          </a:p>
          <a:p>
            <a:pPr marL="0" indent="0">
              <a:buNone/>
            </a:pPr>
            <a:endParaRPr lang="en-US" sz="1600" dirty="0"/>
          </a:p>
        </p:txBody>
      </p:sp>
      <p:sp>
        <p:nvSpPr>
          <p:cNvPr id="4" name="Rectangle 3">
            <a:extLst>
              <a:ext uri="{FF2B5EF4-FFF2-40B4-BE49-F238E27FC236}">
                <a16:creationId xmlns:a16="http://schemas.microsoft.com/office/drawing/2014/main" id="{9A8B9B07-B461-4B4A-BA15-BE1FB459DD5D}"/>
              </a:ext>
            </a:extLst>
          </p:cNvPr>
          <p:cNvSpPr/>
          <p:nvPr/>
        </p:nvSpPr>
        <p:spPr>
          <a:xfrm>
            <a:off x="3062992" y="3071743"/>
            <a:ext cx="136815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err="1"/>
              <a:t>Examiner</a:t>
            </a:r>
            <a:endParaRPr lang="tr-TR" dirty="0"/>
          </a:p>
        </p:txBody>
      </p:sp>
      <p:sp>
        <p:nvSpPr>
          <p:cNvPr id="5" name="Rectangle 4">
            <a:extLst>
              <a:ext uri="{FF2B5EF4-FFF2-40B4-BE49-F238E27FC236}">
                <a16:creationId xmlns:a16="http://schemas.microsoft.com/office/drawing/2014/main" id="{ECF4A4D1-4E88-47A5-AD51-A176D3F1E14E}"/>
              </a:ext>
            </a:extLst>
          </p:cNvPr>
          <p:cNvSpPr/>
          <p:nvPr/>
        </p:nvSpPr>
        <p:spPr>
          <a:xfrm>
            <a:off x="1361128" y="5103987"/>
            <a:ext cx="176419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err="1"/>
              <a:t>Exam</a:t>
            </a:r>
            <a:r>
              <a:rPr lang="tr-TR" dirty="0"/>
              <a:t> </a:t>
            </a:r>
            <a:r>
              <a:rPr lang="tr-TR" dirty="0" err="1"/>
              <a:t>taker</a:t>
            </a:r>
            <a:r>
              <a:rPr lang="tr-TR" dirty="0"/>
              <a:t> 1</a:t>
            </a:r>
          </a:p>
        </p:txBody>
      </p:sp>
      <p:sp>
        <p:nvSpPr>
          <p:cNvPr id="6" name="Rectangle 5">
            <a:extLst>
              <a:ext uri="{FF2B5EF4-FFF2-40B4-BE49-F238E27FC236}">
                <a16:creationId xmlns:a16="http://schemas.microsoft.com/office/drawing/2014/main" id="{D98389B6-67EC-490E-BA68-D7E0A2240866}"/>
              </a:ext>
            </a:extLst>
          </p:cNvPr>
          <p:cNvSpPr/>
          <p:nvPr/>
        </p:nvSpPr>
        <p:spPr>
          <a:xfrm>
            <a:off x="3343798" y="5103987"/>
            <a:ext cx="176419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err="1"/>
              <a:t>Exam</a:t>
            </a:r>
            <a:r>
              <a:rPr lang="tr-TR" dirty="0"/>
              <a:t> </a:t>
            </a:r>
            <a:r>
              <a:rPr lang="tr-TR" dirty="0" err="1"/>
              <a:t>taker</a:t>
            </a:r>
            <a:r>
              <a:rPr lang="tr-TR" dirty="0"/>
              <a:t> 2</a:t>
            </a:r>
          </a:p>
        </p:txBody>
      </p:sp>
      <p:sp>
        <p:nvSpPr>
          <p:cNvPr id="7" name="Rectangle 6">
            <a:extLst>
              <a:ext uri="{FF2B5EF4-FFF2-40B4-BE49-F238E27FC236}">
                <a16:creationId xmlns:a16="http://schemas.microsoft.com/office/drawing/2014/main" id="{FF1B7DB3-54E3-4915-9F92-BAA9CD20E603}"/>
              </a:ext>
            </a:extLst>
          </p:cNvPr>
          <p:cNvSpPr/>
          <p:nvPr/>
        </p:nvSpPr>
        <p:spPr>
          <a:xfrm>
            <a:off x="5976156" y="5103987"/>
            <a:ext cx="176419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err="1"/>
              <a:t>Exam</a:t>
            </a:r>
            <a:r>
              <a:rPr lang="tr-TR" dirty="0"/>
              <a:t> </a:t>
            </a:r>
            <a:r>
              <a:rPr lang="tr-TR" dirty="0" err="1"/>
              <a:t>taker</a:t>
            </a:r>
            <a:r>
              <a:rPr lang="tr-TR" dirty="0"/>
              <a:t> N</a:t>
            </a:r>
          </a:p>
        </p:txBody>
      </p:sp>
      <p:sp>
        <p:nvSpPr>
          <p:cNvPr id="8" name="TextBox 7">
            <a:extLst>
              <a:ext uri="{FF2B5EF4-FFF2-40B4-BE49-F238E27FC236}">
                <a16:creationId xmlns:a16="http://schemas.microsoft.com/office/drawing/2014/main" id="{7542481B-427A-4063-A9BC-9F6E8B0B09BD}"/>
              </a:ext>
            </a:extLst>
          </p:cNvPr>
          <p:cNvSpPr txBox="1"/>
          <p:nvPr/>
        </p:nvSpPr>
        <p:spPr>
          <a:xfrm>
            <a:off x="5328084" y="5356015"/>
            <a:ext cx="415498" cy="369332"/>
          </a:xfrm>
          <a:prstGeom prst="rect">
            <a:avLst/>
          </a:prstGeom>
          <a:noFill/>
        </p:spPr>
        <p:txBody>
          <a:bodyPr wrap="none" rtlCol="0">
            <a:spAutoFit/>
          </a:bodyPr>
          <a:lstStyle/>
          <a:p>
            <a:r>
              <a:rPr lang="tr-TR" dirty="0"/>
              <a:t>…</a:t>
            </a:r>
            <a:endParaRPr lang="en-US" dirty="0"/>
          </a:p>
        </p:txBody>
      </p:sp>
      <p:cxnSp>
        <p:nvCxnSpPr>
          <p:cNvPr id="10" name="Straight Connector 9">
            <a:extLst>
              <a:ext uri="{FF2B5EF4-FFF2-40B4-BE49-F238E27FC236}">
                <a16:creationId xmlns:a16="http://schemas.microsoft.com/office/drawing/2014/main" id="{24AEF234-024C-4FB9-BCA1-3F6AA75FD1DE}"/>
              </a:ext>
            </a:extLst>
          </p:cNvPr>
          <p:cNvCxnSpPr>
            <a:cxnSpLocks/>
          </p:cNvCxnSpPr>
          <p:nvPr/>
        </p:nvCxnSpPr>
        <p:spPr>
          <a:xfrm>
            <a:off x="4408655" y="3287767"/>
            <a:ext cx="3456384" cy="36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38A3EDC-D3D2-4983-B0BE-79F371BB5B3F}"/>
              </a:ext>
            </a:extLst>
          </p:cNvPr>
          <p:cNvCxnSpPr>
            <a:cxnSpLocks/>
            <a:stCxn id="22" idx="3"/>
          </p:cNvCxnSpPr>
          <p:nvPr/>
        </p:nvCxnSpPr>
        <p:spPr>
          <a:xfrm>
            <a:off x="4929627" y="4269276"/>
            <a:ext cx="2977555" cy="21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90A185-B1F1-4CAD-8D87-78782A61B1A2}"/>
              </a:ext>
            </a:extLst>
          </p:cNvPr>
          <p:cNvCxnSpPr>
            <a:cxnSpLocks/>
            <a:stCxn id="5" idx="0"/>
          </p:cNvCxnSpPr>
          <p:nvPr/>
        </p:nvCxnSpPr>
        <p:spPr>
          <a:xfrm flipV="1">
            <a:off x="2243226" y="4725144"/>
            <a:ext cx="0" cy="3788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650607E-89D0-4045-8BAC-BCFEBE32BC10}"/>
              </a:ext>
            </a:extLst>
          </p:cNvPr>
          <p:cNvCxnSpPr>
            <a:cxnSpLocks/>
          </p:cNvCxnSpPr>
          <p:nvPr/>
        </p:nvCxnSpPr>
        <p:spPr>
          <a:xfrm flipV="1">
            <a:off x="4139952" y="4509120"/>
            <a:ext cx="0" cy="6308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E4BDE9C-806C-41B1-9CB7-4C67C2F37569}"/>
              </a:ext>
            </a:extLst>
          </p:cNvPr>
          <p:cNvCxnSpPr>
            <a:cxnSpLocks/>
          </p:cNvCxnSpPr>
          <p:nvPr/>
        </p:nvCxnSpPr>
        <p:spPr>
          <a:xfrm flipV="1">
            <a:off x="6842766" y="4725144"/>
            <a:ext cx="0" cy="414848"/>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E151A8E1-621D-4559-82D8-9E8682F4A253}"/>
              </a:ext>
            </a:extLst>
          </p:cNvPr>
          <p:cNvSpPr/>
          <p:nvPr/>
        </p:nvSpPr>
        <p:spPr>
          <a:xfrm>
            <a:off x="7887527" y="3068960"/>
            <a:ext cx="1014627" cy="1656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Internet</a:t>
            </a:r>
          </a:p>
          <a:p>
            <a:pPr algn="ctr"/>
            <a:r>
              <a:rPr lang="tr-TR" dirty="0"/>
              <a:t>Provider</a:t>
            </a:r>
            <a:endParaRPr lang="en-US" dirty="0"/>
          </a:p>
        </p:txBody>
      </p:sp>
      <p:cxnSp>
        <p:nvCxnSpPr>
          <p:cNvPr id="21" name="Straight Connector 20">
            <a:extLst>
              <a:ext uri="{FF2B5EF4-FFF2-40B4-BE49-F238E27FC236}">
                <a16:creationId xmlns:a16="http://schemas.microsoft.com/office/drawing/2014/main" id="{3760C14A-8BFC-496E-9DF1-61856EB411B7}"/>
              </a:ext>
            </a:extLst>
          </p:cNvPr>
          <p:cNvCxnSpPr>
            <a:cxnSpLocks/>
          </p:cNvCxnSpPr>
          <p:nvPr/>
        </p:nvCxnSpPr>
        <p:spPr>
          <a:xfrm>
            <a:off x="2272230" y="4725144"/>
            <a:ext cx="4599540"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4A2EF8CB-E823-4777-A756-0523060D035C}"/>
              </a:ext>
            </a:extLst>
          </p:cNvPr>
          <p:cNvSpPr/>
          <p:nvPr/>
        </p:nvSpPr>
        <p:spPr>
          <a:xfrm>
            <a:off x="3561475" y="4017248"/>
            <a:ext cx="1368152" cy="5040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tr-TR" dirty="0"/>
              <a:t>Proxy Server</a:t>
            </a:r>
          </a:p>
        </p:txBody>
      </p:sp>
      <p:cxnSp>
        <p:nvCxnSpPr>
          <p:cNvPr id="17" name="Straight Connector 16">
            <a:extLst>
              <a:ext uri="{FF2B5EF4-FFF2-40B4-BE49-F238E27FC236}">
                <a16:creationId xmlns:a16="http://schemas.microsoft.com/office/drawing/2014/main" id="{4E856A72-1C8C-478A-AA30-42A7762B9AFB}"/>
              </a:ext>
            </a:extLst>
          </p:cNvPr>
          <p:cNvCxnSpPr>
            <a:cxnSpLocks/>
          </p:cNvCxnSpPr>
          <p:nvPr/>
        </p:nvCxnSpPr>
        <p:spPr>
          <a:xfrm flipV="1">
            <a:off x="3923928" y="3575800"/>
            <a:ext cx="0" cy="441448"/>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0170E63-8A7B-4E40-BD57-3001BB93B327}"/>
              </a:ext>
            </a:extLst>
          </p:cNvPr>
          <p:cNvSpPr txBox="1"/>
          <p:nvPr/>
        </p:nvSpPr>
        <p:spPr>
          <a:xfrm>
            <a:off x="4010508" y="3517848"/>
            <a:ext cx="2648289"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tr-TR" sz="1200" dirty="0" err="1"/>
              <a:t>The</a:t>
            </a:r>
            <a:r>
              <a:rPr lang="tr-TR" sz="1200" dirty="0"/>
              <a:t> </a:t>
            </a:r>
            <a:r>
              <a:rPr lang="tr-TR" sz="1200" dirty="0" err="1"/>
              <a:t>examiner</a:t>
            </a:r>
            <a:r>
              <a:rPr lang="tr-TR" sz="1200" dirty="0"/>
              <a:t> </a:t>
            </a:r>
            <a:r>
              <a:rPr lang="tr-TR" sz="1200" dirty="0" err="1"/>
              <a:t>will</a:t>
            </a:r>
            <a:r>
              <a:rPr lang="tr-TR" sz="1200" dirty="0"/>
              <a:t> </a:t>
            </a:r>
            <a:r>
              <a:rPr lang="tr-TR" sz="1200" dirty="0" err="1"/>
              <a:t>control</a:t>
            </a:r>
            <a:r>
              <a:rPr lang="tr-TR" sz="1200" dirty="0"/>
              <a:t> </a:t>
            </a:r>
            <a:r>
              <a:rPr lang="tr-TR" sz="1200" dirty="0" err="1"/>
              <a:t>the</a:t>
            </a:r>
            <a:r>
              <a:rPr lang="tr-TR" sz="1200" dirty="0"/>
              <a:t> Proxy, </a:t>
            </a:r>
          </a:p>
          <a:p>
            <a:r>
              <a:rPr lang="tr-TR" sz="1200" dirty="0" err="1"/>
              <a:t>through</a:t>
            </a:r>
            <a:r>
              <a:rPr lang="tr-TR" sz="1200" dirty="0"/>
              <a:t> his </a:t>
            </a:r>
            <a:r>
              <a:rPr lang="tr-TR" sz="1200" dirty="0" err="1"/>
              <a:t>examiner</a:t>
            </a:r>
            <a:r>
              <a:rPr lang="tr-TR" sz="1200" dirty="0"/>
              <a:t> program</a:t>
            </a:r>
            <a:endParaRPr lang="en-US" sz="1200" dirty="0"/>
          </a:p>
        </p:txBody>
      </p:sp>
    </p:spTree>
    <p:extLst>
      <p:ext uri="{BB962C8B-B14F-4D97-AF65-F5344CB8AC3E}">
        <p14:creationId xmlns:p14="http://schemas.microsoft.com/office/powerpoint/2010/main" val="1036313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F263A-71D2-42AF-9F1B-700C39964FC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443F3C9-46DE-4BA3-A296-3204B4AD9280}"/>
              </a:ext>
            </a:extLst>
          </p:cNvPr>
          <p:cNvSpPr>
            <a:spLocks noGrp="1"/>
          </p:cNvSpPr>
          <p:nvPr>
            <p:ph idx="10"/>
          </p:nvPr>
        </p:nvSpPr>
        <p:spPr/>
        <p:txBody>
          <a:bodyPr/>
          <a:lstStyle/>
          <a:p>
            <a:r>
              <a:rPr lang="en-US" dirty="0"/>
              <a:t>Details of this week’s work</a:t>
            </a:r>
          </a:p>
          <a:p>
            <a:pPr marL="0" marR="0" indent="0">
              <a:spcBef>
                <a:spcPts val="0"/>
              </a:spcBef>
              <a:spcAft>
                <a:spcPts val="600"/>
              </a:spcAft>
              <a:buNone/>
            </a:pPr>
            <a:r>
              <a:rPr lang="en-GB" sz="1800" u="sng" dirty="0">
                <a:effectLst/>
                <a:latin typeface="Times New Roman" panose="02020603050405020304" pitchFamily="18" charset="0"/>
                <a:ea typeface="Times New Roman" panose="02020603050405020304" pitchFamily="18" charset="0"/>
              </a:rPr>
              <a:t>Search for the appropriate technology (internet enabling and disabling)</a:t>
            </a:r>
            <a:endParaRPr lang="en-US" sz="1800" dirty="0">
              <a:effectLst/>
              <a:latin typeface="Times New Roman" panose="02020603050405020304" pitchFamily="18" charset="0"/>
              <a:ea typeface="Times New Roman" panose="02020603050405020304" pitchFamily="18" charset="0"/>
            </a:endParaRPr>
          </a:p>
          <a:p>
            <a:pPr marL="0" indent="0">
              <a:buNone/>
            </a:pPr>
            <a:r>
              <a:rPr lang="tr-TR" sz="1200" dirty="0" err="1"/>
              <a:t>The</a:t>
            </a:r>
            <a:r>
              <a:rPr lang="tr-TR" sz="1200" dirty="0"/>
              <a:t> </a:t>
            </a:r>
            <a:r>
              <a:rPr lang="tr-TR" sz="1200" dirty="0" err="1"/>
              <a:t>examiner</a:t>
            </a:r>
            <a:r>
              <a:rPr lang="tr-TR" sz="1200" dirty="0"/>
              <a:t> program </a:t>
            </a:r>
            <a:r>
              <a:rPr lang="tr-TR" sz="1200" dirty="0" err="1"/>
              <a:t>will</a:t>
            </a:r>
            <a:r>
              <a:rPr lang="tr-TR" sz="1200" dirty="0"/>
              <a:t> </a:t>
            </a:r>
            <a:r>
              <a:rPr lang="tr-TR" sz="1200" dirty="0" err="1"/>
              <a:t>also</a:t>
            </a:r>
            <a:r>
              <a:rPr lang="tr-TR" sz="1200" dirty="0"/>
              <a:t> </a:t>
            </a:r>
            <a:r>
              <a:rPr lang="tr-TR" sz="1200" dirty="0" err="1"/>
              <a:t>communicate</a:t>
            </a:r>
            <a:r>
              <a:rPr lang="tr-TR" sz="1200" dirty="0"/>
              <a:t> </a:t>
            </a:r>
            <a:r>
              <a:rPr lang="tr-TR" sz="1200" dirty="0" err="1"/>
              <a:t>with</a:t>
            </a:r>
            <a:r>
              <a:rPr lang="tr-TR" sz="1200" dirty="0"/>
              <a:t> </a:t>
            </a:r>
            <a:r>
              <a:rPr lang="tr-TR" sz="1200" dirty="0" err="1"/>
              <a:t>the</a:t>
            </a:r>
            <a:r>
              <a:rPr lang="tr-TR" sz="1200" dirty="0"/>
              <a:t> </a:t>
            </a:r>
            <a:r>
              <a:rPr lang="tr-TR" sz="1200" dirty="0" err="1"/>
              <a:t>exam</a:t>
            </a:r>
            <a:r>
              <a:rPr lang="tr-TR" sz="1200" dirty="0"/>
              <a:t> </a:t>
            </a:r>
            <a:r>
              <a:rPr lang="tr-TR" sz="1200" dirty="0" err="1"/>
              <a:t>taker</a:t>
            </a:r>
            <a:r>
              <a:rPr lang="tr-TR" sz="1200" dirty="0"/>
              <a:t> </a:t>
            </a:r>
            <a:r>
              <a:rPr lang="tr-TR" sz="1200" dirty="0" err="1"/>
              <a:t>clients</a:t>
            </a:r>
            <a:r>
              <a:rPr lang="tr-TR" sz="1200" dirty="0"/>
              <a:t> </a:t>
            </a:r>
            <a:r>
              <a:rPr lang="tr-TR" sz="1200" dirty="0" err="1"/>
              <a:t>to</a:t>
            </a:r>
            <a:r>
              <a:rPr lang="tr-TR" sz="1200" dirty="0"/>
              <a:t> </a:t>
            </a:r>
            <a:r>
              <a:rPr lang="tr-TR" sz="1200" dirty="0" err="1"/>
              <a:t>send</a:t>
            </a:r>
            <a:r>
              <a:rPr lang="tr-TR" sz="1200" dirty="0"/>
              <a:t> </a:t>
            </a:r>
            <a:r>
              <a:rPr lang="tr-TR" sz="1200" dirty="0" err="1"/>
              <a:t>exam</a:t>
            </a:r>
            <a:r>
              <a:rPr lang="tr-TR" sz="1200" dirty="0"/>
              <a:t> </a:t>
            </a:r>
            <a:r>
              <a:rPr lang="tr-TR" sz="1200" dirty="0" err="1"/>
              <a:t>content</a:t>
            </a:r>
            <a:r>
              <a:rPr lang="tr-TR" sz="1200" dirty="0"/>
              <a:t> </a:t>
            </a:r>
            <a:r>
              <a:rPr lang="tr-TR" sz="1200" dirty="0" err="1"/>
              <a:t>and</a:t>
            </a:r>
            <a:r>
              <a:rPr lang="tr-TR" sz="1200" dirty="0"/>
              <a:t> </a:t>
            </a:r>
            <a:r>
              <a:rPr lang="tr-TR" sz="1200" dirty="0" err="1"/>
              <a:t>exam</a:t>
            </a:r>
            <a:r>
              <a:rPr lang="tr-TR" sz="1200" dirty="0"/>
              <a:t> </a:t>
            </a:r>
            <a:r>
              <a:rPr lang="tr-TR" sz="1200" dirty="0" err="1"/>
              <a:t>settings</a:t>
            </a:r>
            <a:r>
              <a:rPr lang="tr-TR" sz="1200" dirty="0"/>
              <a:t>. </a:t>
            </a:r>
            <a:r>
              <a:rPr lang="tr-TR" sz="1200" dirty="0" err="1"/>
              <a:t>The</a:t>
            </a:r>
            <a:r>
              <a:rPr lang="tr-TR" sz="1200" dirty="0"/>
              <a:t> </a:t>
            </a:r>
            <a:r>
              <a:rPr lang="tr-TR" sz="1200" dirty="0" err="1"/>
              <a:t>exam</a:t>
            </a:r>
            <a:r>
              <a:rPr lang="tr-TR" sz="1200" dirty="0"/>
              <a:t> </a:t>
            </a:r>
            <a:r>
              <a:rPr lang="tr-TR" sz="1200" dirty="0" err="1"/>
              <a:t>taker</a:t>
            </a:r>
            <a:r>
              <a:rPr lang="tr-TR" sz="1200" dirty="0"/>
              <a:t> program </a:t>
            </a:r>
            <a:r>
              <a:rPr lang="tr-TR" sz="1200" dirty="0" err="1"/>
              <a:t>also</a:t>
            </a:r>
            <a:r>
              <a:rPr lang="tr-TR" sz="1200" dirty="0"/>
              <a:t> </a:t>
            </a:r>
            <a:r>
              <a:rPr lang="tr-TR" sz="1200" dirty="0" err="1"/>
              <a:t>communicates</a:t>
            </a:r>
            <a:r>
              <a:rPr lang="tr-TR" sz="1200" dirty="0"/>
              <a:t> </a:t>
            </a:r>
            <a:r>
              <a:rPr lang="tr-TR" sz="1200" dirty="0" err="1"/>
              <a:t>with</a:t>
            </a:r>
            <a:r>
              <a:rPr lang="tr-TR" sz="1200" dirty="0"/>
              <a:t> </a:t>
            </a:r>
            <a:r>
              <a:rPr lang="tr-TR" sz="1200" dirty="0" err="1"/>
              <a:t>the</a:t>
            </a:r>
            <a:r>
              <a:rPr lang="tr-TR" sz="1200" dirty="0"/>
              <a:t> </a:t>
            </a:r>
            <a:r>
              <a:rPr lang="tr-TR" sz="1200" dirty="0" err="1"/>
              <a:t>examiner</a:t>
            </a:r>
            <a:r>
              <a:rPr lang="tr-TR" sz="1200" dirty="0"/>
              <a:t> </a:t>
            </a:r>
            <a:r>
              <a:rPr lang="tr-TR" sz="1200" dirty="0" err="1"/>
              <a:t>to</a:t>
            </a:r>
            <a:r>
              <a:rPr lang="tr-TR" sz="1200" dirty="0"/>
              <a:t> </a:t>
            </a:r>
            <a:r>
              <a:rPr lang="tr-TR" sz="1200" dirty="0" err="1"/>
              <a:t>submit</a:t>
            </a:r>
            <a:r>
              <a:rPr lang="tr-TR" sz="1200" dirty="0"/>
              <a:t> data </a:t>
            </a:r>
            <a:r>
              <a:rPr lang="tr-TR" sz="1200" dirty="0" err="1"/>
              <a:t>and</a:t>
            </a:r>
            <a:r>
              <a:rPr lang="tr-TR" sz="1200" dirty="0"/>
              <a:t> </a:t>
            </a:r>
            <a:r>
              <a:rPr lang="tr-TR" sz="1200" dirty="0" err="1"/>
              <a:t>other</a:t>
            </a:r>
            <a:r>
              <a:rPr lang="tr-TR" sz="1200" dirty="0"/>
              <a:t> </a:t>
            </a:r>
            <a:r>
              <a:rPr lang="tr-TR" sz="1200" dirty="0" err="1"/>
              <a:t>communication</a:t>
            </a:r>
            <a:r>
              <a:rPr lang="tr-TR" sz="1200" dirty="0"/>
              <a:t> </a:t>
            </a:r>
            <a:r>
              <a:rPr lang="tr-TR" sz="1200" dirty="0" err="1"/>
              <a:t>needs</a:t>
            </a:r>
            <a:r>
              <a:rPr lang="tr-TR" sz="1200" dirty="0"/>
              <a:t> </a:t>
            </a:r>
            <a:r>
              <a:rPr lang="tr-TR" sz="1200" dirty="0" err="1"/>
              <a:t>such</a:t>
            </a:r>
            <a:r>
              <a:rPr lang="tr-TR" sz="1200" dirty="0"/>
              <a:t> as </a:t>
            </a:r>
            <a:r>
              <a:rPr lang="tr-TR" sz="1200" dirty="0" err="1"/>
              <a:t>help</a:t>
            </a:r>
            <a:r>
              <a:rPr lang="tr-TR" sz="1200" dirty="0"/>
              <a:t> </a:t>
            </a:r>
            <a:r>
              <a:rPr lang="tr-TR" sz="1200" dirty="0" err="1"/>
              <a:t>button</a:t>
            </a:r>
            <a:r>
              <a:rPr lang="tr-TR" sz="1200" dirty="0"/>
              <a:t> </a:t>
            </a:r>
            <a:r>
              <a:rPr lang="tr-TR" sz="1200" dirty="0" err="1"/>
              <a:t>and</a:t>
            </a:r>
            <a:r>
              <a:rPr lang="tr-TR" sz="1200" dirty="0"/>
              <a:t> </a:t>
            </a:r>
            <a:r>
              <a:rPr lang="tr-TR" sz="1200" dirty="0" err="1"/>
              <a:t>messaging</a:t>
            </a:r>
            <a:endParaRPr lang="tr-TR" sz="1200" dirty="0"/>
          </a:p>
          <a:p>
            <a:pPr marL="0" indent="0">
              <a:buNone/>
            </a:pPr>
            <a:endParaRPr lang="en-US" sz="1600" dirty="0"/>
          </a:p>
        </p:txBody>
      </p:sp>
      <p:sp>
        <p:nvSpPr>
          <p:cNvPr id="4" name="Rectangle 3">
            <a:extLst>
              <a:ext uri="{FF2B5EF4-FFF2-40B4-BE49-F238E27FC236}">
                <a16:creationId xmlns:a16="http://schemas.microsoft.com/office/drawing/2014/main" id="{9A8B9B07-B461-4B4A-BA15-BE1FB459DD5D}"/>
              </a:ext>
            </a:extLst>
          </p:cNvPr>
          <p:cNvSpPr/>
          <p:nvPr/>
        </p:nvSpPr>
        <p:spPr>
          <a:xfrm>
            <a:off x="3062992" y="3071743"/>
            <a:ext cx="136815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err="1"/>
              <a:t>Examiner</a:t>
            </a:r>
            <a:endParaRPr lang="tr-TR" dirty="0"/>
          </a:p>
        </p:txBody>
      </p:sp>
      <p:sp>
        <p:nvSpPr>
          <p:cNvPr id="5" name="Rectangle 4">
            <a:extLst>
              <a:ext uri="{FF2B5EF4-FFF2-40B4-BE49-F238E27FC236}">
                <a16:creationId xmlns:a16="http://schemas.microsoft.com/office/drawing/2014/main" id="{ECF4A4D1-4E88-47A5-AD51-A176D3F1E14E}"/>
              </a:ext>
            </a:extLst>
          </p:cNvPr>
          <p:cNvSpPr/>
          <p:nvPr/>
        </p:nvSpPr>
        <p:spPr>
          <a:xfrm>
            <a:off x="1361128" y="5103987"/>
            <a:ext cx="176419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err="1"/>
              <a:t>Exam</a:t>
            </a:r>
            <a:r>
              <a:rPr lang="tr-TR" dirty="0"/>
              <a:t> </a:t>
            </a:r>
            <a:r>
              <a:rPr lang="tr-TR" dirty="0" err="1"/>
              <a:t>taker</a:t>
            </a:r>
            <a:r>
              <a:rPr lang="tr-TR" dirty="0"/>
              <a:t> 1</a:t>
            </a:r>
          </a:p>
        </p:txBody>
      </p:sp>
      <p:sp>
        <p:nvSpPr>
          <p:cNvPr id="6" name="Rectangle 5">
            <a:extLst>
              <a:ext uri="{FF2B5EF4-FFF2-40B4-BE49-F238E27FC236}">
                <a16:creationId xmlns:a16="http://schemas.microsoft.com/office/drawing/2014/main" id="{D98389B6-67EC-490E-BA68-D7E0A2240866}"/>
              </a:ext>
            </a:extLst>
          </p:cNvPr>
          <p:cNvSpPr/>
          <p:nvPr/>
        </p:nvSpPr>
        <p:spPr>
          <a:xfrm>
            <a:off x="3343798" y="5103987"/>
            <a:ext cx="176419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err="1"/>
              <a:t>Exam</a:t>
            </a:r>
            <a:r>
              <a:rPr lang="tr-TR" dirty="0"/>
              <a:t> </a:t>
            </a:r>
            <a:r>
              <a:rPr lang="tr-TR" dirty="0" err="1"/>
              <a:t>taker</a:t>
            </a:r>
            <a:r>
              <a:rPr lang="tr-TR" dirty="0"/>
              <a:t> 2</a:t>
            </a:r>
          </a:p>
        </p:txBody>
      </p:sp>
      <p:sp>
        <p:nvSpPr>
          <p:cNvPr id="7" name="Rectangle 6">
            <a:extLst>
              <a:ext uri="{FF2B5EF4-FFF2-40B4-BE49-F238E27FC236}">
                <a16:creationId xmlns:a16="http://schemas.microsoft.com/office/drawing/2014/main" id="{FF1B7DB3-54E3-4915-9F92-BAA9CD20E603}"/>
              </a:ext>
            </a:extLst>
          </p:cNvPr>
          <p:cNvSpPr/>
          <p:nvPr/>
        </p:nvSpPr>
        <p:spPr>
          <a:xfrm>
            <a:off x="5976156" y="5103987"/>
            <a:ext cx="176419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err="1"/>
              <a:t>Exam</a:t>
            </a:r>
            <a:r>
              <a:rPr lang="tr-TR" dirty="0"/>
              <a:t> </a:t>
            </a:r>
            <a:r>
              <a:rPr lang="tr-TR" dirty="0" err="1"/>
              <a:t>taker</a:t>
            </a:r>
            <a:r>
              <a:rPr lang="tr-TR" dirty="0"/>
              <a:t> N</a:t>
            </a:r>
          </a:p>
        </p:txBody>
      </p:sp>
      <p:sp>
        <p:nvSpPr>
          <p:cNvPr id="8" name="TextBox 7">
            <a:extLst>
              <a:ext uri="{FF2B5EF4-FFF2-40B4-BE49-F238E27FC236}">
                <a16:creationId xmlns:a16="http://schemas.microsoft.com/office/drawing/2014/main" id="{7542481B-427A-4063-A9BC-9F6E8B0B09BD}"/>
              </a:ext>
            </a:extLst>
          </p:cNvPr>
          <p:cNvSpPr txBox="1"/>
          <p:nvPr/>
        </p:nvSpPr>
        <p:spPr>
          <a:xfrm>
            <a:off x="5328084" y="5356015"/>
            <a:ext cx="415498" cy="369332"/>
          </a:xfrm>
          <a:prstGeom prst="rect">
            <a:avLst/>
          </a:prstGeom>
          <a:noFill/>
        </p:spPr>
        <p:txBody>
          <a:bodyPr wrap="none" rtlCol="0">
            <a:spAutoFit/>
          </a:bodyPr>
          <a:lstStyle/>
          <a:p>
            <a:r>
              <a:rPr lang="tr-TR" dirty="0"/>
              <a:t>…</a:t>
            </a:r>
            <a:endParaRPr lang="en-US" dirty="0"/>
          </a:p>
        </p:txBody>
      </p:sp>
      <p:cxnSp>
        <p:nvCxnSpPr>
          <p:cNvPr id="10" name="Straight Connector 9">
            <a:extLst>
              <a:ext uri="{FF2B5EF4-FFF2-40B4-BE49-F238E27FC236}">
                <a16:creationId xmlns:a16="http://schemas.microsoft.com/office/drawing/2014/main" id="{24AEF234-024C-4FB9-BCA1-3F6AA75FD1DE}"/>
              </a:ext>
            </a:extLst>
          </p:cNvPr>
          <p:cNvCxnSpPr>
            <a:cxnSpLocks/>
          </p:cNvCxnSpPr>
          <p:nvPr/>
        </p:nvCxnSpPr>
        <p:spPr>
          <a:xfrm>
            <a:off x="4408655" y="3287767"/>
            <a:ext cx="3456384" cy="36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38A3EDC-D3D2-4983-B0BE-79F371BB5B3F}"/>
              </a:ext>
            </a:extLst>
          </p:cNvPr>
          <p:cNvCxnSpPr>
            <a:cxnSpLocks/>
            <a:stCxn id="22" idx="3"/>
          </p:cNvCxnSpPr>
          <p:nvPr/>
        </p:nvCxnSpPr>
        <p:spPr>
          <a:xfrm>
            <a:off x="4929627" y="4269276"/>
            <a:ext cx="2977555" cy="21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90A185-B1F1-4CAD-8D87-78782A61B1A2}"/>
              </a:ext>
            </a:extLst>
          </p:cNvPr>
          <p:cNvCxnSpPr>
            <a:cxnSpLocks/>
            <a:stCxn id="5" idx="0"/>
          </p:cNvCxnSpPr>
          <p:nvPr/>
        </p:nvCxnSpPr>
        <p:spPr>
          <a:xfrm flipV="1">
            <a:off x="2243226" y="4725144"/>
            <a:ext cx="0" cy="3788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650607E-89D0-4045-8BAC-BCFEBE32BC10}"/>
              </a:ext>
            </a:extLst>
          </p:cNvPr>
          <p:cNvCxnSpPr>
            <a:cxnSpLocks/>
          </p:cNvCxnSpPr>
          <p:nvPr/>
        </p:nvCxnSpPr>
        <p:spPr>
          <a:xfrm flipV="1">
            <a:off x="4139952" y="4509120"/>
            <a:ext cx="0" cy="6308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E4BDE9C-806C-41B1-9CB7-4C67C2F37569}"/>
              </a:ext>
            </a:extLst>
          </p:cNvPr>
          <p:cNvCxnSpPr>
            <a:cxnSpLocks/>
          </p:cNvCxnSpPr>
          <p:nvPr/>
        </p:nvCxnSpPr>
        <p:spPr>
          <a:xfrm flipV="1">
            <a:off x="6842766" y="4725144"/>
            <a:ext cx="0" cy="414848"/>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E151A8E1-621D-4559-82D8-9E8682F4A253}"/>
              </a:ext>
            </a:extLst>
          </p:cNvPr>
          <p:cNvSpPr/>
          <p:nvPr/>
        </p:nvSpPr>
        <p:spPr>
          <a:xfrm>
            <a:off x="7887527" y="3068960"/>
            <a:ext cx="1014627" cy="1656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Internet</a:t>
            </a:r>
          </a:p>
          <a:p>
            <a:pPr algn="ctr"/>
            <a:r>
              <a:rPr lang="tr-TR" dirty="0"/>
              <a:t>Provider</a:t>
            </a:r>
            <a:endParaRPr lang="en-US" dirty="0"/>
          </a:p>
        </p:txBody>
      </p:sp>
      <p:cxnSp>
        <p:nvCxnSpPr>
          <p:cNvPr id="21" name="Straight Connector 20">
            <a:extLst>
              <a:ext uri="{FF2B5EF4-FFF2-40B4-BE49-F238E27FC236}">
                <a16:creationId xmlns:a16="http://schemas.microsoft.com/office/drawing/2014/main" id="{3760C14A-8BFC-496E-9DF1-61856EB411B7}"/>
              </a:ext>
            </a:extLst>
          </p:cNvPr>
          <p:cNvCxnSpPr>
            <a:cxnSpLocks/>
          </p:cNvCxnSpPr>
          <p:nvPr/>
        </p:nvCxnSpPr>
        <p:spPr>
          <a:xfrm>
            <a:off x="2272230" y="4725144"/>
            <a:ext cx="4599540"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4A2EF8CB-E823-4777-A756-0523060D035C}"/>
              </a:ext>
            </a:extLst>
          </p:cNvPr>
          <p:cNvSpPr/>
          <p:nvPr/>
        </p:nvSpPr>
        <p:spPr>
          <a:xfrm>
            <a:off x="3561475" y="4017248"/>
            <a:ext cx="1368152" cy="5040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tr-TR" dirty="0"/>
              <a:t>Proxy Server</a:t>
            </a:r>
          </a:p>
        </p:txBody>
      </p:sp>
      <p:cxnSp>
        <p:nvCxnSpPr>
          <p:cNvPr id="17" name="Straight Connector 16">
            <a:extLst>
              <a:ext uri="{FF2B5EF4-FFF2-40B4-BE49-F238E27FC236}">
                <a16:creationId xmlns:a16="http://schemas.microsoft.com/office/drawing/2014/main" id="{4E856A72-1C8C-478A-AA30-42A7762B9AFB}"/>
              </a:ext>
            </a:extLst>
          </p:cNvPr>
          <p:cNvCxnSpPr>
            <a:cxnSpLocks/>
          </p:cNvCxnSpPr>
          <p:nvPr/>
        </p:nvCxnSpPr>
        <p:spPr>
          <a:xfrm flipV="1">
            <a:off x="3923928" y="3575800"/>
            <a:ext cx="0" cy="441448"/>
          </a:xfrm>
          <a:prstGeom prst="line">
            <a:avLst/>
          </a:prstGeom>
        </p:spPr>
        <p:style>
          <a:lnRef idx="2">
            <a:schemeClr val="accent2"/>
          </a:lnRef>
          <a:fillRef idx="0">
            <a:schemeClr val="accent2"/>
          </a:fillRef>
          <a:effectRef idx="1">
            <a:schemeClr val="accent2"/>
          </a:effectRef>
          <a:fontRef idx="minor">
            <a:schemeClr val="tx1"/>
          </a:fontRef>
        </p:style>
      </p:cxnSp>
      <p:sp>
        <p:nvSpPr>
          <p:cNvPr id="23" name="TextBox 22">
            <a:extLst>
              <a:ext uri="{FF2B5EF4-FFF2-40B4-BE49-F238E27FC236}">
                <a16:creationId xmlns:a16="http://schemas.microsoft.com/office/drawing/2014/main" id="{50170E63-8A7B-4E40-BD57-3001BB93B327}"/>
              </a:ext>
            </a:extLst>
          </p:cNvPr>
          <p:cNvSpPr txBox="1"/>
          <p:nvPr/>
        </p:nvSpPr>
        <p:spPr>
          <a:xfrm>
            <a:off x="4010508" y="3517848"/>
            <a:ext cx="2648289"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tr-TR" sz="1200" dirty="0" err="1"/>
              <a:t>The</a:t>
            </a:r>
            <a:r>
              <a:rPr lang="tr-TR" sz="1200" dirty="0"/>
              <a:t> </a:t>
            </a:r>
            <a:r>
              <a:rPr lang="tr-TR" sz="1200" dirty="0" err="1"/>
              <a:t>examiner</a:t>
            </a:r>
            <a:r>
              <a:rPr lang="tr-TR" sz="1200" dirty="0"/>
              <a:t> </a:t>
            </a:r>
            <a:r>
              <a:rPr lang="tr-TR" sz="1200" dirty="0" err="1"/>
              <a:t>will</a:t>
            </a:r>
            <a:r>
              <a:rPr lang="tr-TR" sz="1200" dirty="0"/>
              <a:t> </a:t>
            </a:r>
            <a:r>
              <a:rPr lang="tr-TR" sz="1200" dirty="0" err="1"/>
              <a:t>control</a:t>
            </a:r>
            <a:r>
              <a:rPr lang="tr-TR" sz="1200" dirty="0"/>
              <a:t> </a:t>
            </a:r>
            <a:r>
              <a:rPr lang="tr-TR" sz="1200" dirty="0" err="1"/>
              <a:t>the</a:t>
            </a:r>
            <a:r>
              <a:rPr lang="tr-TR" sz="1200" dirty="0"/>
              <a:t> Proxy, </a:t>
            </a:r>
          </a:p>
          <a:p>
            <a:r>
              <a:rPr lang="tr-TR" sz="1200" dirty="0" err="1"/>
              <a:t>through</a:t>
            </a:r>
            <a:r>
              <a:rPr lang="tr-TR" sz="1200" dirty="0"/>
              <a:t> his </a:t>
            </a:r>
            <a:r>
              <a:rPr lang="tr-TR" sz="1200" dirty="0" err="1"/>
              <a:t>examiner</a:t>
            </a:r>
            <a:r>
              <a:rPr lang="tr-TR" sz="1200" dirty="0"/>
              <a:t> program</a:t>
            </a:r>
            <a:endParaRPr lang="en-US" sz="1200" dirty="0"/>
          </a:p>
        </p:txBody>
      </p:sp>
      <p:cxnSp>
        <p:nvCxnSpPr>
          <p:cNvPr id="24" name="Straight Connector 23">
            <a:extLst>
              <a:ext uri="{FF2B5EF4-FFF2-40B4-BE49-F238E27FC236}">
                <a16:creationId xmlns:a16="http://schemas.microsoft.com/office/drawing/2014/main" id="{3680602D-B201-4AAB-8D0A-17395089A751}"/>
              </a:ext>
            </a:extLst>
          </p:cNvPr>
          <p:cNvCxnSpPr>
            <a:cxnSpLocks/>
          </p:cNvCxnSpPr>
          <p:nvPr/>
        </p:nvCxnSpPr>
        <p:spPr>
          <a:xfrm flipV="1">
            <a:off x="3147812" y="3575800"/>
            <a:ext cx="0" cy="1293360"/>
          </a:xfrm>
          <a:prstGeom prst="line">
            <a:avLst/>
          </a:prstGeom>
        </p:spPr>
        <p:style>
          <a:lnRef idx="2">
            <a:schemeClr val="accent2"/>
          </a:lnRef>
          <a:fillRef idx="0">
            <a:schemeClr val="accent2"/>
          </a:fillRef>
          <a:effectRef idx="1">
            <a:schemeClr val="accent2"/>
          </a:effectRef>
          <a:fontRef idx="minor">
            <a:schemeClr val="tx1"/>
          </a:fontRef>
        </p:style>
      </p:cxnSp>
      <p:cxnSp>
        <p:nvCxnSpPr>
          <p:cNvPr id="25" name="Straight Connector 24">
            <a:extLst>
              <a:ext uri="{FF2B5EF4-FFF2-40B4-BE49-F238E27FC236}">
                <a16:creationId xmlns:a16="http://schemas.microsoft.com/office/drawing/2014/main" id="{0BF3DB93-CAD2-4370-B0CC-3E2FF8BA8539}"/>
              </a:ext>
            </a:extLst>
          </p:cNvPr>
          <p:cNvCxnSpPr>
            <a:cxnSpLocks/>
          </p:cNvCxnSpPr>
          <p:nvPr/>
        </p:nvCxnSpPr>
        <p:spPr>
          <a:xfrm>
            <a:off x="2483768" y="4869160"/>
            <a:ext cx="3888432"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26" name="Straight Connector 25">
            <a:extLst>
              <a:ext uri="{FF2B5EF4-FFF2-40B4-BE49-F238E27FC236}">
                <a16:creationId xmlns:a16="http://schemas.microsoft.com/office/drawing/2014/main" id="{EE1CF0CC-2422-4A55-B544-888F0BCB56B9}"/>
              </a:ext>
            </a:extLst>
          </p:cNvPr>
          <p:cNvCxnSpPr>
            <a:cxnSpLocks/>
          </p:cNvCxnSpPr>
          <p:nvPr/>
        </p:nvCxnSpPr>
        <p:spPr>
          <a:xfrm flipV="1">
            <a:off x="2483768" y="4869160"/>
            <a:ext cx="0" cy="234827"/>
          </a:xfrm>
          <a:prstGeom prst="line">
            <a:avLst/>
          </a:prstGeom>
        </p:spPr>
        <p:style>
          <a:lnRef idx="2">
            <a:schemeClr val="accent2"/>
          </a:lnRef>
          <a:fillRef idx="0">
            <a:schemeClr val="accent2"/>
          </a:fillRef>
          <a:effectRef idx="1">
            <a:schemeClr val="accent2"/>
          </a:effectRef>
          <a:fontRef idx="minor">
            <a:schemeClr val="tx1"/>
          </a:fontRef>
        </p:style>
      </p:cxnSp>
      <p:cxnSp>
        <p:nvCxnSpPr>
          <p:cNvPr id="27" name="Straight Connector 26">
            <a:extLst>
              <a:ext uri="{FF2B5EF4-FFF2-40B4-BE49-F238E27FC236}">
                <a16:creationId xmlns:a16="http://schemas.microsoft.com/office/drawing/2014/main" id="{F66E3CC3-9C88-4C9C-9F0B-236C338D8B77}"/>
              </a:ext>
            </a:extLst>
          </p:cNvPr>
          <p:cNvCxnSpPr>
            <a:cxnSpLocks/>
          </p:cNvCxnSpPr>
          <p:nvPr/>
        </p:nvCxnSpPr>
        <p:spPr>
          <a:xfrm flipV="1">
            <a:off x="4572000" y="4869160"/>
            <a:ext cx="0" cy="270831"/>
          </a:xfrm>
          <a:prstGeom prst="line">
            <a:avLst/>
          </a:prstGeom>
        </p:spPr>
        <p:style>
          <a:lnRef idx="2">
            <a:schemeClr val="accent2"/>
          </a:lnRef>
          <a:fillRef idx="0">
            <a:schemeClr val="accent2"/>
          </a:fillRef>
          <a:effectRef idx="1">
            <a:schemeClr val="accent2"/>
          </a:effectRef>
          <a:fontRef idx="minor">
            <a:schemeClr val="tx1"/>
          </a:fontRef>
        </p:style>
      </p:cxnSp>
      <p:cxnSp>
        <p:nvCxnSpPr>
          <p:cNvPr id="30" name="Straight Connector 29">
            <a:extLst>
              <a:ext uri="{FF2B5EF4-FFF2-40B4-BE49-F238E27FC236}">
                <a16:creationId xmlns:a16="http://schemas.microsoft.com/office/drawing/2014/main" id="{D5B7D529-093A-4321-B291-9D12B6BB6758}"/>
              </a:ext>
            </a:extLst>
          </p:cNvPr>
          <p:cNvCxnSpPr>
            <a:cxnSpLocks/>
          </p:cNvCxnSpPr>
          <p:nvPr/>
        </p:nvCxnSpPr>
        <p:spPr>
          <a:xfrm flipV="1">
            <a:off x="6372200" y="4869160"/>
            <a:ext cx="0" cy="234827"/>
          </a:xfrm>
          <a:prstGeom prst="line">
            <a:avLst/>
          </a:prstGeom>
        </p:spPr>
        <p:style>
          <a:lnRef idx="2">
            <a:schemeClr val="accent2"/>
          </a:lnRef>
          <a:fillRef idx="0">
            <a:schemeClr val="accent2"/>
          </a:fillRef>
          <a:effectRef idx="1">
            <a:schemeClr val="accent2"/>
          </a:effectRef>
          <a:fontRef idx="minor">
            <a:schemeClr val="tx1"/>
          </a:fontRef>
        </p:style>
      </p:cxnSp>
      <p:sp>
        <p:nvSpPr>
          <p:cNvPr id="35" name="TextBox 34">
            <a:extLst>
              <a:ext uri="{FF2B5EF4-FFF2-40B4-BE49-F238E27FC236}">
                <a16:creationId xmlns:a16="http://schemas.microsoft.com/office/drawing/2014/main" id="{DF3F806E-D7C5-4895-BB81-28E844A2C25F}"/>
              </a:ext>
            </a:extLst>
          </p:cNvPr>
          <p:cNvSpPr txBox="1"/>
          <p:nvPr/>
        </p:nvSpPr>
        <p:spPr>
          <a:xfrm>
            <a:off x="286810" y="3694672"/>
            <a:ext cx="3056988"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tr-TR" sz="1200" dirty="0" err="1"/>
              <a:t>The</a:t>
            </a:r>
            <a:r>
              <a:rPr lang="tr-TR" sz="1200" dirty="0"/>
              <a:t> </a:t>
            </a:r>
            <a:r>
              <a:rPr lang="tr-TR" sz="1200" dirty="0" err="1"/>
              <a:t>examiner</a:t>
            </a:r>
            <a:r>
              <a:rPr lang="tr-TR" sz="1200" dirty="0"/>
              <a:t> </a:t>
            </a:r>
            <a:r>
              <a:rPr lang="tr-TR" sz="1200" dirty="0" err="1"/>
              <a:t>and</a:t>
            </a:r>
            <a:r>
              <a:rPr lang="tr-TR" sz="1200" dirty="0"/>
              <a:t> </a:t>
            </a:r>
            <a:r>
              <a:rPr lang="tr-TR" sz="1200" dirty="0" err="1"/>
              <a:t>exam</a:t>
            </a:r>
            <a:r>
              <a:rPr lang="tr-TR" sz="1200" dirty="0"/>
              <a:t> </a:t>
            </a:r>
            <a:r>
              <a:rPr lang="tr-TR" sz="1200" dirty="0" err="1"/>
              <a:t>taker</a:t>
            </a:r>
            <a:r>
              <a:rPr lang="tr-TR" sz="1200" dirty="0"/>
              <a:t> </a:t>
            </a:r>
            <a:r>
              <a:rPr lang="tr-TR" sz="1200" dirty="0" err="1"/>
              <a:t>communicate</a:t>
            </a:r>
            <a:r>
              <a:rPr lang="tr-TR" sz="1200" dirty="0"/>
              <a:t>. </a:t>
            </a:r>
          </a:p>
          <a:p>
            <a:r>
              <a:rPr lang="tr-TR" sz="1200" dirty="0" err="1"/>
              <a:t>All</a:t>
            </a:r>
            <a:r>
              <a:rPr lang="tr-TR" sz="1200" dirty="0"/>
              <a:t> </a:t>
            </a:r>
            <a:r>
              <a:rPr lang="tr-TR" sz="1200" dirty="0" err="1"/>
              <a:t>settings</a:t>
            </a:r>
            <a:r>
              <a:rPr lang="tr-TR" sz="1200" dirty="0"/>
              <a:t> </a:t>
            </a:r>
            <a:r>
              <a:rPr lang="tr-TR" sz="1200" dirty="0" err="1"/>
              <a:t>and</a:t>
            </a:r>
            <a:r>
              <a:rPr lang="tr-TR" sz="1200" dirty="0"/>
              <a:t> </a:t>
            </a:r>
            <a:r>
              <a:rPr lang="tr-TR" sz="1200" dirty="0" err="1"/>
              <a:t>exam</a:t>
            </a:r>
            <a:r>
              <a:rPr lang="tr-TR" sz="1200" dirty="0"/>
              <a:t> </a:t>
            </a:r>
            <a:r>
              <a:rPr lang="tr-TR" sz="1200" dirty="0" err="1"/>
              <a:t>communications</a:t>
            </a:r>
            <a:r>
              <a:rPr lang="tr-TR" sz="1200" dirty="0"/>
              <a:t> </a:t>
            </a:r>
            <a:r>
              <a:rPr lang="tr-TR" sz="1200" dirty="0" err="1"/>
              <a:t>are</a:t>
            </a:r>
            <a:r>
              <a:rPr lang="tr-TR" sz="1200" dirty="0"/>
              <a:t> done </a:t>
            </a:r>
            <a:r>
              <a:rPr lang="tr-TR" sz="1200" dirty="0" err="1"/>
              <a:t>this</a:t>
            </a:r>
            <a:r>
              <a:rPr lang="tr-TR" sz="1200" dirty="0"/>
              <a:t> </a:t>
            </a:r>
            <a:r>
              <a:rPr lang="tr-TR" sz="1200" dirty="0" err="1"/>
              <a:t>way</a:t>
            </a:r>
            <a:r>
              <a:rPr lang="tr-TR" sz="1200" dirty="0"/>
              <a:t> </a:t>
            </a:r>
            <a:r>
              <a:rPr lang="tr-TR" sz="1200" dirty="0" err="1"/>
              <a:t>except</a:t>
            </a:r>
            <a:r>
              <a:rPr lang="tr-TR" sz="1200" dirty="0"/>
              <a:t> </a:t>
            </a:r>
            <a:r>
              <a:rPr lang="tr-TR" sz="1200" dirty="0" err="1"/>
              <a:t>for</a:t>
            </a:r>
            <a:r>
              <a:rPr lang="tr-TR" sz="1200" dirty="0"/>
              <a:t> internet </a:t>
            </a:r>
            <a:r>
              <a:rPr lang="tr-TR" sz="1200" dirty="0" err="1"/>
              <a:t>enabling</a:t>
            </a:r>
            <a:r>
              <a:rPr lang="tr-TR" sz="1200" dirty="0"/>
              <a:t>/</a:t>
            </a:r>
            <a:r>
              <a:rPr lang="tr-TR" sz="1200" dirty="0" err="1"/>
              <a:t>disabling</a:t>
            </a:r>
            <a:r>
              <a:rPr lang="tr-TR" sz="1200" dirty="0"/>
              <a:t>. </a:t>
            </a:r>
            <a:endParaRPr lang="en-US" sz="1200" dirty="0"/>
          </a:p>
        </p:txBody>
      </p:sp>
      <p:sp>
        <p:nvSpPr>
          <p:cNvPr id="36" name="TextBox 35">
            <a:extLst>
              <a:ext uri="{FF2B5EF4-FFF2-40B4-BE49-F238E27FC236}">
                <a16:creationId xmlns:a16="http://schemas.microsoft.com/office/drawing/2014/main" id="{A82FB7ED-F82B-4205-B490-BBA3D9223329}"/>
              </a:ext>
            </a:extLst>
          </p:cNvPr>
          <p:cNvSpPr txBox="1"/>
          <p:nvPr/>
        </p:nvSpPr>
        <p:spPr>
          <a:xfrm>
            <a:off x="1316642" y="5795211"/>
            <a:ext cx="6423709"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tr-TR" sz="1200" dirty="0" err="1"/>
              <a:t>To</a:t>
            </a:r>
            <a:r>
              <a:rPr lang="tr-TR" sz="1200" dirty="0"/>
              <a:t> </a:t>
            </a:r>
            <a:r>
              <a:rPr lang="tr-TR" sz="1200" dirty="0" err="1"/>
              <a:t>achieve</a:t>
            </a:r>
            <a:r>
              <a:rPr lang="tr-TR" sz="1200" dirty="0"/>
              <a:t> </a:t>
            </a:r>
            <a:r>
              <a:rPr lang="tr-TR" sz="1200" dirty="0" err="1"/>
              <a:t>this</a:t>
            </a:r>
            <a:r>
              <a:rPr lang="tr-TR" sz="1200" dirty="0"/>
              <a:t> </a:t>
            </a:r>
            <a:r>
              <a:rPr lang="tr-TR" sz="1200" dirty="0" err="1"/>
              <a:t>architecture</a:t>
            </a:r>
            <a:r>
              <a:rPr lang="tr-TR" sz="1200" dirty="0"/>
              <a:t> </a:t>
            </a:r>
            <a:r>
              <a:rPr lang="tr-TR" sz="1200" dirty="0" err="1"/>
              <a:t>we</a:t>
            </a:r>
            <a:r>
              <a:rPr lang="tr-TR" sz="1200" dirty="0"/>
              <a:t> </a:t>
            </a:r>
            <a:r>
              <a:rPr lang="tr-TR" sz="1200" dirty="0" err="1"/>
              <a:t>will</a:t>
            </a:r>
            <a:r>
              <a:rPr lang="tr-TR" sz="1200" dirty="0"/>
              <a:t> </a:t>
            </a:r>
            <a:r>
              <a:rPr lang="tr-TR" sz="1200" dirty="0" err="1"/>
              <a:t>need</a:t>
            </a:r>
            <a:r>
              <a:rPr lang="tr-TR" sz="1200" dirty="0"/>
              <a:t> a server </a:t>
            </a:r>
            <a:r>
              <a:rPr lang="tr-TR" sz="1200" dirty="0" err="1"/>
              <a:t>to</a:t>
            </a:r>
            <a:r>
              <a:rPr lang="tr-TR" sz="1200" dirty="0"/>
              <a:t> </a:t>
            </a:r>
            <a:r>
              <a:rPr lang="tr-TR" sz="1200" dirty="0" err="1"/>
              <a:t>host</a:t>
            </a:r>
            <a:r>
              <a:rPr lang="tr-TR" sz="1200" dirty="0"/>
              <a:t> </a:t>
            </a:r>
            <a:r>
              <a:rPr lang="tr-TR" sz="1200" dirty="0" err="1"/>
              <a:t>our</a:t>
            </a:r>
            <a:r>
              <a:rPr lang="tr-TR" sz="1200" dirty="0"/>
              <a:t> Proxy </a:t>
            </a:r>
            <a:r>
              <a:rPr lang="tr-TR" sz="1200" dirty="0" err="1"/>
              <a:t>progam</a:t>
            </a:r>
            <a:r>
              <a:rPr lang="tr-TR" sz="1200" dirty="0"/>
              <a:t>, since </a:t>
            </a:r>
            <a:r>
              <a:rPr lang="tr-TR" sz="1200" dirty="0" err="1"/>
              <a:t>our</a:t>
            </a:r>
            <a:r>
              <a:rPr lang="tr-TR" sz="1200" dirty="0"/>
              <a:t> Proxy program has </a:t>
            </a:r>
            <a:r>
              <a:rPr lang="tr-TR" sz="1200" dirty="0" err="1"/>
              <a:t>to</a:t>
            </a:r>
            <a:r>
              <a:rPr lang="tr-TR" sz="1200" dirty="0"/>
              <a:t> </a:t>
            </a:r>
            <a:r>
              <a:rPr lang="tr-TR" sz="1200" dirty="0" err="1"/>
              <a:t>provide</a:t>
            </a:r>
            <a:r>
              <a:rPr lang="tr-TR" sz="1200" dirty="0"/>
              <a:t> </a:t>
            </a:r>
            <a:r>
              <a:rPr lang="tr-TR" sz="1200" dirty="0" err="1"/>
              <a:t>the</a:t>
            </a:r>
            <a:r>
              <a:rPr lang="tr-TR" sz="1200" dirty="0"/>
              <a:t> internet </a:t>
            </a:r>
            <a:r>
              <a:rPr lang="tr-TR" sz="1200" dirty="0" err="1"/>
              <a:t>connection</a:t>
            </a:r>
            <a:r>
              <a:rPr lang="tr-TR" sz="1200" dirty="0"/>
              <a:t> 24/7</a:t>
            </a:r>
            <a:endParaRPr lang="en-US" sz="1200" dirty="0"/>
          </a:p>
        </p:txBody>
      </p:sp>
    </p:spTree>
    <p:extLst>
      <p:ext uri="{BB962C8B-B14F-4D97-AF65-F5344CB8AC3E}">
        <p14:creationId xmlns:p14="http://schemas.microsoft.com/office/powerpoint/2010/main" val="1339002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DE8B4-F89C-426E-B240-CCCEFF3620C8}"/>
              </a:ext>
            </a:extLst>
          </p:cNvPr>
          <p:cNvSpPr>
            <a:spLocks noGrp="1"/>
          </p:cNvSpPr>
          <p:nvPr>
            <p:ph type="title"/>
          </p:nvPr>
        </p:nvSpPr>
        <p:spPr/>
        <p:txBody>
          <a:bodyPr/>
          <a:lstStyle/>
          <a:p>
            <a:r>
              <a:rPr lang="en-US" dirty="0"/>
              <a:t>SIMILAR APPLICATION</a:t>
            </a:r>
          </a:p>
        </p:txBody>
      </p:sp>
      <p:sp>
        <p:nvSpPr>
          <p:cNvPr id="3" name="Content Placeholder 2">
            <a:extLst>
              <a:ext uri="{FF2B5EF4-FFF2-40B4-BE49-F238E27FC236}">
                <a16:creationId xmlns:a16="http://schemas.microsoft.com/office/drawing/2014/main" id="{2EEB5ABC-CD12-4E3C-A0A9-4050F9D6C5B5}"/>
              </a:ext>
            </a:extLst>
          </p:cNvPr>
          <p:cNvSpPr>
            <a:spLocks noGrp="1"/>
          </p:cNvSpPr>
          <p:nvPr>
            <p:ph idx="10"/>
          </p:nvPr>
        </p:nvSpPr>
        <p:spPr/>
        <p:txBody>
          <a:bodyPr/>
          <a:lstStyle/>
          <a:p>
            <a:r>
              <a:rPr lang="tr-TR" sz="2800" dirty="0"/>
              <a:t>Since </a:t>
            </a:r>
            <a:r>
              <a:rPr lang="tr-TR" sz="2800" dirty="0" err="1"/>
              <a:t>most</a:t>
            </a:r>
            <a:r>
              <a:rPr lang="tr-TR" sz="2800" dirty="0"/>
              <a:t> of </a:t>
            </a:r>
            <a:r>
              <a:rPr lang="tr-TR" sz="2800" dirty="0" err="1"/>
              <a:t>the</a:t>
            </a:r>
            <a:r>
              <a:rPr lang="tr-TR" sz="2800" dirty="0"/>
              <a:t> </a:t>
            </a:r>
            <a:r>
              <a:rPr lang="tr-TR" sz="2800" dirty="0" err="1"/>
              <a:t>exam</a:t>
            </a:r>
            <a:r>
              <a:rPr lang="tr-TR" sz="2800" dirty="0"/>
              <a:t> </a:t>
            </a:r>
            <a:r>
              <a:rPr lang="tr-TR" sz="2800" dirty="0" err="1"/>
              <a:t>softwares</a:t>
            </a:r>
            <a:r>
              <a:rPr lang="tr-TR" sz="2800" dirty="0"/>
              <a:t> </a:t>
            </a:r>
            <a:r>
              <a:rPr lang="tr-TR" sz="2800" dirty="0" err="1"/>
              <a:t>are</a:t>
            </a:r>
            <a:r>
              <a:rPr lang="tr-TR" sz="2800" dirty="0"/>
              <a:t> online </a:t>
            </a:r>
            <a:r>
              <a:rPr lang="tr-TR" sz="2800" dirty="0" err="1"/>
              <a:t>based</a:t>
            </a:r>
            <a:r>
              <a:rPr lang="tr-TR" sz="2800" dirty="0"/>
              <a:t>, </a:t>
            </a:r>
            <a:r>
              <a:rPr lang="tr-TR" sz="2800" dirty="0" err="1"/>
              <a:t>which</a:t>
            </a:r>
            <a:r>
              <a:rPr lang="tr-TR" sz="2800" dirty="0"/>
              <a:t> </a:t>
            </a:r>
            <a:r>
              <a:rPr lang="tr-TR" sz="2800" dirty="0" err="1"/>
              <a:t>includes</a:t>
            </a:r>
            <a:r>
              <a:rPr lang="tr-TR" sz="2800" dirty="0"/>
              <a:t> </a:t>
            </a:r>
            <a:r>
              <a:rPr lang="tr-TR" sz="2800" dirty="0" err="1"/>
              <a:t>exam</a:t>
            </a:r>
            <a:r>
              <a:rPr lang="tr-TR" sz="2800" dirty="0"/>
              <a:t> </a:t>
            </a:r>
            <a:r>
              <a:rPr lang="tr-TR" sz="2800" dirty="0" err="1"/>
              <a:t>questions</a:t>
            </a:r>
            <a:r>
              <a:rPr lang="tr-TR" sz="2800" dirty="0"/>
              <a:t> </a:t>
            </a:r>
            <a:r>
              <a:rPr lang="tr-TR" sz="2800" dirty="0" err="1"/>
              <a:t>and</a:t>
            </a:r>
            <a:r>
              <a:rPr lang="tr-TR" sz="2800" dirty="0"/>
              <a:t> </a:t>
            </a:r>
            <a:r>
              <a:rPr lang="tr-TR" sz="2800" dirty="0" err="1"/>
              <a:t>answers</a:t>
            </a:r>
            <a:r>
              <a:rPr lang="tr-TR" sz="2800" dirty="0"/>
              <a:t> </a:t>
            </a:r>
            <a:r>
              <a:rPr lang="tr-TR" sz="2800" dirty="0" err="1"/>
              <a:t>to</a:t>
            </a:r>
            <a:r>
              <a:rPr lang="tr-TR" sz="2800" dirty="0"/>
              <a:t> be </a:t>
            </a:r>
            <a:r>
              <a:rPr lang="tr-TR" sz="2800" dirty="0" err="1"/>
              <a:t>loaded</a:t>
            </a:r>
            <a:r>
              <a:rPr lang="tr-TR" sz="2800" dirty="0"/>
              <a:t> </a:t>
            </a:r>
            <a:r>
              <a:rPr lang="tr-TR" sz="2800" dirty="0" err="1"/>
              <a:t>into</a:t>
            </a:r>
            <a:r>
              <a:rPr lang="tr-TR" sz="2800" dirty="0"/>
              <a:t> </a:t>
            </a:r>
            <a:r>
              <a:rPr lang="tr-TR" sz="2800" dirty="0" err="1"/>
              <a:t>the</a:t>
            </a:r>
            <a:r>
              <a:rPr lang="tr-TR" sz="2800" dirty="0"/>
              <a:t> </a:t>
            </a:r>
            <a:r>
              <a:rPr lang="tr-TR" sz="2800" dirty="0" err="1"/>
              <a:t>system</a:t>
            </a:r>
            <a:r>
              <a:rPr lang="tr-TR" sz="2800" dirty="0"/>
              <a:t>, </a:t>
            </a:r>
            <a:r>
              <a:rPr lang="tr-TR" sz="2800" dirty="0" err="1"/>
              <a:t>we</a:t>
            </a:r>
            <a:r>
              <a:rPr lang="tr-TR" sz="2800" dirty="0"/>
              <a:t> </a:t>
            </a:r>
            <a:r>
              <a:rPr lang="tr-TR" sz="2800" dirty="0" err="1"/>
              <a:t>were</a:t>
            </a:r>
            <a:r>
              <a:rPr lang="tr-TR" sz="2800" dirty="0"/>
              <a:t> not </a:t>
            </a:r>
            <a:r>
              <a:rPr lang="tr-TR" sz="2800" dirty="0" err="1"/>
              <a:t>able</a:t>
            </a:r>
            <a:r>
              <a:rPr lang="tr-TR" sz="2800" dirty="0"/>
              <a:t> </a:t>
            </a:r>
            <a:r>
              <a:rPr lang="tr-TR" sz="2800" dirty="0" err="1"/>
              <a:t>to</a:t>
            </a:r>
            <a:r>
              <a:rPr lang="tr-TR" sz="2800" dirty="0"/>
              <a:t> </a:t>
            </a:r>
            <a:r>
              <a:rPr lang="tr-TR" sz="2800" dirty="0" err="1"/>
              <a:t>find</a:t>
            </a:r>
            <a:r>
              <a:rPr lang="tr-TR" sz="2800" dirty="0"/>
              <a:t> </a:t>
            </a:r>
            <a:r>
              <a:rPr lang="tr-TR" sz="2800" dirty="0" err="1"/>
              <a:t>more</a:t>
            </a:r>
            <a:r>
              <a:rPr lang="tr-TR" sz="2800" dirty="0"/>
              <a:t> </a:t>
            </a:r>
            <a:r>
              <a:rPr lang="tr-TR" sz="2800" dirty="0" err="1"/>
              <a:t>than</a:t>
            </a:r>
            <a:r>
              <a:rPr lang="tr-TR" sz="2800" dirty="0"/>
              <a:t> </a:t>
            </a:r>
            <a:r>
              <a:rPr lang="tr-TR" sz="2800" dirty="0" err="1"/>
              <a:t>one</a:t>
            </a:r>
            <a:r>
              <a:rPr lang="tr-TR" sz="2800" dirty="0"/>
              <a:t> </a:t>
            </a:r>
            <a:r>
              <a:rPr lang="tr-TR" sz="2800" dirty="0" err="1"/>
              <a:t>freely</a:t>
            </a:r>
            <a:r>
              <a:rPr lang="tr-TR" sz="2800" dirty="0"/>
              <a:t> </a:t>
            </a:r>
            <a:r>
              <a:rPr lang="tr-TR" sz="2800" dirty="0" err="1"/>
              <a:t>available</a:t>
            </a:r>
            <a:r>
              <a:rPr lang="tr-TR" sz="2800" dirty="0"/>
              <a:t> offline </a:t>
            </a:r>
            <a:r>
              <a:rPr lang="tr-TR" sz="2800" dirty="0" err="1"/>
              <a:t>exam</a:t>
            </a:r>
            <a:r>
              <a:rPr lang="tr-TR" sz="2800" dirty="0"/>
              <a:t> software </a:t>
            </a:r>
            <a:r>
              <a:rPr lang="tr-TR" sz="2800" dirty="0" err="1"/>
              <a:t>to</a:t>
            </a:r>
            <a:r>
              <a:rPr lang="tr-TR" sz="2800" dirty="0"/>
              <a:t> </a:t>
            </a:r>
            <a:r>
              <a:rPr lang="tr-TR" sz="2800" dirty="0" err="1"/>
              <a:t>examine</a:t>
            </a:r>
            <a:r>
              <a:rPr lang="tr-TR" sz="2800" dirty="0"/>
              <a:t> </a:t>
            </a:r>
            <a:r>
              <a:rPr lang="tr-TR" sz="2800" dirty="0" err="1"/>
              <a:t>and</a:t>
            </a:r>
            <a:r>
              <a:rPr lang="tr-TR" sz="2800" dirty="0"/>
              <a:t> </a:t>
            </a:r>
            <a:r>
              <a:rPr lang="tr-TR" sz="2800" dirty="0" err="1"/>
              <a:t>compare</a:t>
            </a:r>
            <a:r>
              <a:rPr lang="tr-TR" sz="2800" dirty="0"/>
              <a:t> </a:t>
            </a:r>
            <a:r>
              <a:rPr lang="tr-TR" sz="2800" dirty="0" err="1"/>
              <a:t>the</a:t>
            </a:r>
            <a:r>
              <a:rPr lang="tr-TR" sz="2800" dirty="0"/>
              <a:t> </a:t>
            </a:r>
            <a:r>
              <a:rPr lang="tr-TR" sz="2800" dirty="0" err="1"/>
              <a:t>user</a:t>
            </a:r>
            <a:r>
              <a:rPr lang="tr-TR" sz="2800" dirty="0"/>
              <a:t> </a:t>
            </a:r>
            <a:r>
              <a:rPr lang="tr-TR" sz="2800" dirty="0" err="1"/>
              <a:t>interface</a:t>
            </a:r>
            <a:r>
              <a:rPr lang="tr-TR" sz="2800" dirty="0"/>
              <a:t>.</a:t>
            </a:r>
          </a:p>
          <a:p>
            <a:r>
              <a:rPr lang="tr-TR" sz="2800" dirty="0" err="1"/>
              <a:t>The</a:t>
            </a:r>
            <a:r>
              <a:rPr lang="tr-TR" sz="2800" dirty="0"/>
              <a:t> </a:t>
            </a:r>
            <a:r>
              <a:rPr lang="tr-TR" sz="2800" dirty="0" err="1"/>
              <a:t>only</a:t>
            </a:r>
            <a:r>
              <a:rPr lang="tr-TR" sz="2800" dirty="0"/>
              <a:t> </a:t>
            </a:r>
            <a:r>
              <a:rPr lang="tr-TR" sz="2800" dirty="0" err="1"/>
              <a:t>one</a:t>
            </a:r>
            <a:r>
              <a:rPr lang="tr-TR" sz="2800" dirty="0"/>
              <a:t> </a:t>
            </a:r>
            <a:r>
              <a:rPr lang="tr-TR" sz="2800" dirty="0" err="1"/>
              <a:t>similar</a:t>
            </a:r>
            <a:r>
              <a:rPr lang="tr-TR" sz="2800" dirty="0"/>
              <a:t> software </a:t>
            </a:r>
            <a:r>
              <a:rPr lang="tr-TR" sz="2800" dirty="0" err="1"/>
              <a:t>we</a:t>
            </a:r>
            <a:r>
              <a:rPr lang="tr-TR" sz="2800" dirty="0"/>
              <a:t> </a:t>
            </a:r>
            <a:r>
              <a:rPr lang="tr-TR" sz="2800" dirty="0" err="1"/>
              <a:t>have</a:t>
            </a:r>
            <a:r>
              <a:rPr lang="tr-TR" sz="2800" dirty="0"/>
              <a:t> </a:t>
            </a:r>
            <a:r>
              <a:rPr lang="tr-TR" sz="2800" dirty="0" err="1"/>
              <a:t>found</a:t>
            </a:r>
            <a:r>
              <a:rPr lang="tr-TR" sz="2800" dirty="0"/>
              <a:t> </a:t>
            </a:r>
            <a:r>
              <a:rPr lang="tr-TR" sz="2800" dirty="0" err="1"/>
              <a:t>was</a:t>
            </a:r>
            <a:r>
              <a:rPr lang="tr-TR" sz="2800" dirty="0"/>
              <a:t> </a:t>
            </a:r>
            <a:r>
              <a:rPr lang="tr-TR" sz="2800" dirty="0" err="1"/>
              <a:t>the</a:t>
            </a:r>
            <a:r>
              <a:rPr lang="tr-TR" sz="2800" dirty="0"/>
              <a:t> </a:t>
            </a:r>
            <a:r>
              <a:rPr lang="tr-TR" sz="2800" dirty="0" err="1"/>
              <a:t>SimExams</a:t>
            </a:r>
            <a:r>
              <a:rPr lang="tr-TR" sz="2800" dirty="0"/>
              <a:t> software</a:t>
            </a:r>
            <a:r>
              <a:rPr lang="en-US" sz="2800" dirty="0"/>
              <a:t> and It has also released its online version because the offline based software of </a:t>
            </a:r>
            <a:r>
              <a:rPr lang="tr-TR" sz="2800" dirty="0" err="1"/>
              <a:t>SimExams</a:t>
            </a:r>
            <a:r>
              <a:rPr lang="en-US" sz="2800" dirty="0"/>
              <a:t> is not very useful.</a:t>
            </a:r>
          </a:p>
        </p:txBody>
      </p:sp>
    </p:spTree>
    <p:extLst>
      <p:ext uri="{BB962C8B-B14F-4D97-AF65-F5344CB8AC3E}">
        <p14:creationId xmlns:p14="http://schemas.microsoft.com/office/powerpoint/2010/main" val="1964306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7AFC5-CB52-4CD9-A44F-0BE544C9D0FB}"/>
              </a:ext>
            </a:extLst>
          </p:cNvPr>
          <p:cNvSpPr>
            <a:spLocks noGrp="1"/>
          </p:cNvSpPr>
          <p:nvPr>
            <p:ph type="title"/>
          </p:nvPr>
        </p:nvSpPr>
        <p:spPr/>
        <p:txBody>
          <a:bodyPr/>
          <a:lstStyle/>
          <a:p>
            <a:r>
              <a:rPr lang="tr-TR" dirty="0" err="1"/>
              <a:t>SimsExams</a:t>
            </a:r>
            <a:r>
              <a:rPr lang="tr-TR" dirty="0"/>
              <a:t> - </a:t>
            </a:r>
            <a:r>
              <a:rPr lang="tr-TR" dirty="0" err="1"/>
              <a:t>Examiner</a:t>
            </a:r>
            <a:endParaRPr lang="en-US" dirty="0"/>
          </a:p>
        </p:txBody>
      </p:sp>
      <p:pic>
        <p:nvPicPr>
          <p:cNvPr id="4" name="Picture 3">
            <a:extLst>
              <a:ext uri="{FF2B5EF4-FFF2-40B4-BE49-F238E27FC236}">
                <a16:creationId xmlns:a16="http://schemas.microsoft.com/office/drawing/2014/main" id="{91EC7403-73A2-430C-BD92-A94DF8207E5C}"/>
              </a:ext>
            </a:extLst>
          </p:cNvPr>
          <p:cNvPicPr>
            <a:picLocks noChangeAspect="1"/>
          </p:cNvPicPr>
          <p:nvPr/>
        </p:nvPicPr>
        <p:blipFill>
          <a:blip r:embed="rId2"/>
          <a:stretch>
            <a:fillRect/>
          </a:stretch>
        </p:blipFill>
        <p:spPr>
          <a:xfrm>
            <a:off x="683568" y="1124744"/>
            <a:ext cx="7511752" cy="4215037"/>
          </a:xfrm>
          <a:prstGeom prst="rect">
            <a:avLst/>
          </a:prstGeom>
        </p:spPr>
      </p:pic>
    </p:spTree>
    <p:extLst>
      <p:ext uri="{BB962C8B-B14F-4D97-AF65-F5344CB8AC3E}">
        <p14:creationId xmlns:p14="http://schemas.microsoft.com/office/powerpoint/2010/main" val="1831862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7AFC5-CB52-4CD9-A44F-0BE544C9D0FB}"/>
              </a:ext>
            </a:extLst>
          </p:cNvPr>
          <p:cNvSpPr>
            <a:spLocks noGrp="1"/>
          </p:cNvSpPr>
          <p:nvPr>
            <p:ph type="title"/>
          </p:nvPr>
        </p:nvSpPr>
        <p:spPr/>
        <p:txBody>
          <a:bodyPr/>
          <a:lstStyle/>
          <a:p>
            <a:r>
              <a:rPr lang="tr-TR" dirty="0" err="1"/>
              <a:t>SimsExams</a:t>
            </a:r>
            <a:r>
              <a:rPr lang="tr-TR" dirty="0"/>
              <a:t> – </a:t>
            </a:r>
            <a:r>
              <a:rPr lang="tr-TR" dirty="0" err="1"/>
              <a:t>Exam</a:t>
            </a:r>
            <a:r>
              <a:rPr lang="tr-TR" dirty="0"/>
              <a:t> </a:t>
            </a:r>
            <a:r>
              <a:rPr lang="tr-TR" dirty="0" err="1"/>
              <a:t>taker</a:t>
            </a:r>
            <a:r>
              <a:rPr lang="tr-TR" dirty="0"/>
              <a:t> </a:t>
            </a:r>
            <a:endParaRPr lang="en-US" dirty="0"/>
          </a:p>
        </p:txBody>
      </p:sp>
      <p:pic>
        <p:nvPicPr>
          <p:cNvPr id="3" name="Picture 2">
            <a:extLst>
              <a:ext uri="{FF2B5EF4-FFF2-40B4-BE49-F238E27FC236}">
                <a16:creationId xmlns:a16="http://schemas.microsoft.com/office/drawing/2014/main" id="{CF684558-1E3E-4C1A-BACA-69D79EAB966B}"/>
              </a:ext>
            </a:extLst>
          </p:cNvPr>
          <p:cNvPicPr>
            <a:picLocks noChangeAspect="1"/>
          </p:cNvPicPr>
          <p:nvPr/>
        </p:nvPicPr>
        <p:blipFill>
          <a:blip r:embed="rId2"/>
          <a:stretch>
            <a:fillRect/>
          </a:stretch>
        </p:blipFill>
        <p:spPr>
          <a:xfrm>
            <a:off x="1115616" y="1186280"/>
            <a:ext cx="6408712" cy="4355127"/>
          </a:xfrm>
          <a:prstGeom prst="rect">
            <a:avLst/>
          </a:prstGeom>
        </p:spPr>
      </p:pic>
    </p:spTree>
    <p:extLst>
      <p:ext uri="{BB962C8B-B14F-4D97-AF65-F5344CB8AC3E}">
        <p14:creationId xmlns:p14="http://schemas.microsoft.com/office/powerpoint/2010/main" val="188694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D6079-F43D-44A0-A956-156D28B3C97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E353849-D122-4BE6-BDB0-54CBFECE2698}"/>
              </a:ext>
            </a:extLst>
          </p:cNvPr>
          <p:cNvSpPr>
            <a:spLocks noGrp="1"/>
          </p:cNvSpPr>
          <p:nvPr>
            <p:ph idx="10"/>
          </p:nvPr>
        </p:nvSpPr>
        <p:spPr>
          <a:xfrm>
            <a:off x="251520" y="1052736"/>
            <a:ext cx="8229600" cy="4958011"/>
          </a:xfrm>
        </p:spPr>
        <p:txBody>
          <a:bodyPr/>
          <a:lstStyle/>
          <a:p>
            <a:r>
              <a:rPr lang="en-US" dirty="0"/>
              <a:t>Details of </a:t>
            </a:r>
            <a:r>
              <a:rPr lang="en-US" dirty="0" err="1"/>
              <a:t>Delivarable</a:t>
            </a:r>
            <a:r>
              <a:rPr lang="en-US" dirty="0"/>
              <a:t> Information</a:t>
            </a:r>
          </a:p>
          <a:p>
            <a:pPr marL="0" marR="0" indent="0" algn="just">
              <a:spcBef>
                <a:spcPts val="0"/>
              </a:spcBef>
              <a:spcAft>
                <a:spcPts val="1200"/>
              </a:spcAft>
              <a:buNone/>
            </a:pPr>
            <a:endParaRPr lang="en-GB" sz="1800" dirty="0">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FFFD945B-C5BD-41CA-A33D-97C0110E7A91}"/>
              </a:ext>
            </a:extLst>
          </p:cNvPr>
          <p:cNvPicPr>
            <a:picLocks noChangeAspect="1"/>
          </p:cNvPicPr>
          <p:nvPr/>
        </p:nvPicPr>
        <p:blipFill>
          <a:blip r:embed="rId2"/>
          <a:stretch>
            <a:fillRect/>
          </a:stretch>
        </p:blipFill>
        <p:spPr>
          <a:xfrm>
            <a:off x="662880" y="1660376"/>
            <a:ext cx="7396037" cy="5197624"/>
          </a:xfrm>
          <a:prstGeom prst="rect">
            <a:avLst/>
          </a:prstGeom>
        </p:spPr>
      </p:pic>
    </p:spTree>
    <p:extLst>
      <p:ext uri="{BB962C8B-B14F-4D97-AF65-F5344CB8AC3E}">
        <p14:creationId xmlns:p14="http://schemas.microsoft.com/office/powerpoint/2010/main" val="432886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98A8B-344E-4D2E-8264-7BA9FC5776B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E2349CB-4988-4DF6-A6E8-3EA538E78C35}"/>
              </a:ext>
            </a:extLst>
          </p:cNvPr>
          <p:cNvSpPr>
            <a:spLocks noGrp="1"/>
          </p:cNvSpPr>
          <p:nvPr>
            <p:ph idx="10"/>
          </p:nvPr>
        </p:nvSpPr>
        <p:spPr/>
        <p:txBody>
          <a:bodyPr/>
          <a:lstStyle/>
          <a:p>
            <a:r>
              <a:rPr lang="en-US" dirty="0"/>
              <a:t>Details of </a:t>
            </a:r>
            <a:r>
              <a:rPr lang="en-US" dirty="0" err="1"/>
              <a:t>Delivarable</a:t>
            </a:r>
            <a:r>
              <a:rPr lang="en-US" dirty="0"/>
              <a:t> Information</a:t>
            </a:r>
          </a:p>
          <a:p>
            <a:endParaRPr lang="en-US" dirty="0"/>
          </a:p>
          <a:p>
            <a:pPr marL="0" indent="0">
              <a:buNone/>
            </a:pPr>
            <a:endParaRPr lang="en-US" dirty="0"/>
          </a:p>
          <a:p>
            <a:r>
              <a:rPr lang="en-US" sz="1200" dirty="0"/>
              <a:t>PC List</a:t>
            </a:r>
          </a:p>
          <a:p>
            <a:r>
              <a:rPr lang="en-US" sz="1200" dirty="0"/>
              <a:t>Examiner will see who is connected or not. He can let exam takers to use private message by enabling “PM Enabled” or examiner can directly message to someone by opening “Mini Chat”. If a student submits his work, it will be seen like “ Submitted-13:45”, examiner will see at which time the student has submitted. He will also see the model of computer, </a:t>
            </a:r>
            <a:r>
              <a:rPr lang="en-US" sz="1200" dirty="0" err="1"/>
              <a:t>ip</a:t>
            </a:r>
            <a:r>
              <a:rPr lang="en-US" sz="1200" dirty="0"/>
              <a:t> addresses, name ,surname and id.</a:t>
            </a:r>
          </a:p>
          <a:p>
            <a:endParaRPr lang="en-US" sz="2400" dirty="0"/>
          </a:p>
        </p:txBody>
      </p:sp>
      <p:pic>
        <p:nvPicPr>
          <p:cNvPr id="4" name="Picture 3">
            <a:extLst>
              <a:ext uri="{FF2B5EF4-FFF2-40B4-BE49-F238E27FC236}">
                <a16:creationId xmlns:a16="http://schemas.microsoft.com/office/drawing/2014/main" id="{83C6B723-AED8-47AA-8F8B-684BCD6C84F0}"/>
              </a:ext>
            </a:extLst>
          </p:cNvPr>
          <p:cNvPicPr/>
          <p:nvPr/>
        </p:nvPicPr>
        <p:blipFill>
          <a:blip r:embed="rId2"/>
          <a:stretch>
            <a:fillRect/>
          </a:stretch>
        </p:blipFill>
        <p:spPr>
          <a:xfrm>
            <a:off x="631464" y="1974533"/>
            <a:ext cx="6048672" cy="560705"/>
          </a:xfrm>
          <a:prstGeom prst="rect">
            <a:avLst/>
          </a:prstGeom>
        </p:spPr>
      </p:pic>
      <p:pic>
        <p:nvPicPr>
          <p:cNvPr id="5" name="Picture 4">
            <a:extLst>
              <a:ext uri="{FF2B5EF4-FFF2-40B4-BE49-F238E27FC236}">
                <a16:creationId xmlns:a16="http://schemas.microsoft.com/office/drawing/2014/main" id="{5E318373-2957-400A-83B8-9FB43DFD5299}"/>
              </a:ext>
            </a:extLst>
          </p:cNvPr>
          <p:cNvPicPr/>
          <p:nvPr/>
        </p:nvPicPr>
        <p:blipFill rotWithShape="1">
          <a:blip r:embed="rId3"/>
          <a:srcRect b="24592"/>
          <a:stretch/>
        </p:blipFill>
        <p:spPr bwMode="auto">
          <a:xfrm>
            <a:off x="631464" y="2595150"/>
            <a:ext cx="5943600" cy="617220"/>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D4F7F69B-1169-426A-A593-401A9091A130}"/>
              </a:ext>
            </a:extLst>
          </p:cNvPr>
          <p:cNvPicPr/>
          <p:nvPr/>
        </p:nvPicPr>
        <p:blipFill>
          <a:blip r:embed="rId4">
            <a:extLst>
              <a:ext uri="{28A0092B-C50C-407E-A947-70E740481C1C}">
                <a14:useLocalDpi xmlns:a14="http://schemas.microsoft.com/office/drawing/2010/main" val="0"/>
              </a:ext>
            </a:extLst>
          </a:blip>
          <a:stretch>
            <a:fillRect/>
          </a:stretch>
        </p:blipFill>
        <p:spPr>
          <a:xfrm>
            <a:off x="222135" y="4311986"/>
            <a:ext cx="3867150" cy="2360930"/>
          </a:xfrm>
          <a:prstGeom prst="rect">
            <a:avLst/>
          </a:prstGeom>
        </p:spPr>
      </p:pic>
      <p:pic>
        <p:nvPicPr>
          <p:cNvPr id="7" name="Picture 6">
            <a:extLst>
              <a:ext uri="{FF2B5EF4-FFF2-40B4-BE49-F238E27FC236}">
                <a16:creationId xmlns:a16="http://schemas.microsoft.com/office/drawing/2014/main" id="{BF366B2E-50BE-433D-BBD8-F6AC717D0825}"/>
              </a:ext>
            </a:extLst>
          </p:cNvPr>
          <p:cNvPicPr/>
          <p:nvPr/>
        </p:nvPicPr>
        <p:blipFill>
          <a:blip r:embed="rId5">
            <a:extLst>
              <a:ext uri="{28A0092B-C50C-407E-A947-70E740481C1C}">
                <a14:useLocalDpi xmlns:a14="http://schemas.microsoft.com/office/drawing/2010/main" val="0"/>
              </a:ext>
            </a:extLst>
          </a:blip>
          <a:stretch>
            <a:fillRect/>
          </a:stretch>
        </p:blipFill>
        <p:spPr>
          <a:xfrm>
            <a:off x="4375410" y="4322763"/>
            <a:ext cx="3963601" cy="2417153"/>
          </a:xfrm>
          <a:prstGeom prst="rect">
            <a:avLst/>
          </a:prstGeom>
        </p:spPr>
      </p:pic>
    </p:spTree>
    <p:extLst>
      <p:ext uri="{BB962C8B-B14F-4D97-AF65-F5344CB8AC3E}">
        <p14:creationId xmlns:p14="http://schemas.microsoft.com/office/powerpoint/2010/main" val="496247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7B566-0C98-42BF-8846-94B64178EFE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55814B0-39F9-44D9-9FDC-C2EF76DB0A4C}"/>
              </a:ext>
            </a:extLst>
          </p:cNvPr>
          <p:cNvSpPr>
            <a:spLocks noGrp="1"/>
          </p:cNvSpPr>
          <p:nvPr>
            <p:ph idx="10"/>
          </p:nvPr>
        </p:nvSpPr>
        <p:spPr>
          <a:xfrm>
            <a:off x="281073" y="1400908"/>
            <a:ext cx="8229600" cy="4525963"/>
          </a:xfrm>
        </p:spPr>
        <p:txBody>
          <a:bodyPr/>
          <a:lstStyle/>
          <a:p>
            <a:r>
              <a:rPr lang="en-US" dirty="0"/>
              <a:t>Details of </a:t>
            </a:r>
            <a:r>
              <a:rPr lang="en-US" dirty="0" err="1"/>
              <a:t>Delivarable</a:t>
            </a:r>
            <a:r>
              <a:rPr lang="en-US" dirty="0"/>
              <a:t> Information</a:t>
            </a:r>
          </a:p>
          <a:p>
            <a:r>
              <a:rPr lang="en-US" sz="1050" dirty="0"/>
              <a:t>Help List</a:t>
            </a:r>
          </a:p>
          <a:p>
            <a:r>
              <a:rPr lang="en-US" sz="1050" dirty="0"/>
              <a:t>When exam-taker wants help, examiner will see the student in the “Help List” and will see the time the student demanded for help and the PC number.</a:t>
            </a:r>
          </a:p>
          <a:p>
            <a:endParaRPr lang="en-US" sz="1600" dirty="0"/>
          </a:p>
          <a:p>
            <a:endParaRPr lang="en-US" sz="1600" dirty="0"/>
          </a:p>
          <a:p>
            <a:endParaRPr lang="en-US" sz="1600" dirty="0"/>
          </a:p>
          <a:p>
            <a:endParaRPr lang="en-US" sz="1600" dirty="0"/>
          </a:p>
          <a:p>
            <a:endParaRPr lang="en-US" sz="1600" dirty="0"/>
          </a:p>
          <a:p>
            <a:pPr marL="0" indent="0">
              <a:buNone/>
            </a:pPr>
            <a:endParaRPr lang="en-US" sz="1600" dirty="0"/>
          </a:p>
          <a:p>
            <a:r>
              <a:rPr lang="en-US" sz="1600" dirty="0"/>
              <a:t>Disconnected List</a:t>
            </a:r>
          </a:p>
          <a:p>
            <a:r>
              <a:rPr lang="en-US" sz="1100" dirty="0"/>
              <a:t>This list will be active after the exam starts. </a:t>
            </a:r>
            <a:r>
              <a:rPr lang="en-US" sz="1100" dirty="0">
                <a:effectLst/>
                <a:latin typeface="Times New Roman" panose="02020603050405020304" pitchFamily="18" charset="0"/>
                <a:ea typeface="Times New Roman" panose="02020603050405020304" pitchFamily="18" charset="0"/>
              </a:rPr>
              <a:t>If a student has not submitted a work and appears to be disconnected during the exam, it will be seen like this. Again, a button “ok” in red will appear and examiner will press it. Because all the actions will be logged, and examiner must help student for changing the computer in the lab and it can be watched by the logs.</a:t>
            </a:r>
          </a:p>
          <a:p>
            <a:endParaRPr lang="en-US" sz="1100" dirty="0"/>
          </a:p>
          <a:p>
            <a:endParaRPr lang="en-US" sz="1600" dirty="0"/>
          </a:p>
        </p:txBody>
      </p:sp>
      <p:pic>
        <p:nvPicPr>
          <p:cNvPr id="4" name="Picture 3">
            <a:extLst>
              <a:ext uri="{FF2B5EF4-FFF2-40B4-BE49-F238E27FC236}">
                <a16:creationId xmlns:a16="http://schemas.microsoft.com/office/drawing/2014/main" id="{328AB6C8-6D48-451F-B107-B3BFD6AE2DAE}"/>
              </a:ext>
            </a:extLst>
          </p:cNvPr>
          <p:cNvPicPr/>
          <p:nvPr/>
        </p:nvPicPr>
        <p:blipFill>
          <a:blip r:embed="rId2">
            <a:extLst>
              <a:ext uri="{28A0092B-C50C-407E-A947-70E740481C1C}">
                <a14:useLocalDpi xmlns:a14="http://schemas.microsoft.com/office/drawing/2010/main" val="0"/>
              </a:ext>
            </a:extLst>
          </a:blip>
          <a:stretch>
            <a:fillRect/>
          </a:stretch>
        </p:blipFill>
        <p:spPr>
          <a:xfrm>
            <a:off x="324351" y="2636912"/>
            <a:ext cx="4238625" cy="1409700"/>
          </a:xfrm>
          <a:prstGeom prst="rect">
            <a:avLst/>
          </a:prstGeom>
        </p:spPr>
      </p:pic>
      <p:pic>
        <p:nvPicPr>
          <p:cNvPr id="5" name="Picture 4">
            <a:extLst>
              <a:ext uri="{FF2B5EF4-FFF2-40B4-BE49-F238E27FC236}">
                <a16:creationId xmlns:a16="http://schemas.microsoft.com/office/drawing/2014/main" id="{E6FBCCF7-4C3F-4240-A030-E0A88AF086EA}"/>
              </a:ext>
            </a:extLst>
          </p:cNvPr>
          <p:cNvPicPr/>
          <p:nvPr/>
        </p:nvPicPr>
        <p:blipFill>
          <a:blip r:embed="rId3">
            <a:extLst>
              <a:ext uri="{28A0092B-C50C-407E-A947-70E740481C1C}">
                <a14:useLocalDpi xmlns:a14="http://schemas.microsoft.com/office/drawing/2010/main" val="0"/>
              </a:ext>
            </a:extLst>
          </a:blip>
          <a:stretch>
            <a:fillRect/>
          </a:stretch>
        </p:blipFill>
        <p:spPr>
          <a:xfrm>
            <a:off x="4656053" y="2636912"/>
            <a:ext cx="4191000" cy="1438275"/>
          </a:xfrm>
          <a:prstGeom prst="rect">
            <a:avLst/>
          </a:prstGeom>
        </p:spPr>
      </p:pic>
      <p:pic>
        <p:nvPicPr>
          <p:cNvPr id="6" name="Picture 5">
            <a:extLst>
              <a:ext uri="{FF2B5EF4-FFF2-40B4-BE49-F238E27FC236}">
                <a16:creationId xmlns:a16="http://schemas.microsoft.com/office/drawing/2014/main" id="{ACF171D0-ADE7-49F0-846C-F95490564FAF}"/>
              </a:ext>
            </a:extLst>
          </p:cNvPr>
          <p:cNvPicPr/>
          <p:nvPr/>
        </p:nvPicPr>
        <p:blipFill>
          <a:blip r:embed="rId4">
            <a:extLst>
              <a:ext uri="{28A0092B-C50C-407E-A947-70E740481C1C}">
                <a14:useLocalDpi xmlns:a14="http://schemas.microsoft.com/office/drawing/2010/main" val="0"/>
              </a:ext>
            </a:extLst>
          </a:blip>
          <a:stretch>
            <a:fillRect/>
          </a:stretch>
        </p:blipFill>
        <p:spPr>
          <a:xfrm>
            <a:off x="204470" y="5231546"/>
            <a:ext cx="4367530" cy="1390650"/>
          </a:xfrm>
          <a:prstGeom prst="rect">
            <a:avLst/>
          </a:prstGeom>
        </p:spPr>
      </p:pic>
      <p:pic>
        <p:nvPicPr>
          <p:cNvPr id="7" name="Picture 6">
            <a:extLst>
              <a:ext uri="{FF2B5EF4-FFF2-40B4-BE49-F238E27FC236}">
                <a16:creationId xmlns:a16="http://schemas.microsoft.com/office/drawing/2014/main" id="{A006AF41-08F9-4DCA-AF9C-5D2457443677}"/>
              </a:ext>
            </a:extLst>
          </p:cNvPr>
          <p:cNvPicPr/>
          <p:nvPr/>
        </p:nvPicPr>
        <p:blipFill>
          <a:blip r:embed="rId5">
            <a:extLst>
              <a:ext uri="{28A0092B-C50C-407E-A947-70E740481C1C}">
                <a14:useLocalDpi xmlns:a14="http://schemas.microsoft.com/office/drawing/2010/main" val="0"/>
              </a:ext>
            </a:extLst>
          </a:blip>
          <a:stretch>
            <a:fillRect/>
          </a:stretch>
        </p:blipFill>
        <p:spPr>
          <a:xfrm>
            <a:off x="4748128" y="5193446"/>
            <a:ext cx="4210050" cy="1466850"/>
          </a:xfrm>
          <a:prstGeom prst="rect">
            <a:avLst/>
          </a:prstGeom>
        </p:spPr>
      </p:pic>
    </p:spTree>
    <p:extLst>
      <p:ext uri="{BB962C8B-B14F-4D97-AF65-F5344CB8AC3E}">
        <p14:creationId xmlns:p14="http://schemas.microsoft.com/office/powerpoint/2010/main" val="39893910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09B42-9A30-47FA-B002-B44B8B5C0DD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8B43C78-72CA-46F3-ACA8-5555441268CB}"/>
              </a:ext>
            </a:extLst>
          </p:cNvPr>
          <p:cNvSpPr>
            <a:spLocks noGrp="1"/>
          </p:cNvSpPr>
          <p:nvPr>
            <p:ph idx="10"/>
          </p:nvPr>
        </p:nvSpPr>
        <p:spPr/>
        <p:txBody>
          <a:bodyPr/>
          <a:lstStyle/>
          <a:p>
            <a:r>
              <a:rPr lang="en-US" dirty="0"/>
              <a:t>Details of </a:t>
            </a:r>
            <a:r>
              <a:rPr lang="en-US" dirty="0" err="1"/>
              <a:t>Delivarable</a:t>
            </a:r>
            <a:r>
              <a:rPr lang="en-US" dirty="0"/>
              <a:t> Information</a:t>
            </a:r>
          </a:p>
          <a:p>
            <a:r>
              <a:rPr lang="en-US" sz="1600" dirty="0"/>
              <a:t>Examiner will use these 6 buttons and quick settings. He will adjust the exam content, send exam to students, make announcements, add extra time , start the exam and take exam submissions. When examiner </a:t>
            </a:r>
            <a:r>
              <a:rPr lang="en-US" sz="1600" dirty="0" err="1"/>
              <a:t>presse</a:t>
            </a:r>
            <a:r>
              <a:rPr lang="en-US" sz="1600" dirty="0"/>
              <a:t> “Send Exam to Students” and “Start Exam”, he will be asked for “are you sure you want to Send Exam to Students” and “are you sure you want to Start Exam”. When examiner presses “Take Exam Submissions”, he will be able to reach each folder of exam-takers. He will also change the “</a:t>
            </a:r>
            <a:r>
              <a:rPr lang="en-US" sz="1600" dirty="0" err="1"/>
              <a:t>usb</a:t>
            </a:r>
            <a:r>
              <a:rPr lang="en-US" sz="1600" dirty="0"/>
              <a:t> enabled” and “help-enabled” during the exam.</a:t>
            </a:r>
          </a:p>
        </p:txBody>
      </p:sp>
      <p:pic>
        <p:nvPicPr>
          <p:cNvPr id="4" name="Picture 3">
            <a:extLst>
              <a:ext uri="{FF2B5EF4-FFF2-40B4-BE49-F238E27FC236}">
                <a16:creationId xmlns:a16="http://schemas.microsoft.com/office/drawing/2014/main" id="{E09D9658-B6E4-4A24-B33C-CD44B4F9A207}"/>
              </a:ext>
            </a:extLst>
          </p:cNvPr>
          <p:cNvPicPr/>
          <p:nvPr/>
        </p:nvPicPr>
        <p:blipFill>
          <a:blip r:embed="rId2">
            <a:extLst>
              <a:ext uri="{28A0092B-C50C-407E-A947-70E740481C1C}">
                <a14:useLocalDpi xmlns:a14="http://schemas.microsoft.com/office/drawing/2010/main" val="0"/>
              </a:ext>
            </a:extLst>
          </a:blip>
          <a:stretch>
            <a:fillRect/>
          </a:stretch>
        </p:blipFill>
        <p:spPr>
          <a:xfrm>
            <a:off x="206951" y="4077072"/>
            <a:ext cx="7308215" cy="1151890"/>
          </a:xfrm>
          <a:prstGeom prst="rect">
            <a:avLst/>
          </a:prstGeom>
        </p:spPr>
      </p:pic>
      <p:pic>
        <p:nvPicPr>
          <p:cNvPr id="5" name="Picture 4">
            <a:extLst>
              <a:ext uri="{FF2B5EF4-FFF2-40B4-BE49-F238E27FC236}">
                <a16:creationId xmlns:a16="http://schemas.microsoft.com/office/drawing/2014/main" id="{B8B7F7EB-15AA-4775-991C-2048CEE57848}"/>
              </a:ext>
            </a:extLst>
          </p:cNvPr>
          <p:cNvPicPr/>
          <p:nvPr/>
        </p:nvPicPr>
        <p:blipFill>
          <a:blip r:embed="rId3">
            <a:extLst>
              <a:ext uri="{28A0092B-C50C-407E-A947-70E740481C1C}">
                <a14:useLocalDpi xmlns:a14="http://schemas.microsoft.com/office/drawing/2010/main" val="0"/>
              </a:ext>
            </a:extLst>
          </a:blip>
          <a:stretch>
            <a:fillRect/>
          </a:stretch>
        </p:blipFill>
        <p:spPr>
          <a:xfrm>
            <a:off x="239683" y="5517232"/>
            <a:ext cx="4352925" cy="933450"/>
          </a:xfrm>
          <a:prstGeom prst="rect">
            <a:avLst/>
          </a:prstGeom>
        </p:spPr>
      </p:pic>
    </p:spTree>
    <p:extLst>
      <p:ext uri="{BB962C8B-B14F-4D97-AF65-F5344CB8AC3E}">
        <p14:creationId xmlns:p14="http://schemas.microsoft.com/office/powerpoint/2010/main" val="17349408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979A0-30B7-4739-AF48-D23B2DC99AE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7BF0B85-9942-4986-B80D-FE438962DC40}"/>
              </a:ext>
            </a:extLst>
          </p:cNvPr>
          <p:cNvSpPr>
            <a:spLocks noGrp="1"/>
          </p:cNvSpPr>
          <p:nvPr>
            <p:ph idx="10"/>
          </p:nvPr>
        </p:nvSpPr>
        <p:spPr/>
        <p:txBody>
          <a:bodyPr/>
          <a:lstStyle/>
          <a:p>
            <a:r>
              <a:rPr lang="en-US" dirty="0"/>
              <a:t>Details of </a:t>
            </a:r>
            <a:r>
              <a:rPr lang="en-US" dirty="0" err="1"/>
              <a:t>Delivarable</a:t>
            </a:r>
            <a:r>
              <a:rPr lang="en-US" dirty="0"/>
              <a:t> Information</a:t>
            </a:r>
          </a:p>
          <a:p>
            <a:r>
              <a:rPr lang="en-US" sz="1600" dirty="0"/>
              <a:t>Exam Settings</a:t>
            </a:r>
          </a:p>
          <a:p>
            <a:r>
              <a:rPr lang="en-US" sz="1600" dirty="0"/>
              <a:t>Examiner will write his name and surname. He will upload the exam from this section. He will adjust the exam time and duration. He will control the internet enable/disable, write the banned sites manually and permitted file extensions. When he presses save, he will be asked for “are you sure you want to save”.</a:t>
            </a:r>
          </a:p>
          <a:p>
            <a:r>
              <a:rPr lang="en-US" sz="1600" dirty="0"/>
              <a:t>He can also reset the settings to do quick changes.</a:t>
            </a:r>
          </a:p>
        </p:txBody>
      </p:sp>
      <p:pic>
        <p:nvPicPr>
          <p:cNvPr id="4" name="Picture 3">
            <a:extLst>
              <a:ext uri="{FF2B5EF4-FFF2-40B4-BE49-F238E27FC236}">
                <a16:creationId xmlns:a16="http://schemas.microsoft.com/office/drawing/2014/main" id="{B091887C-CA2D-4050-BB6C-C0A96170C597}"/>
              </a:ext>
            </a:extLst>
          </p:cNvPr>
          <p:cNvPicPr/>
          <p:nvPr/>
        </p:nvPicPr>
        <p:blipFill>
          <a:blip r:embed="rId2">
            <a:extLst>
              <a:ext uri="{28A0092B-C50C-407E-A947-70E740481C1C}">
                <a14:useLocalDpi xmlns:a14="http://schemas.microsoft.com/office/drawing/2010/main" val="0"/>
              </a:ext>
            </a:extLst>
          </a:blip>
          <a:stretch>
            <a:fillRect/>
          </a:stretch>
        </p:blipFill>
        <p:spPr>
          <a:xfrm>
            <a:off x="611560" y="3631764"/>
            <a:ext cx="3884220" cy="3226236"/>
          </a:xfrm>
          <a:prstGeom prst="rect">
            <a:avLst/>
          </a:prstGeom>
        </p:spPr>
      </p:pic>
      <p:pic>
        <p:nvPicPr>
          <p:cNvPr id="5" name="Picture 4">
            <a:extLst>
              <a:ext uri="{FF2B5EF4-FFF2-40B4-BE49-F238E27FC236}">
                <a16:creationId xmlns:a16="http://schemas.microsoft.com/office/drawing/2014/main" id="{A0D61791-03A1-4AF3-8A6E-97C13EAC45A3}"/>
              </a:ext>
            </a:extLst>
          </p:cNvPr>
          <p:cNvPicPr/>
          <p:nvPr/>
        </p:nvPicPr>
        <p:blipFill>
          <a:blip r:embed="rId3">
            <a:extLst>
              <a:ext uri="{28A0092B-C50C-407E-A947-70E740481C1C}">
                <a14:useLocalDpi xmlns:a14="http://schemas.microsoft.com/office/drawing/2010/main" val="0"/>
              </a:ext>
            </a:extLst>
          </a:blip>
          <a:stretch>
            <a:fillRect/>
          </a:stretch>
        </p:blipFill>
        <p:spPr>
          <a:xfrm>
            <a:off x="5292080" y="3684174"/>
            <a:ext cx="3672408" cy="3121416"/>
          </a:xfrm>
          <a:prstGeom prst="rect">
            <a:avLst/>
          </a:prstGeom>
        </p:spPr>
      </p:pic>
    </p:spTree>
    <p:extLst>
      <p:ext uri="{BB962C8B-B14F-4D97-AF65-F5344CB8AC3E}">
        <p14:creationId xmlns:p14="http://schemas.microsoft.com/office/powerpoint/2010/main" val="3500932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Content Placeholder 2"/>
          <p:cNvSpPr>
            <a:spLocks noGrp="1"/>
          </p:cNvSpPr>
          <p:nvPr>
            <p:ph idx="10"/>
          </p:nvPr>
        </p:nvSpPr>
        <p:spPr bwMode="auto">
          <a:xfrm>
            <a:off x="395288" y="1495425"/>
            <a:ext cx="8229600" cy="4525963"/>
          </a:xfrm>
          <a:noFill/>
          <a:ln>
            <a:miter lim="800000"/>
            <a:headEnd/>
            <a:tailEnd/>
          </a:ln>
        </p:spPr>
        <p:txBody>
          <a:bodyPr vert="horz" wrap="square" lIns="91440" tIns="45720" rIns="91440" bIns="45720" numCol="1" anchor="t" anchorCtr="0" compatLnSpc="1">
            <a:prstTxWarp prst="textNoShape">
              <a:avLst/>
            </a:prstTxWarp>
          </a:bodyPr>
          <a:lstStyle/>
          <a:p>
            <a:pPr algn="just"/>
            <a:endParaRPr lang="en-US" dirty="0">
              <a:latin typeface="Arial" charset="0"/>
              <a:cs typeface="Arial" charset="0"/>
            </a:endParaRPr>
          </a:p>
          <a:p>
            <a:pPr algn="just"/>
            <a:r>
              <a:rPr lang="en-US" dirty="0">
                <a:latin typeface="Arial" charset="0"/>
                <a:cs typeface="Arial" charset="0"/>
              </a:rPr>
              <a:t>KUPEP</a:t>
            </a:r>
            <a:endParaRPr lang="tr-TR" dirty="0">
              <a:latin typeface="Arial" charset="0"/>
              <a:cs typeface="Arial" charset="0"/>
            </a:endParaRPr>
          </a:p>
          <a:p>
            <a:pPr algn="just"/>
            <a:r>
              <a:rPr lang="en-US" dirty="0" err="1">
                <a:latin typeface="Arial" charset="0"/>
                <a:cs typeface="Arial" charset="0"/>
              </a:rPr>
              <a:t>Umut</a:t>
            </a:r>
            <a:r>
              <a:rPr lang="en-US" dirty="0">
                <a:latin typeface="Arial" charset="0"/>
                <a:cs typeface="Arial" charset="0"/>
              </a:rPr>
              <a:t> </a:t>
            </a:r>
            <a:r>
              <a:rPr lang="en-US" dirty="0" err="1">
                <a:latin typeface="Arial" charset="0"/>
                <a:cs typeface="Arial" charset="0"/>
              </a:rPr>
              <a:t>Günçer</a:t>
            </a:r>
            <a:r>
              <a:rPr lang="en-US" dirty="0">
                <a:latin typeface="Arial" charset="0"/>
                <a:cs typeface="Arial" charset="0"/>
              </a:rPr>
              <a:t>, </a:t>
            </a:r>
            <a:r>
              <a:rPr lang="en-US" dirty="0" err="1">
                <a:latin typeface="Arial" charset="0"/>
                <a:cs typeface="Arial" charset="0"/>
              </a:rPr>
              <a:t>Taluhan</a:t>
            </a:r>
            <a:r>
              <a:rPr lang="en-US" dirty="0">
                <a:latin typeface="Arial" charset="0"/>
                <a:cs typeface="Arial" charset="0"/>
              </a:rPr>
              <a:t> </a:t>
            </a:r>
            <a:r>
              <a:rPr lang="en-US" dirty="0" err="1">
                <a:latin typeface="Arial" charset="0"/>
                <a:cs typeface="Arial" charset="0"/>
              </a:rPr>
              <a:t>Öneş</a:t>
            </a:r>
            <a:r>
              <a:rPr lang="en-US" dirty="0">
                <a:latin typeface="Arial" charset="0"/>
                <a:cs typeface="Arial" charset="0"/>
              </a:rPr>
              <a:t>, </a:t>
            </a:r>
            <a:r>
              <a:rPr lang="en-US" dirty="0" err="1">
                <a:latin typeface="Arial" charset="0"/>
                <a:cs typeface="Arial" charset="0"/>
              </a:rPr>
              <a:t>Batuhan</a:t>
            </a:r>
            <a:r>
              <a:rPr lang="en-US" dirty="0">
                <a:latin typeface="Arial" charset="0"/>
                <a:cs typeface="Arial" charset="0"/>
              </a:rPr>
              <a:t> </a:t>
            </a:r>
            <a:r>
              <a:rPr lang="en-US" dirty="0" err="1">
                <a:latin typeface="Arial" charset="0"/>
                <a:cs typeface="Arial" charset="0"/>
              </a:rPr>
              <a:t>Acar</a:t>
            </a:r>
            <a:r>
              <a:rPr lang="en-US" dirty="0">
                <a:latin typeface="Arial" charset="0"/>
                <a:cs typeface="Arial" charset="0"/>
              </a:rPr>
              <a:t>, </a:t>
            </a:r>
            <a:r>
              <a:rPr lang="en-US" dirty="0" err="1">
                <a:latin typeface="Arial" charset="0"/>
                <a:cs typeface="Arial" charset="0"/>
              </a:rPr>
              <a:t>Yiğit</a:t>
            </a:r>
            <a:r>
              <a:rPr lang="en-US" dirty="0">
                <a:latin typeface="Arial" charset="0"/>
                <a:cs typeface="Arial" charset="0"/>
              </a:rPr>
              <a:t> </a:t>
            </a:r>
            <a:r>
              <a:rPr lang="en-US" dirty="0" err="1">
                <a:latin typeface="Arial" charset="0"/>
                <a:cs typeface="Arial" charset="0"/>
              </a:rPr>
              <a:t>Çırak</a:t>
            </a:r>
            <a:endParaRPr lang="tr-TR" dirty="0">
              <a:latin typeface="Arial" charset="0"/>
              <a:cs typeface="Arial" charset="0"/>
            </a:endParaRPr>
          </a:p>
          <a:p>
            <a:pPr algn="just"/>
            <a:r>
              <a:rPr lang="tr-TR" dirty="0" err="1">
                <a:latin typeface="Arial" charset="0"/>
                <a:cs typeface="Arial" charset="0"/>
              </a:rPr>
              <a:t>Progress</a:t>
            </a:r>
            <a:r>
              <a:rPr lang="tr-TR" dirty="0">
                <a:latin typeface="Arial" charset="0"/>
                <a:cs typeface="Arial" charset="0"/>
              </a:rPr>
              <a:t> </a:t>
            </a:r>
            <a:r>
              <a:rPr lang="tr-TR" dirty="0" err="1">
                <a:latin typeface="Arial" charset="0"/>
                <a:cs typeface="Arial" charset="0"/>
              </a:rPr>
              <a:t>meeting</a:t>
            </a:r>
            <a:r>
              <a:rPr lang="tr-TR" dirty="0">
                <a:latin typeface="Arial" charset="0"/>
                <a:cs typeface="Arial" charset="0"/>
              </a:rPr>
              <a:t> </a:t>
            </a:r>
            <a:r>
              <a:rPr lang="en-US" dirty="0">
                <a:latin typeface="Arial" charset="0"/>
                <a:cs typeface="Arial" charset="0"/>
              </a:rPr>
              <a:t>2</a:t>
            </a:r>
          </a:p>
          <a:p>
            <a:pPr algn="just"/>
            <a:r>
              <a:rPr lang="en-US" dirty="0">
                <a:latin typeface="Arial" charset="0"/>
                <a:cs typeface="Arial" charset="0"/>
              </a:rPr>
              <a:t>19.03.2021</a:t>
            </a:r>
            <a:endParaRPr lang="tr-TR" dirty="0">
              <a:latin typeface="Arial" charset="0"/>
              <a:cs typeface="Arial" charset="0"/>
            </a:endParaRPr>
          </a:p>
          <a:p>
            <a:pPr algn="just"/>
            <a:endParaRPr lang="tr-TR" dirty="0">
              <a:latin typeface="Arial" charset="0"/>
              <a:cs typeface="Arial" charset="0"/>
            </a:endParaRPr>
          </a:p>
          <a:p>
            <a:pPr algn="just"/>
            <a:endParaRPr lang="en-US" dirty="0">
              <a:latin typeface="Arial" charset="0"/>
              <a:cs typeface="Arial" charset="0"/>
            </a:endParaRPr>
          </a:p>
        </p:txBody>
      </p:sp>
      <p:sp>
        <p:nvSpPr>
          <p:cNvPr id="2" name="Title 1"/>
          <p:cNvSpPr>
            <a:spLocks noGrp="1"/>
          </p:cNvSpPr>
          <p:nvPr>
            <p:ph type="title"/>
          </p:nvPr>
        </p:nvSpPr>
        <p:spPr>
          <a:xfrm>
            <a:off x="457200" y="116632"/>
            <a:ext cx="8229600" cy="864096"/>
          </a:xfrm>
        </p:spPr>
        <p:txBody>
          <a:bodyPr/>
          <a:lstStyle/>
          <a:p>
            <a:r>
              <a:rPr lang="tr-TR" dirty="0"/>
              <a:t>Comp491 Project </a:t>
            </a:r>
            <a:r>
              <a:rPr lang="tr-TR" dirty="0" err="1"/>
              <a:t>Progress</a:t>
            </a:r>
            <a:endParaRPr lang="en-US" dirty="0"/>
          </a:p>
        </p:txBody>
      </p:sp>
    </p:spTree>
    <p:extLst>
      <p:ext uri="{BB962C8B-B14F-4D97-AF65-F5344CB8AC3E}">
        <p14:creationId xmlns:p14="http://schemas.microsoft.com/office/powerpoint/2010/main" val="4932494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071B7-0C75-4A9E-896A-EF14078AC39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3D7FAE3-D227-4A1B-BDCF-C9AC80C58A4C}"/>
              </a:ext>
            </a:extLst>
          </p:cNvPr>
          <p:cNvSpPr>
            <a:spLocks noGrp="1"/>
          </p:cNvSpPr>
          <p:nvPr>
            <p:ph idx="10"/>
          </p:nvPr>
        </p:nvSpPr>
        <p:spPr>
          <a:xfrm>
            <a:off x="338728" y="1484784"/>
            <a:ext cx="8229600" cy="4525963"/>
          </a:xfrm>
        </p:spPr>
        <p:txBody>
          <a:bodyPr/>
          <a:lstStyle/>
          <a:p>
            <a:r>
              <a:rPr lang="en-US" dirty="0"/>
              <a:t>Details of </a:t>
            </a:r>
            <a:r>
              <a:rPr lang="en-US" dirty="0" err="1"/>
              <a:t>Delivarable</a:t>
            </a:r>
            <a:r>
              <a:rPr lang="en-US" dirty="0"/>
              <a:t> Information</a:t>
            </a:r>
          </a:p>
          <a:p>
            <a:r>
              <a:rPr lang="en-US" sz="1600" dirty="0"/>
              <a:t>Public Message and Private Message</a:t>
            </a:r>
          </a:p>
          <a:p>
            <a:r>
              <a:rPr lang="en-US" sz="1600" dirty="0"/>
              <a:t>Examiner can make announcements from public message box and he can directly text to a student </a:t>
            </a:r>
            <a:r>
              <a:rPr lang="en-US" sz="1600" dirty="0" err="1"/>
              <a:t>bt</a:t>
            </a:r>
            <a:r>
              <a:rPr lang="en-US" sz="1600" dirty="0"/>
              <a:t> seeing the name, surname, id and computer number. All the messages will be seen in the private message box. Public and Private messages will not be deleted.</a:t>
            </a: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185577F1-B0FE-44C4-85A8-5563A9935068}"/>
              </a:ext>
            </a:extLst>
          </p:cNvPr>
          <p:cNvPicPr/>
          <p:nvPr/>
        </p:nvPicPr>
        <p:blipFill>
          <a:blip r:embed="rId2">
            <a:extLst>
              <a:ext uri="{28A0092B-C50C-407E-A947-70E740481C1C}">
                <a14:useLocalDpi xmlns:a14="http://schemas.microsoft.com/office/drawing/2010/main" val="0"/>
              </a:ext>
            </a:extLst>
          </a:blip>
          <a:stretch>
            <a:fillRect/>
          </a:stretch>
        </p:blipFill>
        <p:spPr>
          <a:xfrm>
            <a:off x="338728" y="3356992"/>
            <a:ext cx="3827780" cy="3809365"/>
          </a:xfrm>
          <a:prstGeom prst="rect">
            <a:avLst/>
          </a:prstGeom>
        </p:spPr>
      </p:pic>
      <p:pic>
        <p:nvPicPr>
          <p:cNvPr id="5" name="Picture 4">
            <a:extLst>
              <a:ext uri="{FF2B5EF4-FFF2-40B4-BE49-F238E27FC236}">
                <a16:creationId xmlns:a16="http://schemas.microsoft.com/office/drawing/2014/main" id="{91654991-E7C2-4FE1-A2AF-80EFDBB4ECC9}"/>
              </a:ext>
            </a:extLst>
          </p:cNvPr>
          <p:cNvPicPr/>
          <p:nvPr/>
        </p:nvPicPr>
        <p:blipFill>
          <a:blip r:embed="rId3">
            <a:extLst>
              <a:ext uri="{28A0092B-C50C-407E-A947-70E740481C1C}">
                <a14:useLocalDpi xmlns:a14="http://schemas.microsoft.com/office/drawing/2010/main" val="0"/>
              </a:ext>
            </a:extLst>
          </a:blip>
          <a:stretch>
            <a:fillRect/>
          </a:stretch>
        </p:blipFill>
        <p:spPr>
          <a:xfrm>
            <a:off x="4395152" y="3483084"/>
            <a:ext cx="3968115" cy="3352800"/>
          </a:xfrm>
          <a:prstGeom prst="rect">
            <a:avLst/>
          </a:prstGeom>
        </p:spPr>
      </p:pic>
    </p:spTree>
    <p:extLst>
      <p:ext uri="{BB962C8B-B14F-4D97-AF65-F5344CB8AC3E}">
        <p14:creationId xmlns:p14="http://schemas.microsoft.com/office/powerpoint/2010/main" val="16153018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0B23C-A7DF-46C5-AB80-18B64973982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549EA02-BC0E-44BF-96F9-12A29971BCA2}"/>
              </a:ext>
            </a:extLst>
          </p:cNvPr>
          <p:cNvSpPr>
            <a:spLocks noGrp="1"/>
          </p:cNvSpPr>
          <p:nvPr>
            <p:ph idx="10"/>
          </p:nvPr>
        </p:nvSpPr>
        <p:spPr/>
        <p:txBody>
          <a:bodyPr/>
          <a:lstStyle/>
          <a:p>
            <a:r>
              <a:rPr lang="en-US" dirty="0"/>
              <a:t>Details of </a:t>
            </a:r>
            <a:r>
              <a:rPr lang="en-US" dirty="0" err="1"/>
              <a:t>Delivarable</a:t>
            </a:r>
            <a:r>
              <a:rPr lang="en-US" dirty="0"/>
              <a:t> Information</a:t>
            </a:r>
          </a:p>
          <a:p>
            <a:r>
              <a:rPr lang="en-US" sz="1600" dirty="0"/>
              <a:t>Add extra time</a:t>
            </a:r>
          </a:p>
          <a:p>
            <a:r>
              <a:rPr lang="en-US" sz="1600" dirty="0"/>
              <a:t>Examiner can add extra time during the exam. When examiner presses “Save” button, he will be asked “are you sure you want to save”.</a:t>
            </a:r>
          </a:p>
        </p:txBody>
      </p:sp>
      <p:pic>
        <p:nvPicPr>
          <p:cNvPr id="4" name="Picture 3">
            <a:extLst>
              <a:ext uri="{FF2B5EF4-FFF2-40B4-BE49-F238E27FC236}">
                <a16:creationId xmlns:a16="http://schemas.microsoft.com/office/drawing/2014/main" id="{C31E8EE3-0E16-4D65-BB9C-7F2889DFFC02}"/>
              </a:ext>
            </a:extLst>
          </p:cNvPr>
          <p:cNvPicPr/>
          <p:nvPr/>
        </p:nvPicPr>
        <p:blipFill>
          <a:blip r:embed="rId2">
            <a:extLst>
              <a:ext uri="{28A0092B-C50C-407E-A947-70E740481C1C}">
                <a14:useLocalDpi xmlns:a14="http://schemas.microsoft.com/office/drawing/2010/main" val="0"/>
              </a:ext>
            </a:extLst>
          </a:blip>
          <a:stretch>
            <a:fillRect/>
          </a:stretch>
        </p:blipFill>
        <p:spPr>
          <a:xfrm>
            <a:off x="611560" y="3575268"/>
            <a:ext cx="3638550" cy="2446020"/>
          </a:xfrm>
          <a:prstGeom prst="rect">
            <a:avLst/>
          </a:prstGeom>
        </p:spPr>
      </p:pic>
    </p:spTree>
    <p:extLst>
      <p:ext uri="{BB962C8B-B14F-4D97-AF65-F5344CB8AC3E}">
        <p14:creationId xmlns:p14="http://schemas.microsoft.com/office/powerpoint/2010/main" val="15929143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6A50E-F39D-47C2-B074-2E9C7D58364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3C65C2D-04BA-464D-9CD2-A2748D9814A1}"/>
              </a:ext>
            </a:extLst>
          </p:cNvPr>
          <p:cNvSpPr>
            <a:spLocks noGrp="1"/>
          </p:cNvSpPr>
          <p:nvPr>
            <p:ph idx="10"/>
          </p:nvPr>
        </p:nvSpPr>
        <p:spPr>
          <a:xfrm>
            <a:off x="395536" y="1196753"/>
            <a:ext cx="8229600" cy="4824536"/>
          </a:xfrm>
        </p:spPr>
        <p:txBody>
          <a:bodyPr/>
          <a:lstStyle/>
          <a:p>
            <a:r>
              <a:rPr lang="en-US" dirty="0"/>
              <a:t>Details of </a:t>
            </a:r>
            <a:r>
              <a:rPr lang="en-US" dirty="0" err="1"/>
              <a:t>Delivarable</a:t>
            </a:r>
            <a:r>
              <a:rPr lang="en-US" dirty="0"/>
              <a:t> Information</a:t>
            </a:r>
          </a:p>
          <a:p>
            <a:pPr marL="0" indent="0">
              <a:buNone/>
            </a:pPr>
            <a:endParaRPr lang="en-US" dirty="0"/>
          </a:p>
        </p:txBody>
      </p:sp>
      <p:pic>
        <p:nvPicPr>
          <p:cNvPr id="5" name="Picture 4">
            <a:extLst>
              <a:ext uri="{FF2B5EF4-FFF2-40B4-BE49-F238E27FC236}">
                <a16:creationId xmlns:a16="http://schemas.microsoft.com/office/drawing/2014/main" id="{E6222C2F-B741-460D-990B-E3D4D65FAE1B}"/>
              </a:ext>
            </a:extLst>
          </p:cNvPr>
          <p:cNvPicPr>
            <a:picLocks noChangeAspect="1"/>
          </p:cNvPicPr>
          <p:nvPr/>
        </p:nvPicPr>
        <p:blipFill>
          <a:blip r:embed="rId2"/>
          <a:stretch>
            <a:fillRect/>
          </a:stretch>
        </p:blipFill>
        <p:spPr>
          <a:xfrm>
            <a:off x="657908" y="1741365"/>
            <a:ext cx="7704856" cy="5116635"/>
          </a:xfrm>
          <a:prstGeom prst="rect">
            <a:avLst/>
          </a:prstGeom>
        </p:spPr>
      </p:pic>
    </p:spTree>
    <p:extLst>
      <p:ext uri="{BB962C8B-B14F-4D97-AF65-F5344CB8AC3E}">
        <p14:creationId xmlns:p14="http://schemas.microsoft.com/office/powerpoint/2010/main" val="18807599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82D07-BDA3-4088-B0A3-709D5438D8A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655448A-0A66-44F9-A1BC-B0269CCFB53B}"/>
              </a:ext>
            </a:extLst>
          </p:cNvPr>
          <p:cNvSpPr>
            <a:spLocks noGrp="1"/>
          </p:cNvSpPr>
          <p:nvPr>
            <p:ph idx="10"/>
          </p:nvPr>
        </p:nvSpPr>
        <p:spPr/>
        <p:txBody>
          <a:bodyPr/>
          <a:lstStyle/>
          <a:p>
            <a:r>
              <a:rPr lang="en-US" dirty="0"/>
              <a:t>Details of </a:t>
            </a:r>
            <a:r>
              <a:rPr lang="en-US" dirty="0" err="1"/>
              <a:t>Delivarable</a:t>
            </a:r>
            <a:r>
              <a:rPr lang="en-US" dirty="0"/>
              <a:t> Information</a:t>
            </a:r>
          </a:p>
          <a:p>
            <a:r>
              <a:rPr lang="en-US" sz="1400" dirty="0"/>
              <a:t>After Examiner starts the exam, exam-takers will see</a:t>
            </a:r>
            <a:r>
              <a:rPr lang="en-US" sz="1400" dirty="0">
                <a:latin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internet, </a:t>
            </a:r>
            <a:r>
              <a:rPr lang="en-US" sz="1400" dirty="0" err="1">
                <a:effectLst/>
                <a:latin typeface="Times New Roman" panose="02020603050405020304" pitchFamily="18" charset="0"/>
                <a:ea typeface="Times New Roman" panose="02020603050405020304" pitchFamily="18" charset="0"/>
              </a:rPr>
              <a:t>usb</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help,timer</a:t>
            </a:r>
            <a:r>
              <a:rPr lang="en-US" sz="1400" dirty="0">
                <a:effectLst/>
                <a:latin typeface="Times New Roman" panose="02020603050405020304" pitchFamily="18" charset="0"/>
                <a:ea typeface="Times New Roman" panose="02020603050405020304" pitchFamily="18" charset="0"/>
              </a:rPr>
              <a:t> and permitted file extensions. Before and during the exam, exam-takers will be able to see their examiner’s </a:t>
            </a:r>
            <a:r>
              <a:rPr lang="en-US" sz="1400" dirty="0" err="1">
                <a:effectLst/>
                <a:latin typeface="Times New Roman" panose="02020603050405020304" pitchFamily="18" charset="0"/>
                <a:ea typeface="Times New Roman" panose="02020603050405020304" pitchFamily="18" charset="0"/>
              </a:rPr>
              <a:t>nam</a:t>
            </a:r>
            <a:r>
              <a:rPr lang="en-US" sz="1400" dirty="0">
                <a:effectLst/>
                <a:latin typeface="Times New Roman" panose="02020603050405020304" pitchFamily="18" charset="0"/>
                <a:ea typeface="Times New Roman" panose="02020603050405020304" pitchFamily="18" charset="0"/>
              </a:rPr>
              <a:t>, their name and their computer numbers.</a:t>
            </a:r>
          </a:p>
          <a:p>
            <a:endParaRPr lang="en-US" sz="1200" dirty="0"/>
          </a:p>
        </p:txBody>
      </p:sp>
      <p:pic>
        <p:nvPicPr>
          <p:cNvPr id="4" name="Picture 3">
            <a:extLst>
              <a:ext uri="{FF2B5EF4-FFF2-40B4-BE49-F238E27FC236}">
                <a16:creationId xmlns:a16="http://schemas.microsoft.com/office/drawing/2014/main" id="{C0442814-47CF-4576-B1E7-A4CC9FA350FD}"/>
              </a:ext>
            </a:extLst>
          </p:cNvPr>
          <p:cNvPicPr/>
          <p:nvPr/>
        </p:nvPicPr>
        <p:blipFill>
          <a:blip r:embed="rId2">
            <a:extLst>
              <a:ext uri="{28A0092B-C50C-407E-A947-70E740481C1C}">
                <a14:useLocalDpi xmlns:a14="http://schemas.microsoft.com/office/drawing/2010/main" val="0"/>
              </a:ext>
            </a:extLst>
          </a:blip>
          <a:stretch>
            <a:fillRect/>
          </a:stretch>
        </p:blipFill>
        <p:spPr>
          <a:xfrm>
            <a:off x="289025" y="3803679"/>
            <a:ext cx="4239260" cy="863600"/>
          </a:xfrm>
          <a:prstGeom prst="rect">
            <a:avLst/>
          </a:prstGeom>
        </p:spPr>
      </p:pic>
      <p:pic>
        <p:nvPicPr>
          <p:cNvPr id="7" name="Picture 6">
            <a:extLst>
              <a:ext uri="{FF2B5EF4-FFF2-40B4-BE49-F238E27FC236}">
                <a16:creationId xmlns:a16="http://schemas.microsoft.com/office/drawing/2014/main" id="{D78E6543-16A1-4F2C-B6B4-13912822902E}"/>
              </a:ext>
            </a:extLst>
          </p:cNvPr>
          <p:cNvPicPr>
            <a:picLocks noChangeAspect="1"/>
          </p:cNvPicPr>
          <p:nvPr/>
        </p:nvPicPr>
        <p:blipFill>
          <a:blip r:embed="rId3"/>
          <a:stretch>
            <a:fillRect/>
          </a:stretch>
        </p:blipFill>
        <p:spPr>
          <a:xfrm>
            <a:off x="4634796" y="3758306"/>
            <a:ext cx="4337757" cy="908973"/>
          </a:xfrm>
          <a:prstGeom prst="rect">
            <a:avLst/>
          </a:prstGeom>
        </p:spPr>
      </p:pic>
      <p:pic>
        <p:nvPicPr>
          <p:cNvPr id="15" name="Picture 14">
            <a:extLst>
              <a:ext uri="{FF2B5EF4-FFF2-40B4-BE49-F238E27FC236}">
                <a16:creationId xmlns:a16="http://schemas.microsoft.com/office/drawing/2014/main" id="{9A9327E2-ECD8-4A21-9F67-0380C0084730}"/>
              </a:ext>
            </a:extLst>
          </p:cNvPr>
          <p:cNvPicPr>
            <a:picLocks noChangeAspect="1"/>
          </p:cNvPicPr>
          <p:nvPr/>
        </p:nvPicPr>
        <p:blipFill>
          <a:blip r:embed="rId4"/>
          <a:stretch>
            <a:fillRect/>
          </a:stretch>
        </p:blipFill>
        <p:spPr>
          <a:xfrm>
            <a:off x="1790474" y="4154816"/>
            <a:ext cx="724692" cy="115951"/>
          </a:xfrm>
          <a:prstGeom prst="rect">
            <a:avLst/>
          </a:prstGeom>
        </p:spPr>
      </p:pic>
    </p:spTree>
    <p:extLst>
      <p:ext uri="{BB962C8B-B14F-4D97-AF65-F5344CB8AC3E}">
        <p14:creationId xmlns:p14="http://schemas.microsoft.com/office/powerpoint/2010/main" val="27122745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033B0-0967-4193-ADC0-7C7520BFDD3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6FE4A9-F768-41F9-A31B-83530084CBCF}"/>
              </a:ext>
            </a:extLst>
          </p:cNvPr>
          <p:cNvSpPr>
            <a:spLocks noGrp="1"/>
          </p:cNvSpPr>
          <p:nvPr>
            <p:ph idx="10"/>
          </p:nvPr>
        </p:nvSpPr>
        <p:spPr/>
        <p:txBody>
          <a:bodyPr/>
          <a:lstStyle/>
          <a:p>
            <a:r>
              <a:rPr lang="en-US" dirty="0"/>
              <a:t>Details of </a:t>
            </a:r>
            <a:r>
              <a:rPr lang="en-US" dirty="0" err="1"/>
              <a:t>Delivarable</a:t>
            </a:r>
            <a:r>
              <a:rPr lang="en-US" dirty="0"/>
              <a:t> Information</a:t>
            </a:r>
          </a:p>
          <a:p>
            <a:r>
              <a:rPr lang="en-US" sz="1200" dirty="0"/>
              <a:t>Exam taker can demand for help during the exam by pressing "Send Help". When he presses, button will be in red which means student has already asked for help and  will wait for examiner's response. Examiner's will see this help in the Help list. When examiner presses "ok" in help list. "Send Help" will return to its default color. Then, examiner may let student to use private message or go next to the student during the exam. Exam-takers will see the general announcements and with the permission of examiner, they can send private message to the teacher.</a:t>
            </a:r>
          </a:p>
        </p:txBody>
      </p:sp>
      <p:pic>
        <p:nvPicPr>
          <p:cNvPr id="4" name="Picture 3">
            <a:extLst>
              <a:ext uri="{FF2B5EF4-FFF2-40B4-BE49-F238E27FC236}">
                <a16:creationId xmlns:a16="http://schemas.microsoft.com/office/drawing/2014/main" id="{1B99792F-EBC1-48DC-A37A-C22010EBD5DC}"/>
              </a:ext>
            </a:extLst>
          </p:cNvPr>
          <p:cNvPicPr/>
          <p:nvPr/>
        </p:nvPicPr>
        <p:blipFill>
          <a:blip r:embed="rId2">
            <a:extLst>
              <a:ext uri="{28A0092B-C50C-407E-A947-70E740481C1C}">
                <a14:useLocalDpi xmlns:a14="http://schemas.microsoft.com/office/drawing/2010/main" val="0"/>
              </a:ext>
            </a:extLst>
          </a:blip>
          <a:stretch>
            <a:fillRect/>
          </a:stretch>
        </p:blipFill>
        <p:spPr>
          <a:xfrm>
            <a:off x="3019425" y="3520045"/>
            <a:ext cx="3105150" cy="2927985"/>
          </a:xfrm>
          <a:prstGeom prst="rect">
            <a:avLst/>
          </a:prstGeom>
        </p:spPr>
      </p:pic>
      <p:pic>
        <p:nvPicPr>
          <p:cNvPr id="5" name="Picture 4">
            <a:extLst>
              <a:ext uri="{FF2B5EF4-FFF2-40B4-BE49-F238E27FC236}">
                <a16:creationId xmlns:a16="http://schemas.microsoft.com/office/drawing/2014/main" id="{57E1A724-CB13-4DE0-9E31-4D9756298AF2}"/>
              </a:ext>
            </a:extLst>
          </p:cNvPr>
          <p:cNvPicPr>
            <a:picLocks noChangeAspect="1"/>
          </p:cNvPicPr>
          <p:nvPr/>
        </p:nvPicPr>
        <p:blipFill>
          <a:blip r:embed="rId3"/>
          <a:stretch>
            <a:fillRect/>
          </a:stretch>
        </p:blipFill>
        <p:spPr>
          <a:xfrm>
            <a:off x="6092846" y="3520045"/>
            <a:ext cx="2938371" cy="2839046"/>
          </a:xfrm>
          <a:prstGeom prst="rect">
            <a:avLst/>
          </a:prstGeom>
        </p:spPr>
      </p:pic>
      <p:pic>
        <p:nvPicPr>
          <p:cNvPr id="6" name="Picture 5">
            <a:extLst>
              <a:ext uri="{FF2B5EF4-FFF2-40B4-BE49-F238E27FC236}">
                <a16:creationId xmlns:a16="http://schemas.microsoft.com/office/drawing/2014/main" id="{09E96083-41AF-4B1D-9A15-F3F4607F5357}"/>
              </a:ext>
            </a:extLst>
          </p:cNvPr>
          <p:cNvPicPr/>
          <p:nvPr/>
        </p:nvPicPr>
        <p:blipFill>
          <a:blip r:embed="rId4">
            <a:extLst>
              <a:ext uri="{28A0092B-C50C-407E-A947-70E740481C1C}">
                <a14:useLocalDpi xmlns:a14="http://schemas.microsoft.com/office/drawing/2010/main" val="0"/>
              </a:ext>
            </a:extLst>
          </a:blip>
          <a:stretch>
            <a:fillRect/>
          </a:stretch>
        </p:blipFill>
        <p:spPr>
          <a:xfrm>
            <a:off x="33596" y="3555873"/>
            <a:ext cx="3009900" cy="2769235"/>
          </a:xfrm>
          <a:prstGeom prst="rect">
            <a:avLst/>
          </a:prstGeom>
        </p:spPr>
      </p:pic>
    </p:spTree>
    <p:extLst>
      <p:ext uri="{BB962C8B-B14F-4D97-AF65-F5344CB8AC3E}">
        <p14:creationId xmlns:p14="http://schemas.microsoft.com/office/powerpoint/2010/main" val="38051076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0F224-8A5A-4E34-A6A9-E14E995AC77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BCB03CA-007D-46A0-9B0C-A476B4973532}"/>
              </a:ext>
            </a:extLst>
          </p:cNvPr>
          <p:cNvSpPr>
            <a:spLocks noGrp="1"/>
          </p:cNvSpPr>
          <p:nvPr>
            <p:ph idx="10"/>
          </p:nvPr>
        </p:nvSpPr>
        <p:spPr/>
        <p:txBody>
          <a:bodyPr/>
          <a:lstStyle/>
          <a:p>
            <a:r>
              <a:rPr lang="en-US" dirty="0"/>
              <a:t>Details of </a:t>
            </a:r>
            <a:r>
              <a:rPr lang="en-US" dirty="0" err="1"/>
              <a:t>Delivarable</a:t>
            </a:r>
            <a:r>
              <a:rPr lang="en-US" dirty="0"/>
              <a:t> Information</a:t>
            </a:r>
          </a:p>
          <a:p>
            <a:endParaRPr lang="en-US" dirty="0"/>
          </a:p>
        </p:txBody>
      </p:sp>
      <p:pic>
        <p:nvPicPr>
          <p:cNvPr id="4" name="Picture 3">
            <a:extLst>
              <a:ext uri="{FF2B5EF4-FFF2-40B4-BE49-F238E27FC236}">
                <a16:creationId xmlns:a16="http://schemas.microsoft.com/office/drawing/2014/main" id="{42E38DF0-C9EA-453F-AFA4-86CBF87658EE}"/>
              </a:ext>
            </a:extLst>
          </p:cNvPr>
          <p:cNvPicPr/>
          <p:nvPr/>
        </p:nvPicPr>
        <p:blipFill>
          <a:blip r:embed="rId2">
            <a:extLst>
              <a:ext uri="{28A0092B-C50C-407E-A947-70E740481C1C}">
                <a14:useLocalDpi xmlns:a14="http://schemas.microsoft.com/office/drawing/2010/main" val="0"/>
              </a:ext>
            </a:extLst>
          </a:blip>
          <a:stretch>
            <a:fillRect/>
          </a:stretch>
        </p:blipFill>
        <p:spPr>
          <a:xfrm>
            <a:off x="899592" y="2276872"/>
            <a:ext cx="2448272" cy="3888879"/>
          </a:xfrm>
          <a:prstGeom prst="rect">
            <a:avLst/>
          </a:prstGeom>
        </p:spPr>
      </p:pic>
      <p:sp>
        <p:nvSpPr>
          <p:cNvPr id="6" name="TextBox 5">
            <a:extLst>
              <a:ext uri="{FF2B5EF4-FFF2-40B4-BE49-F238E27FC236}">
                <a16:creationId xmlns:a16="http://schemas.microsoft.com/office/drawing/2014/main" id="{94E02CFB-B520-4B9C-B67E-5687F2CF455D}"/>
              </a:ext>
            </a:extLst>
          </p:cNvPr>
          <p:cNvSpPr txBox="1"/>
          <p:nvPr/>
        </p:nvSpPr>
        <p:spPr>
          <a:xfrm>
            <a:off x="3563888" y="2279908"/>
            <a:ext cx="4594860" cy="3139321"/>
          </a:xfrm>
          <a:prstGeom prst="rect">
            <a:avLst/>
          </a:prstGeom>
          <a:noFill/>
        </p:spPr>
        <p:txBody>
          <a:bodyPr wrap="square">
            <a:spAutoFit/>
          </a:bodyPr>
          <a:lstStyle/>
          <a:p>
            <a:r>
              <a:rPr lang="en-US" sz="1800" b="1" dirty="0">
                <a:solidFill>
                  <a:srgbClr val="C10B25"/>
                </a:solidFill>
                <a:effectLst/>
                <a:latin typeface="Arial" panose="020B0604020202020204" pitchFamily="34" charset="0"/>
                <a:ea typeface="Times New Roman" panose="02020603050405020304" pitchFamily="18" charset="0"/>
                <a:cs typeface="Arial" panose="020B0604020202020204" pitchFamily="34" charset="0"/>
              </a:rPr>
              <a:t>Students will reach the “Exam Information”, the examiner uploaded from “Exam Settings” and when they finish their work, they can choose the file </a:t>
            </a:r>
            <a:r>
              <a:rPr lang="en-US" sz="1800" b="1" dirty="0" err="1">
                <a:solidFill>
                  <a:srgbClr val="C10B25"/>
                </a:solidFill>
                <a:effectLst/>
                <a:latin typeface="Arial" panose="020B0604020202020204" pitchFamily="34" charset="0"/>
                <a:ea typeface="Times New Roman" panose="02020603050405020304" pitchFamily="18" charset="0"/>
                <a:cs typeface="Arial" panose="020B0604020202020204" pitchFamily="34" charset="0"/>
              </a:rPr>
              <a:t>from“Browse</a:t>
            </a:r>
            <a:r>
              <a:rPr lang="en-US" sz="1800" b="1" dirty="0">
                <a:solidFill>
                  <a:srgbClr val="C10B25"/>
                </a:solidFill>
                <a:effectLst/>
                <a:latin typeface="Arial" panose="020B0604020202020204" pitchFamily="34" charset="0"/>
                <a:ea typeface="Times New Roman" panose="02020603050405020304" pitchFamily="18" charset="0"/>
                <a:cs typeface="Arial" panose="020B0604020202020204" pitchFamily="34" charset="0"/>
              </a:rPr>
              <a:t> Local Files”. After they choose the file, they can submit their work by pressing “Submit” button. “Submit” button will ask for “are you sure you want to submit” to check students whether they have chosen the right files</a:t>
            </a:r>
            <a:endParaRPr lang="en-US" b="1" dirty="0">
              <a:solidFill>
                <a:srgbClr val="C10B25"/>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34794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864096"/>
          </a:xfrm>
        </p:spPr>
        <p:txBody>
          <a:bodyPr/>
          <a:lstStyle/>
          <a:p>
            <a:r>
              <a:rPr lang="tr-TR" dirty="0" err="1"/>
              <a:t>Next</a:t>
            </a:r>
            <a:r>
              <a:rPr lang="tr-TR" dirty="0"/>
              <a:t> </a:t>
            </a:r>
            <a:r>
              <a:rPr lang="en-US" dirty="0"/>
              <a:t>Progress Meeting</a:t>
            </a:r>
          </a:p>
        </p:txBody>
      </p:sp>
      <p:sp>
        <p:nvSpPr>
          <p:cNvPr id="3" name="Content Placeholder 2"/>
          <p:cNvSpPr>
            <a:spLocks noGrp="1"/>
          </p:cNvSpPr>
          <p:nvPr>
            <p:ph idx="10"/>
          </p:nvPr>
        </p:nvSpPr>
        <p:spPr/>
        <p:txBody>
          <a:bodyPr/>
          <a:lstStyle/>
          <a:p>
            <a:pPr algn="just"/>
            <a:r>
              <a:rPr lang="en-US" dirty="0"/>
              <a:t>Next week’s Description of work</a:t>
            </a:r>
          </a:p>
          <a:p>
            <a:pPr marL="0" marR="0" indent="0">
              <a:spcBef>
                <a:spcPts val="0"/>
              </a:spcBef>
              <a:spcAft>
                <a:spcPts val="600"/>
              </a:spcAft>
              <a:buNone/>
            </a:pPr>
            <a:r>
              <a:rPr lang="en-GB" sz="1800" b="1" dirty="0">
                <a:effectLst/>
                <a:latin typeface="Times New Roman" panose="02020603050405020304" pitchFamily="18" charset="0"/>
                <a:ea typeface="Times New Roman" panose="02020603050405020304" pitchFamily="18" charset="0"/>
              </a:rPr>
              <a:t>T4.1 (w4) </a:t>
            </a:r>
            <a:r>
              <a:rPr lang="en-GB" sz="1800" u="sng" dirty="0">
                <a:effectLst/>
                <a:latin typeface="Times New Roman" panose="02020603050405020304" pitchFamily="18" charset="0"/>
                <a:ea typeface="Times New Roman" panose="02020603050405020304" pitchFamily="18" charset="0"/>
              </a:rPr>
              <a:t>Development of the examiner</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600"/>
              </a:spcAft>
            </a:pPr>
            <a:r>
              <a:rPr lang="en-GB" sz="1800" dirty="0">
                <a:effectLst/>
                <a:latin typeface="Times New Roman" panose="02020603050405020304" pitchFamily="18" charset="0"/>
                <a:ea typeface="Times New Roman" panose="02020603050405020304" pitchFamily="18" charset="0"/>
              </a:rPr>
              <a:t>The examiner side of the project will be developed first, since this is will be the main program that the clients will connect to. The client and the server (examiner) will communicate through the Java network programming. Our program will use a MYSQL database to store the logs. Admins can log in the database and see the logs.</a:t>
            </a:r>
            <a:endParaRPr lang="en-US" sz="1800" dirty="0">
              <a:effectLst/>
              <a:latin typeface="Times New Roman" panose="02020603050405020304" pitchFamily="18" charset="0"/>
              <a:ea typeface="Times New Roman" panose="02020603050405020304" pitchFamily="18" charset="0"/>
            </a:endParaRPr>
          </a:p>
          <a:p>
            <a:pPr marL="0" marR="0" indent="0">
              <a:spcBef>
                <a:spcPts val="0"/>
              </a:spcBef>
              <a:spcAft>
                <a:spcPts val="600"/>
              </a:spcAft>
              <a:buNone/>
            </a:pPr>
            <a:r>
              <a:rPr lang="en-GB" sz="1800" b="1" dirty="0">
                <a:effectLst/>
                <a:latin typeface="Times New Roman" panose="02020603050405020304" pitchFamily="18" charset="0"/>
                <a:ea typeface="Times New Roman" panose="02020603050405020304" pitchFamily="18" charset="0"/>
              </a:rPr>
              <a:t>T4.2 (w5) </a:t>
            </a:r>
            <a:r>
              <a:rPr lang="en-GB" sz="1800" u="sng" dirty="0">
                <a:effectLst/>
                <a:latin typeface="Times New Roman" panose="02020603050405020304" pitchFamily="18" charset="0"/>
                <a:ea typeface="Times New Roman" panose="02020603050405020304" pitchFamily="18" charset="0"/>
              </a:rPr>
              <a:t>Development of the exam taker</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600"/>
              </a:spcAft>
            </a:pPr>
            <a:r>
              <a:rPr lang="en-GB" sz="1800" dirty="0">
                <a:effectLst/>
                <a:latin typeface="Times New Roman" panose="02020603050405020304" pitchFamily="18" charset="0"/>
                <a:ea typeface="Times New Roman" panose="02020603050405020304" pitchFamily="18" charset="0"/>
              </a:rPr>
              <a:t>The exam taker’s client program will be developed.</a:t>
            </a:r>
            <a:endParaRPr lang="en-US" sz="1800" dirty="0">
              <a:effectLst/>
              <a:latin typeface="Times New Roman" panose="02020603050405020304" pitchFamily="18" charset="0"/>
              <a:ea typeface="Times New Roman" panose="02020603050405020304" pitchFamily="18" charset="0"/>
            </a:endParaRPr>
          </a:p>
          <a:p>
            <a:pPr marL="0" marR="0" indent="0">
              <a:spcBef>
                <a:spcPts val="0"/>
              </a:spcBef>
              <a:spcAft>
                <a:spcPts val="600"/>
              </a:spcAft>
              <a:buNone/>
            </a:pPr>
            <a:r>
              <a:rPr lang="en-GB" sz="1800" b="1" dirty="0">
                <a:effectLst/>
                <a:latin typeface="Times New Roman" panose="02020603050405020304" pitchFamily="18" charset="0"/>
                <a:ea typeface="Times New Roman" panose="02020603050405020304" pitchFamily="18" charset="0"/>
              </a:rPr>
              <a:t>T4.3</a:t>
            </a:r>
            <a:r>
              <a:rPr lang="en-GB" sz="1800" dirty="0">
                <a:effectLst/>
                <a:latin typeface="Times New Roman" panose="02020603050405020304" pitchFamily="18" charset="0"/>
                <a:ea typeface="Times New Roman" panose="02020603050405020304" pitchFamily="18" charset="0"/>
              </a:rPr>
              <a:t> </a:t>
            </a:r>
            <a:r>
              <a:rPr lang="en-GB" sz="1800" b="1" dirty="0">
                <a:effectLst/>
                <a:latin typeface="Times New Roman" panose="02020603050405020304" pitchFamily="18" charset="0"/>
                <a:ea typeface="Times New Roman" panose="02020603050405020304" pitchFamily="18" charset="0"/>
              </a:rPr>
              <a:t>(w6)</a:t>
            </a:r>
            <a:r>
              <a:rPr lang="en-GB" sz="1800" dirty="0">
                <a:effectLst/>
                <a:latin typeface="Times New Roman" panose="02020603050405020304" pitchFamily="18" charset="0"/>
                <a:ea typeface="Times New Roman" panose="02020603050405020304" pitchFamily="18" charset="0"/>
              </a:rPr>
              <a:t> </a:t>
            </a:r>
            <a:r>
              <a:rPr lang="en-GB" sz="1800" u="sng" dirty="0">
                <a:effectLst/>
                <a:latin typeface="Times New Roman" panose="02020603050405020304" pitchFamily="18" charset="0"/>
                <a:ea typeface="Times New Roman" panose="02020603050405020304" pitchFamily="18" charset="0"/>
              </a:rPr>
              <a:t>Finalize the programming</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600"/>
              </a:spcAft>
            </a:pPr>
            <a:r>
              <a:rPr lang="en-GB" sz="1800" dirty="0">
                <a:effectLst/>
                <a:latin typeface="Times New Roman" panose="02020603050405020304" pitchFamily="18" charset="0"/>
                <a:ea typeface="Times New Roman" panose="02020603050405020304" pitchFamily="18" charset="0"/>
              </a:rPr>
              <a:t>Make final developments both for the examiner and the exam takers side. Make sure all the functions have been covered and developed.</a:t>
            </a:r>
            <a:endParaRPr lang="en-US" sz="1800" dirty="0">
              <a:effectLst/>
              <a:latin typeface="Times New Roman" panose="02020603050405020304" pitchFamily="18" charset="0"/>
              <a:ea typeface="Times New Roman" panose="02020603050405020304" pitchFamily="18" charset="0"/>
            </a:endParaRPr>
          </a:p>
          <a:p>
            <a:pPr marL="0" marR="0" indent="0">
              <a:spcBef>
                <a:spcPts val="0"/>
              </a:spcBef>
              <a:spcAft>
                <a:spcPts val="600"/>
              </a:spcAft>
              <a:buNone/>
            </a:pP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600"/>
              </a:spcAft>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235695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864096"/>
          </a:xfrm>
        </p:spPr>
        <p:txBody>
          <a:bodyPr/>
          <a:lstStyle/>
          <a:p>
            <a:r>
              <a:rPr lang="tr-TR" dirty="0" err="1"/>
              <a:t>References</a:t>
            </a:r>
            <a:endParaRPr lang="en-US" dirty="0"/>
          </a:p>
        </p:txBody>
      </p:sp>
      <p:sp>
        <p:nvSpPr>
          <p:cNvPr id="3" name="Content Placeholder 2"/>
          <p:cNvSpPr>
            <a:spLocks noGrp="1"/>
          </p:cNvSpPr>
          <p:nvPr>
            <p:ph idx="10"/>
          </p:nvPr>
        </p:nvSpPr>
        <p:spPr/>
        <p:txBody>
          <a:bodyPr/>
          <a:lstStyle/>
          <a:p>
            <a:pPr marL="0" indent="0" algn="just">
              <a:buNone/>
            </a:pPr>
            <a:r>
              <a:rPr lang="en-US" sz="1400" dirty="0">
                <a:solidFill>
                  <a:schemeClr val="tx1"/>
                </a:solidFill>
              </a:rPr>
              <a:t>[1] How to Block Websites on Computer Windows 10?, Retrieved March 10, 2021, from</a:t>
            </a:r>
          </a:p>
          <a:p>
            <a:pPr marL="0" indent="0" algn="just">
              <a:buNone/>
            </a:pPr>
            <a:r>
              <a:rPr lang="en-US" sz="1400" dirty="0">
                <a:solidFill>
                  <a:schemeClr val="tx1"/>
                </a:solidFill>
                <a:hlinkClick r:id="rId2"/>
              </a:rPr>
              <a:t>https://www.iseepassword.com/block-websites-on-windows-10-computer.html</a:t>
            </a:r>
            <a:endParaRPr lang="tr-TR" sz="1400" dirty="0">
              <a:solidFill>
                <a:schemeClr val="tx1"/>
              </a:solidFill>
            </a:endParaRPr>
          </a:p>
          <a:p>
            <a:pPr marL="0" indent="0" algn="just">
              <a:buNone/>
            </a:pPr>
            <a:r>
              <a:rPr lang="tr-TR" sz="1400" dirty="0">
                <a:solidFill>
                  <a:schemeClr val="tx1"/>
                </a:solidFill>
              </a:rPr>
              <a:t>[2] </a:t>
            </a:r>
            <a:r>
              <a:rPr lang="en-US" sz="1400" dirty="0">
                <a:solidFill>
                  <a:schemeClr val="tx1"/>
                </a:solidFill>
              </a:rPr>
              <a:t>World-Wide Web Proxies, Ari </a:t>
            </a:r>
            <a:r>
              <a:rPr lang="en-US" sz="1400" dirty="0" err="1">
                <a:solidFill>
                  <a:schemeClr val="tx1"/>
                </a:solidFill>
              </a:rPr>
              <a:t>Luotonen</a:t>
            </a:r>
            <a:r>
              <a:rPr lang="en-US" sz="1400" dirty="0">
                <a:solidFill>
                  <a:schemeClr val="tx1"/>
                </a:solidFill>
              </a:rPr>
              <a:t>, April 1994</a:t>
            </a:r>
            <a:r>
              <a:rPr lang="tr-TR" sz="1400" dirty="0">
                <a:solidFill>
                  <a:schemeClr val="tx1"/>
                </a:solidFill>
              </a:rPr>
              <a:t>, </a:t>
            </a:r>
            <a:r>
              <a:rPr lang="en-US" sz="1400" dirty="0">
                <a:solidFill>
                  <a:schemeClr val="tx1"/>
                </a:solidFill>
              </a:rPr>
              <a:t>Retrieved March 1</a:t>
            </a:r>
            <a:r>
              <a:rPr lang="tr-TR" sz="1400" dirty="0">
                <a:solidFill>
                  <a:schemeClr val="tx1"/>
                </a:solidFill>
              </a:rPr>
              <a:t>1</a:t>
            </a:r>
            <a:r>
              <a:rPr lang="en-US" sz="1400" dirty="0">
                <a:solidFill>
                  <a:schemeClr val="tx1"/>
                </a:solidFill>
              </a:rPr>
              <a:t>, 2021, from</a:t>
            </a:r>
          </a:p>
          <a:p>
            <a:pPr marL="0" indent="0" algn="just">
              <a:buNone/>
            </a:pPr>
            <a:r>
              <a:rPr lang="en-US" sz="1400" dirty="0">
                <a:solidFill>
                  <a:schemeClr val="tx1"/>
                </a:solidFill>
                <a:hlinkClick r:id="rId3"/>
              </a:rPr>
              <a:t>https://courses.cs.vt.edu/~cs4244/spring.09/documents/Proxies.pdf</a:t>
            </a:r>
            <a:endParaRPr lang="tr-TR" sz="1400" dirty="0">
              <a:solidFill>
                <a:schemeClr val="tx1"/>
              </a:solidFill>
            </a:endParaRPr>
          </a:p>
          <a:p>
            <a:pPr marL="0" indent="0" algn="just">
              <a:buNone/>
            </a:pPr>
            <a:endParaRPr lang="en-US" sz="1400" dirty="0">
              <a:solidFill>
                <a:schemeClr val="tx1"/>
              </a:solidFill>
            </a:endParaRPr>
          </a:p>
          <a:p>
            <a:pPr algn="just"/>
            <a:endParaRPr lang="tr-TR" dirty="0"/>
          </a:p>
          <a:p>
            <a:pPr marL="457200" lvl="1" indent="0" algn="just">
              <a:buNone/>
            </a:pPr>
            <a:endParaRPr lang="en-US" dirty="0"/>
          </a:p>
        </p:txBody>
      </p:sp>
    </p:spTree>
    <p:extLst>
      <p:ext uri="{BB962C8B-B14F-4D97-AF65-F5344CB8AC3E}">
        <p14:creationId xmlns:p14="http://schemas.microsoft.com/office/powerpoint/2010/main" val="26215818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FBAB5-83BA-4241-8A61-4742A2742F7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5738C95-FDF9-41A2-9513-7A1CC5434558}"/>
              </a:ext>
            </a:extLst>
          </p:cNvPr>
          <p:cNvSpPr>
            <a:spLocks noGrp="1"/>
          </p:cNvSpPr>
          <p:nvPr>
            <p:ph idx="10"/>
          </p:nvPr>
        </p:nvSpPr>
        <p:spPr/>
        <p:txBody>
          <a:bodyPr/>
          <a:lstStyle/>
          <a:p>
            <a:r>
              <a:rPr lang="en-US" dirty="0"/>
              <a:t>Gantt Chart</a:t>
            </a:r>
          </a:p>
        </p:txBody>
      </p:sp>
      <p:pic>
        <p:nvPicPr>
          <p:cNvPr id="5" name="Picture 4">
            <a:extLst>
              <a:ext uri="{FF2B5EF4-FFF2-40B4-BE49-F238E27FC236}">
                <a16:creationId xmlns:a16="http://schemas.microsoft.com/office/drawing/2014/main" id="{E20EF45F-434A-42F7-95CE-C2CDC8ADB8D0}"/>
              </a:ext>
            </a:extLst>
          </p:cNvPr>
          <p:cNvPicPr>
            <a:picLocks noChangeAspect="1"/>
          </p:cNvPicPr>
          <p:nvPr/>
        </p:nvPicPr>
        <p:blipFill>
          <a:blip r:embed="rId2"/>
          <a:stretch>
            <a:fillRect/>
          </a:stretch>
        </p:blipFill>
        <p:spPr>
          <a:xfrm>
            <a:off x="365800" y="2060848"/>
            <a:ext cx="7503123" cy="4423847"/>
          </a:xfrm>
          <a:prstGeom prst="rect">
            <a:avLst/>
          </a:prstGeom>
        </p:spPr>
      </p:pic>
    </p:spTree>
    <p:extLst>
      <p:ext uri="{BB962C8B-B14F-4D97-AF65-F5344CB8AC3E}">
        <p14:creationId xmlns:p14="http://schemas.microsoft.com/office/powerpoint/2010/main" val="31846808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52050-E468-47A9-BEDE-5E22F104FE98}"/>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BC6CE536-5313-41C1-8C48-D1BD150571D3}"/>
              </a:ext>
            </a:extLst>
          </p:cNvPr>
          <p:cNvPicPr>
            <a:picLocks noGrp="1"/>
          </p:cNvPicPr>
          <p:nvPr>
            <p:ph idx="10"/>
          </p:nvPr>
        </p:nvPicPr>
        <p:blipFill>
          <a:blip r:embed="rId2"/>
          <a:stretch>
            <a:fillRect/>
          </a:stretch>
        </p:blipFill>
        <p:spPr>
          <a:xfrm>
            <a:off x="457200" y="1556792"/>
            <a:ext cx="7631154" cy="4525963"/>
          </a:xfrm>
          <a:prstGeom prst="rect">
            <a:avLst/>
          </a:prstGeom>
        </p:spPr>
      </p:pic>
    </p:spTree>
    <p:extLst>
      <p:ext uri="{BB962C8B-B14F-4D97-AF65-F5344CB8AC3E}">
        <p14:creationId xmlns:p14="http://schemas.microsoft.com/office/powerpoint/2010/main" val="3195871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bwMode="auto">
          <a:xfrm>
            <a:off x="457200" y="189135"/>
            <a:ext cx="8229600" cy="863601"/>
          </a:xfrm>
          <a:noFill/>
          <a:ln>
            <a:miter lim="800000"/>
            <a:headEnd/>
            <a:tailEnd/>
          </a:ln>
        </p:spPr>
        <p:txBody>
          <a:bodyPr vert="horz" wrap="square" lIns="91440" tIns="45720" rIns="91440" bIns="45720" numCol="1" anchor="t" anchorCtr="0" compatLnSpc="1">
            <a:prstTxWarp prst="textNoShape">
              <a:avLst/>
            </a:prstTxWarp>
          </a:bodyPr>
          <a:lstStyle/>
          <a:p>
            <a:r>
              <a:rPr lang="en-US" dirty="0">
                <a:latin typeface="Arial" charset="0"/>
                <a:cs typeface="Arial" charset="0"/>
              </a:rPr>
              <a:t>Previous Progress Meeting</a:t>
            </a:r>
          </a:p>
        </p:txBody>
      </p:sp>
      <p:sp>
        <p:nvSpPr>
          <p:cNvPr id="7171" name="Content Placeholder 2"/>
          <p:cNvSpPr>
            <a:spLocks noGrp="1"/>
          </p:cNvSpPr>
          <p:nvPr>
            <p:ph idx="10"/>
          </p:nvPr>
        </p:nvSpPr>
        <p:spPr bwMode="auto">
          <a:xfrm>
            <a:off x="395288" y="1495425"/>
            <a:ext cx="8229600" cy="4525963"/>
          </a:xfrm>
          <a:noFill/>
          <a:ln>
            <a:miter lim="800000"/>
            <a:headEnd/>
            <a:tailEnd/>
          </a:ln>
        </p:spPr>
        <p:txBody>
          <a:bodyPr vert="horz" wrap="square" lIns="91440" tIns="45720" rIns="91440" bIns="45720" numCol="1" anchor="t" anchorCtr="0" compatLnSpc="1">
            <a:prstTxWarp prst="textNoShape">
              <a:avLst/>
            </a:prstTxWarp>
          </a:bodyPr>
          <a:lstStyle/>
          <a:p>
            <a:pPr algn="just"/>
            <a:endParaRPr lang="en-US" dirty="0">
              <a:latin typeface="Arial" charset="0"/>
              <a:cs typeface="Arial" charset="0"/>
            </a:endParaRPr>
          </a:p>
          <a:p>
            <a:pPr marL="342900" marR="0" lvl="0" indent="-342900">
              <a:spcBef>
                <a:spcPts val="300"/>
              </a:spcBef>
              <a:spcAft>
                <a:spcPts val="300"/>
              </a:spcAft>
              <a:buFont typeface="Symbol" panose="05050102010706020507" pitchFamily="18" charset="2"/>
              <a:buChar char=""/>
            </a:pPr>
            <a:r>
              <a:rPr lang="en-GB" sz="3200" dirty="0">
                <a:effectLst/>
                <a:latin typeface="Times New Roman" panose="02020603050405020304" pitchFamily="18" charset="0"/>
                <a:ea typeface="Times New Roman" panose="02020603050405020304" pitchFamily="18" charset="0"/>
              </a:rPr>
              <a:t>Document current system disadvantages and the new system’s requirements.</a:t>
            </a:r>
            <a:endParaRPr lang="en-US" sz="3200" dirty="0">
              <a:effectLst/>
              <a:latin typeface="Times New Roman" panose="02020603050405020304" pitchFamily="18" charset="0"/>
              <a:ea typeface="Times New Roman" panose="02020603050405020304" pitchFamily="18" charset="0"/>
            </a:endParaRPr>
          </a:p>
          <a:p>
            <a:pPr algn="just"/>
            <a:r>
              <a:rPr lang="en-GB" sz="3200" dirty="0">
                <a:effectLst/>
                <a:latin typeface="Times New Roman" panose="02020603050405020304" pitchFamily="18" charset="0"/>
                <a:ea typeface="Times New Roman" panose="02020603050405020304" pitchFamily="18" charset="0"/>
              </a:rPr>
              <a:t>Search for the appropriate technology (internet enabling and disabling)</a:t>
            </a:r>
            <a:endParaRPr lang="en-US" sz="3200" dirty="0">
              <a:effectLst/>
              <a:latin typeface="Times New Roman" panose="02020603050405020304" pitchFamily="18" charset="0"/>
              <a:ea typeface="Times New Roman" panose="02020603050405020304" pitchFamily="18" charset="0"/>
            </a:endParaRPr>
          </a:p>
          <a:p>
            <a:pPr marL="0" indent="0" algn="just">
              <a:buNone/>
            </a:pPr>
            <a:endParaRPr lang="en-US" dirty="0">
              <a:latin typeface="Arial" charset="0"/>
              <a:cs typeface="Arial" charset="0"/>
            </a:endParaRPr>
          </a:p>
          <a:p>
            <a:pPr algn="just"/>
            <a:endParaRPr lang="tr-TR" dirty="0">
              <a:latin typeface="Arial" charset="0"/>
              <a:cs typeface="Arial" charset="0"/>
            </a:endParaRPr>
          </a:p>
          <a:p>
            <a:pPr algn="just"/>
            <a:endParaRPr lang="en-US" dirty="0">
              <a:latin typeface="Arial" charset="0"/>
              <a:cs typeface="Arial"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864096"/>
          </a:xfrm>
        </p:spPr>
        <p:txBody>
          <a:bodyPr/>
          <a:lstStyle/>
          <a:p>
            <a:r>
              <a:rPr lang="en-US" dirty="0"/>
              <a:t>Current Progress Meeting</a:t>
            </a:r>
          </a:p>
        </p:txBody>
      </p:sp>
      <p:sp>
        <p:nvSpPr>
          <p:cNvPr id="3" name="Content Placeholder 2"/>
          <p:cNvSpPr>
            <a:spLocks noGrp="1"/>
          </p:cNvSpPr>
          <p:nvPr>
            <p:ph idx="10"/>
          </p:nvPr>
        </p:nvSpPr>
        <p:spPr>
          <a:xfrm>
            <a:off x="433633" y="1484784"/>
            <a:ext cx="8229600" cy="4525963"/>
          </a:xfrm>
        </p:spPr>
        <p:txBody>
          <a:bodyPr/>
          <a:lstStyle/>
          <a:p>
            <a:pPr algn="just"/>
            <a:r>
              <a:rPr lang="en-US" dirty="0"/>
              <a:t>Main goal of this week</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300"/>
              </a:spcBef>
              <a:spcAft>
                <a:spcPts val="300"/>
              </a:spcAft>
              <a:buFont typeface="Symbol" panose="05050102010706020507" pitchFamily="18" charset="2"/>
              <a:buChar char=""/>
            </a:pPr>
            <a:r>
              <a:rPr lang="en-GB" sz="1800" dirty="0">
                <a:effectLst/>
                <a:latin typeface="Times New Roman" panose="02020603050405020304" pitchFamily="18" charset="0"/>
                <a:ea typeface="Times New Roman" panose="02020603050405020304" pitchFamily="18" charset="0"/>
              </a:rPr>
              <a:t>Develop a user-friendly interface both for the exam taker and the examiner.</a:t>
            </a:r>
            <a:endParaRPr lang="en-US" sz="1800" dirty="0">
              <a:effectLst/>
              <a:latin typeface="Times New Roman" panose="02020603050405020304" pitchFamily="18" charset="0"/>
              <a:ea typeface="Times New Roman" panose="02020603050405020304" pitchFamily="18" charset="0"/>
            </a:endParaRPr>
          </a:p>
          <a:p>
            <a:pPr algn="just"/>
            <a:r>
              <a:rPr lang="en-GB" sz="1800" dirty="0">
                <a:effectLst/>
                <a:latin typeface="Times New Roman" panose="02020603050405020304" pitchFamily="18" charset="0"/>
                <a:ea typeface="Times New Roman" panose="02020603050405020304" pitchFamily="18" charset="0"/>
              </a:rPr>
              <a:t>Search for the appropriate technology (internet enabling and disabling)</a:t>
            </a:r>
            <a:endParaRPr lang="en-US" sz="1800" dirty="0">
              <a:effectLst/>
              <a:latin typeface="Times New Roman" panose="02020603050405020304" pitchFamily="18" charset="0"/>
              <a:ea typeface="Times New Roman" panose="02020603050405020304" pitchFamily="18" charset="0"/>
            </a:endParaRPr>
          </a:p>
          <a:p>
            <a:pPr marL="0" marR="0">
              <a:spcBef>
                <a:spcPts val="300"/>
              </a:spcBef>
              <a:spcAft>
                <a:spcPts val="300"/>
              </a:spcAft>
            </a:pPr>
            <a:r>
              <a:rPr lang="en-GB" sz="3200" b="1" dirty="0">
                <a:effectLst/>
                <a:latin typeface="Times New Roman" panose="02020603050405020304" pitchFamily="18" charset="0"/>
                <a:ea typeface="Times New Roman" panose="02020603050405020304" pitchFamily="18" charset="0"/>
              </a:rPr>
              <a:t>Description of work</a:t>
            </a:r>
            <a:r>
              <a:rPr lang="en-GB" sz="3200" dirty="0">
                <a:effectLst/>
                <a:latin typeface="Times New Roman" panose="02020603050405020304" pitchFamily="18" charset="0"/>
                <a:ea typeface="Times New Roman" panose="02020603050405020304" pitchFamily="18" charset="0"/>
              </a:rPr>
              <a:t> </a:t>
            </a:r>
            <a:endParaRPr lang="en-US" sz="3200" dirty="0">
              <a:effectLst/>
              <a:latin typeface="Times New Roman" panose="02020603050405020304" pitchFamily="18" charset="0"/>
              <a:ea typeface="Times New Roman" panose="02020603050405020304" pitchFamily="18" charset="0"/>
            </a:endParaRPr>
          </a:p>
          <a:p>
            <a:pPr marL="0" marR="0">
              <a:spcBef>
                <a:spcPts val="0"/>
              </a:spcBef>
              <a:spcAft>
                <a:spcPts val="600"/>
              </a:spcAft>
            </a:pPr>
            <a:r>
              <a:rPr lang="en-GB" sz="1800" b="1" dirty="0">
                <a:effectLst/>
                <a:latin typeface="Times New Roman" panose="02020603050405020304" pitchFamily="18" charset="0"/>
                <a:ea typeface="Times New Roman" panose="02020603050405020304" pitchFamily="18" charset="0"/>
              </a:rPr>
              <a:t>T3.1 (w2) </a:t>
            </a:r>
            <a:r>
              <a:rPr lang="en-GB" sz="1800" u="sng" dirty="0">
                <a:effectLst/>
                <a:latin typeface="Times New Roman" panose="02020603050405020304" pitchFamily="18" charset="0"/>
                <a:ea typeface="Times New Roman" panose="02020603050405020304" pitchFamily="18" charset="0"/>
              </a:rPr>
              <a:t>Examine the user interface for similar applications</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600"/>
              </a:spcAft>
            </a:pPr>
            <a:r>
              <a:rPr lang="en-GB" sz="1800" b="1" dirty="0">
                <a:effectLst/>
                <a:latin typeface="Times New Roman" panose="02020603050405020304" pitchFamily="18" charset="0"/>
                <a:ea typeface="Times New Roman" panose="02020603050405020304" pitchFamily="18" charset="0"/>
              </a:rPr>
              <a:t>T3.2 (w2) </a:t>
            </a:r>
            <a:r>
              <a:rPr lang="en-GB" sz="1800" u="sng" dirty="0">
                <a:effectLst/>
                <a:latin typeface="Times New Roman" panose="02020603050405020304" pitchFamily="18" charset="0"/>
                <a:ea typeface="Times New Roman" panose="02020603050405020304" pitchFamily="18" charset="0"/>
              </a:rPr>
              <a:t>Design user interface for the examiner</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600"/>
              </a:spcAft>
            </a:pPr>
            <a:r>
              <a:rPr lang="en-GB" sz="1800" b="1" dirty="0">
                <a:effectLst/>
                <a:latin typeface="Times New Roman" panose="02020603050405020304" pitchFamily="18" charset="0"/>
                <a:ea typeface="Times New Roman" panose="02020603050405020304" pitchFamily="18" charset="0"/>
              </a:rPr>
              <a:t>T3.3 (w2) </a:t>
            </a:r>
            <a:r>
              <a:rPr lang="en-GB" sz="1800" u="sng" dirty="0">
                <a:effectLst/>
                <a:latin typeface="Times New Roman" panose="02020603050405020304" pitchFamily="18" charset="0"/>
                <a:ea typeface="Times New Roman" panose="02020603050405020304" pitchFamily="18" charset="0"/>
              </a:rPr>
              <a:t>Design user interface for the exam taker</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600"/>
              </a:spcAft>
            </a:pPr>
            <a:r>
              <a:rPr lang="en-GB" sz="1800" b="1" dirty="0">
                <a:effectLst/>
                <a:latin typeface="Times New Roman" panose="02020603050405020304" pitchFamily="18" charset="0"/>
                <a:ea typeface="Times New Roman" panose="02020603050405020304" pitchFamily="18" charset="0"/>
              </a:rPr>
              <a:t>T3.4 (w2) </a:t>
            </a:r>
            <a:r>
              <a:rPr lang="en-GB" sz="1800" u="sng" dirty="0">
                <a:effectLst/>
                <a:latin typeface="Times New Roman" panose="02020603050405020304" pitchFamily="18" charset="0"/>
                <a:ea typeface="Times New Roman" panose="02020603050405020304" pitchFamily="18" charset="0"/>
              </a:rPr>
              <a:t>Finalize UI Design document</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600"/>
              </a:spcAft>
            </a:pPr>
            <a:r>
              <a:rPr lang="en-GB" sz="1800" b="1" dirty="0">
                <a:effectLst/>
                <a:latin typeface="Times New Roman" panose="02020603050405020304" pitchFamily="18" charset="0"/>
                <a:ea typeface="Times New Roman" panose="02020603050405020304" pitchFamily="18" charset="0"/>
              </a:rPr>
              <a:t>T2.1 (w2) </a:t>
            </a:r>
            <a:r>
              <a:rPr lang="en-GB" sz="1800" u="sng" dirty="0">
                <a:effectLst/>
                <a:latin typeface="Times New Roman" panose="02020603050405020304" pitchFamily="18" charset="0"/>
                <a:ea typeface="Times New Roman" panose="02020603050405020304" pitchFamily="18" charset="0"/>
              </a:rPr>
              <a:t>Search for the appropriate technology (internet enabling and disabling)</a:t>
            </a:r>
            <a:endParaRPr lang="en-US" sz="1800" dirty="0">
              <a:effectLst/>
              <a:latin typeface="Times New Roman" panose="02020603050405020304" pitchFamily="18" charset="0"/>
              <a:ea typeface="Times New Roman" panose="02020603050405020304" pitchFamily="18" charset="0"/>
            </a:endParaRPr>
          </a:p>
          <a:p>
            <a:pPr marL="0" indent="0" algn="just">
              <a:buNone/>
            </a:pPr>
            <a:endParaRPr lang="en-US" dirty="0"/>
          </a:p>
          <a:p>
            <a:pPr algn="just"/>
            <a:endParaRPr lang="en-US" dirty="0"/>
          </a:p>
        </p:txBody>
      </p:sp>
    </p:spTree>
    <p:extLst>
      <p:ext uri="{BB962C8B-B14F-4D97-AF65-F5344CB8AC3E}">
        <p14:creationId xmlns:p14="http://schemas.microsoft.com/office/powerpoint/2010/main" val="1391305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67566-4384-4748-93B1-B4377984267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20DEE41-08F2-48FE-8C07-B12E571DA699}"/>
              </a:ext>
            </a:extLst>
          </p:cNvPr>
          <p:cNvSpPr>
            <a:spLocks noGrp="1"/>
          </p:cNvSpPr>
          <p:nvPr>
            <p:ph idx="10"/>
          </p:nvPr>
        </p:nvSpPr>
        <p:spPr/>
        <p:txBody>
          <a:bodyPr/>
          <a:lstStyle/>
          <a:p>
            <a:r>
              <a:rPr lang="en-US" dirty="0"/>
              <a:t>D</a:t>
            </a:r>
            <a:r>
              <a:rPr lang="tr-TR" dirty="0" err="1"/>
              <a:t>eliverable</a:t>
            </a:r>
            <a:r>
              <a:rPr lang="tr-TR" dirty="0"/>
              <a:t> </a:t>
            </a:r>
            <a:r>
              <a:rPr lang="tr-TR" dirty="0" err="1"/>
              <a:t>information</a:t>
            </a:r>
            <a:endParaRPr lang="en-US" dirty="0"/>
          </a:p>
          <a:p>
            <a:r>
              <a:rPr lang="en-GB" sz="1800" dirty="0">
                <a:effectLst/>
                <a:latin typeface="Times New Roman" panose="02020603050405020304" pitchFamily="18" charset="0"/>
                <a:ea typeface="Times New Roman" panose="02020603050405020304" pitchFamily="18" charset="0"/>
              </a:rPr>
              <a:t>User Interface Design</a:t>
            </a:r>
          </a:p>
          <a:p>
            <a:r>
              <a:rPr lang="en-GB" sz="1800" dirty="0">
                <a:effectLst/>
                <a:latin typeface="Times New Roman" panose="02020603050405020304" pitchFamily="18" charset="0"/>
                <a:ea typeface="Times New Roman" panose="02020603050405020304" pitchFamily="18" charset="0"/>
              </a:rPr>
              <a:t>Technology Search document </a:t>
            </a:r>
            <a:endParaRPr lang="en-US" dirty="0"/>
          </a:p>
          <a:p>
            <a:endParaRPr lang="en-US" dirty="0"/>
          </a:p>
        </p:txBody>
      </p:sp>
    </p:spTree>
    <p:extLst>
      <p:ext uri="{BB962C8B-B14F-4D97-AF65-F5344CB8AC3E}">
        <p14:creationId xmlns:p14="http://schemas.microsoft.com/office/powerpoint/2010/main" val="4054847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EBBBA-1293-4E70-B23B-FCB9715CAF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6F37BAF-27AD-4E06-82F7-AF261E97B484}"/>
              </a:ext>
            </a:extLst>
          </p:cNvPr>
          <p:cNvSpPr>
            <a:spLocks noGrp="1"/>
          </p:cNvSpPr>
          <p:nvPr>
            <p:ph idx="10"/>
          </p:nvPr>
        </p:nvSpPr>
        <p:spPr>
          <a:xfrm>
            <a:off x="251520" y="1340768"/>
            <a:ext cx="8229600" cy="4525963"/>
          </a:xfrm>
        </p:spPr>
        <p:txBody>
          <a:bodyPr/>
          <a:lstStyle/>
          <a:p>
            <a:r>
              <a:rPr lang="en-US" dirty="0"/>
              <a:t>Details of this week’s work</a:t>
            </a:r>
          </a:p>
          <a:p>
            <a:pPr marL="0" marR="0" indent="0">
              <a:spcBef>
                <a:spcPts val="0"/>
              </a:spcBef>
              <a:spcAft>
                <a:spcPts val="600"/>
              </a:spcAft>
              <a:buNone/>
            </a:pPr>
            <a:r>
              <a:rPr lang="en-GB" sz="1800" u="sng" dirty="0">
                <a:effectLst/>
                <a:latin typeface="Times New Roman" panose="02020603050405020304" pitchFamily="18" charset="0"/>
                <a:ea typeface="Times New Roman" panose="02020603050405020304" pitchFamily="18" charset="0"/>
              </a:rPr>
              <a:t>Examine the user interface for similar applications</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600"/>
              </a:spcAft>
            </a:pPr>
            <a:r>
              <a:rPr lang="en-GB" sz="1800" dirty="0">
                <a:effectLst/>
                <a:latin typeface="Times New Roman" panose="02020603050405020304" pitchFamily="18" charset="0"/>
                <a:ea typeface="Times New Roman" panose="02020603050405020304" pitchFamily="18" charset="0"/>
              </a:rPr>
              <a:t>We will examine the user interface for similar applications that are available.</a:t>
            </a:r>
          </a:p>
          <a:p>
            <a:pPr marL="0" marR="0" indent="0">
              <a:spcBef>
                <a:spcPts val="0"/>
              </a:spcBef>
              <a:spcAft>
                <a:spcPts val="600"/>
              </a:spcAft>
              <a:buNone/>
            </a:pPr>
            <a:r>
              <a:rPr lang="en-GB" sz="1800" u="sng" dirty="0">
                <a:effectLst/>
                <a:latin typeface="Times New Roman" panose="02020603050405020304" pitchFamily="18" charset="0"/>
                <a:ea typeface="Times New Roman" panose="02020603050405020304" pitchFamily="18" charset="0"/>
              </a:rPr>
              <a:t>Design user interface for the examiner</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600"/>
              </a:spcAft>
            </a:pPr>
            <a:r>
              <a:rPr lang="en-GB" sz="1800" dirty="0">
                <a:effectLst/>
                <a:latin typeface="Times New Roman" panose="02020603050405020304" pitchFamily="18" charset="0"/>
                <a:ea typeface="Times New Roman" panose="02020603050405020304" pitchFamily="18" charset="0"/>
              </a:rPr>
              <a:t>We will design a UI for the examiner part of the software considering the ups and downs of the design aspects in the similar applications.</a:t>
            </a:r>
          </a:p>
          <a:p>
            <a:pPr marL="0" indent="0">
              <a:spcBef>
                <a:spcPts val="0"/>
              </a:spcBef>
              <a:spcAft>
                <a:spcPts val="600"/>
              </a:spcAft>
              <a:buNone/>
            </a:pPr>
            <a:r>
              <a:rPr lang="en-GB" sz="1800" u="sng" dirty="0">
                <a:effectLst/>
                <a:latin typeface="Times New Roman" panose="02020603050405020304" pitchFamily="18" charset="0"/>
                <a:ea typeface="Times New Roman" panose="02020603050405020304" pitchFamily="18" charset="0"/>
              </a:rPr>
              <a:t>Design user interface for the exam taker</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600"/>
              </a:spcAft>
            </a:pPr>
            <a:r>
              <a:rPr lang="en-GB" sz="1800" dirty="0">
                <a:effectLst/>
                <a:latin typeface="Times New Roman" panose="02020603050405020304" pitchFamily="18" charset="0"/>
                <a:ea typeface="Times New Roman" panose="02020603050405020304" pitchFamily="18" charset="0"/>
              </a:rPr>
              <a:t>We will design a UI for the exam taker part of the software taking into account the ups and downs of the design aspects in the similar applications</a:t>
            </a:r>
          </a:p>
          <a:p>
            <a:pPr marL="0" indent="0">
              <a:spcBef>
                <a:spcPts val="0"/>
              </a:spcBef>
              <a:spcAft>
                <a:spcPts val="600"/>
              </a:spcAft>
              <a:buNone/>
            </a:pPr>
            <a:r>
              <a:rPr lang="en-GB" sz="1800" u="sng" dirty="0">
                <a:effectLst/>
                <a:latin typeface="Times New Roman" panose="02020603050405020304" pitchFamily="18" charset="0"/>
                <a:ea typeface="Times New Roman" panose="02020603050405020304" pitchFamily="18" charset="0"/>
              </a:rPr>
              <a:t>Finalize UI Design document</a:t>
            </a:r>
            <a:endParaRPr lang="en-GB" sz="1800" dirty="0">
              <a:effectLst/>
              <a:latin typeface="Times New Roman" panose="02020603050405020304" pitchFamily="18" charset="0"/>
              <a:ea typeface="Times New Roman" panose="02020603050405020304" pitchFamily="18" charset="0"/>
            </a:endParaRPr>
          </a:p>
          <a:p>
            <a:pPr marL="0">
              <a:spcBef>
                <a:spcPts val="0"/>
              </a:spcBef>
              <a:spcAft>
                <a:spcPts val="600"/>
              </a:spcAft>
            </a:pPr>
            <a:r>
              <a:rPr lang="en-GB" sz="1800" dirty="0">
                <a:effectLst/>
                <a:latin typeface="Times New Roman" panose="02020603050405020304" pitchFamily="18" charset="0"/>
                <a:ea typeface="Times New Roman" panose="02020603050405020304" pitchFamily="18" charset="0"/>
              </a:rPr>
              <a:t>The design for the exam taker and the examiner will be merged and finalized into one final document</a:t>
            </a:r>
            <a:endParaRPr lang="en-US" sz="1800" dirty="0">
              <a:effectLst/>
              <a:latin typeface="Times New Roman" panose="02020603050405020304" pitchFamily="18" charset="0"/>
              <a:ea typeface="Times New Roman" panose="02020603050405020304" pitchFamily="18" charset="0"/>
            </a:endParaRPr>
          </a:p>
          <a:p>
            <a:pPr marL="0" marR="0" indent="0">
              <a:spcBef>
                <a:spcPts val="0"/>
              </a:spcBef>
              <a:spcAft>
                <a:spcPts val="600"/>
              </a:spcAft>
              <a:buNone/>
            </a:pPr>
            <a:r>
              <a:rPr lang="en-GB" sz="1800" u="sng" dirty="0">
                <a:effectLst/>
                <a:latin typeface="Times New Roman" panose="02020603050405020304" pitchFamily="18" charset="0"/>
                <a:ea typeface="Times New Roman" panose="02020603050405020304" pitchFamily="18" charset="0"/>
              </a:rPr>
              <a:t>Search for the appropriate technology (internet enabling and disabling)</a:t>
            </a:r>
            <a:endParaRPr lang="en-US" sz="1800" dirty="0">
              <a:effectLst/>
              <a:latin typeface="Times New Roman" panose="02020603050405020304" pitchFamily="18" charset="0"/>
              <a:ea typeface="Times New Roman" panose="02020603050405020304" pitchFamily="18" charset="0"/>
            </a:endParaRPr>
          </a:p>
          <a:p>
            <a:r>
              <a:rPr lang="en-GB" sz="1800" dirty="0">
                <a:effectLst/>
                <a:latin typeface="Times New Roman" panose="02020603050405020304" pitchFamily="18" charset="0"/>
                <a:ea typeface="Times New Roman" panose="02020603050405020304" pitchFamily="18" charset="0"/>
              </a:rPr>
              <a:t>We will research for how to disable and enable the internet connection during the exam. This knowledge will be used in the software development phase</a:t>
            </a:r>
            <a:endParaRPr lang="tr-TR" sz="1800" dirty="0">
              <a:effectLst/>
              <a:latin typeface="Times New Roman" panose="02020603050405020304" pitchFamily="18" charset="0"/>
              <a:ea typeface="Times New Roman" panose="02020603050405020304" pitchFamily="18" charset="0"/>
            </a:endParaRPr>
          </a:p>
          <a:p>
            <a:pPr marL="0" marR="0">
              <a:spcBef>
                <a:spcPts val="0"/>
              </a:spcBef>
              <a:spcAft>
                <a:spcPts val="600"/>
              </a:spcAft>
            </a:pPr>
            <a:endParaRPr lang="en-US" sz="1800" dirty="0">
              <a:effectLst/>
              <a:latin typeface="Times New Roman" panose="02020603050405020304" pitchFamily="18" charset="0"/>
              <a:ea typeface="Times New Roman" panose="02020603050405020304" pitchFamily="18" charset="0"/>
            </a:endParaRPr>
          </a:p>
          <a:p>
            <a:endParaRPr lang="en-US" dirty="0"/>
          </a:p>
          <a:p>
            <a:endParaRPr lang="en-US" dirty="0"/>
          </a:p>
          <a:p>
            <a:endParaRPr lang="en-US" dirty="0"/>
          </a:p>
        </p:txBody>
      </p:sp>
    </p:spTree>
    <p:extLst>
      <p:ext uri="{BB962C8B-B14F-4D97-AF65-F5344CB8AC3E}">
        <p14:creationId xmlns:p14="http://schemas.microsoft.com/office/powerpoint/2010/main" val="3768731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F263A-71D2-42AF-9F1B-700C39964FC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443F3C9-46DE-4BA3-A296-3204B4AD9280}"/>
              </a:ext>
            </a:extLst>
          </p:cNvPr>
          <p:cNvSpPr>
            <a:spLocks noGrp="1"/>
          </p:cNvSpPr>
          <p:nvPr>
            <p:ph idx="10"/>
          </p:nvPr>
        </p:nvSpPr>
        <p:spPr/>
        <p:txBody>
          <a:bodyPr/>
          <a:lstStyle/>
          <a:p>
            <a:r>
              <a:rPr lang="en-US" dirty="0"/>
              <a:t>Details of this week’s work</a:t>
            </a:r>
          </a:p>
          <a:p>
            <a:pPr marL="0" marR="0" indent="0">
              <a:spcBef>
                <a:spcPts val="0"/>
              </a:spcBef>
              <a:spcAft>
                <a:spcPts val="600"/>
              </a:spcAft>
              <a:buNone/>
            </a:pPr>
            <a:r>
              <a:rPr lang="en-GB" sz="1800" u="sng" dirty="0">
                <a:effectLst/>
                <a:latin typeface="Times New Roman" panose="02020603050405020304" pitchFamily="18" charset="0"/>
                <a:ea typeface="Times New Roman" panose="02020603050405020304" pitchFamily="18" charset="0"/>
              </a:rPr>
              <a:t>Search for the appropriate technology (internet enabling and disabling)</a:t>
            </a:r>
          </a:p>
          <a:p>
            <a:pPr marL="0" marR="0" algn="just">
              <a:lnSpc>
                <a:spcPct val="115000"/>
              </a:lnSpc>
              <a:spcBef>
                <a:spcPts val="0"/>
              </a:spcBef>
              <a:spcAft>
                <a:spcPts val="0"/>
              </a:spcAft>
            </a:pPr>
            <a:r>
              <a:rPr lang="en-GB" sz="1800" dirty="0">
                <a:effectLst/>
                <a:latin typeface="Times New Roman" panose="02020603050405020304" pitchFamily="18" charset="0"/>
                <a:ea typeface="Times New Roman" panose="02020603050405020304" pitchFamily="18" charset="0"/>
              </a:rPr>
              <a:t>We decided to customize a Java written proxy server so that the server would take commands from our examiner program by socket programming and will control the internet traffic accordingly.</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8491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F263A-71D2-42AF-9F1B-700C39964FC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443F3C9-46DE-4BA3-A296-3204B4AD9280}"/>
              </a:ext>
            </a:extLst>
          </p:cNvPr>
          <p:cNvSpPr>
            <a:spLocks noGrp="1"/>
          </p:cNvSpPr>
          <p:nvPr>
            <p:ph idx="10"/>
          </p:nvPr>
        </p:nvSpPr>
        <p:spPr/>
        <p:txBody>
          <a:bodyPr/>
          <a:lstStyle/>
          <a:p>
            <a:r>
              <a:rPr lang="en-US" dirty="0"/>
              <a:t>Details of this week’s work</a:t>
            </a:r>
          </a:p>
          <a:p>
            <a:pPr marL="0" marR="0" indent="0">
              <a:spcBef>
                <a:spcPts val="0"/>
              </a:spcBef>
              <a:spcAft>
                <a:spcPts val="600"/>
              </a:spcAft>
              <a:buNone/>
            </a:pPr>
            <a:r>
              <a:rPr lang="en-GB" sz="1800" u="sng" dirty="0">
                <a:effectLst/>
                <a:latin typeface="Times New Roman" panose="02020603050405020304" pitchFamily="18" charset="0"/>
                <a:ea typeface="Times New Roman" panose="02020603050405020304" pitchFamily="18" charset="0"/>
              </a:rPr>
              <a:t>Search for the appropriate technology (internet enabling and disabling)</a:t>
            </a:r>
            <a:endParaRPr lang="en-US" sz="1800" dirty="0">
              <a:effectLst/>
              <a:latin typeface="Times New Roman" panose="02020603050405020304" pitchFamily="18" charset="0"/>
              <a:ea typeface="Times New Roman" panose="02020603050405020304" pitchFamily="18" charset="0"/>
            </a:endParaRPr>
          </a:p>
          <a:p>
            <a:pPr marL="0" indent="0">
              <a:buNone/>
            </a:pPr>
            <a:r>
              <a:rPr lang="tr-TR" sz="1600" dirty="0" err="1"/>
              <a:t>Current</a:t>
            </a:r>
            <a:r>
              <a:rPr lang="tr-TR" sz="1600" dirty="0"/>
              <a:t> </a:t>
            </a:r>
            <a:r>
              <a:rPr lang="tr-TR" sz="1600" dirty="0" err="1"/>
              <a:t>Situtation</a:t>
            </a:r>
            <a:r>
              <a:rPr lang="tr-TR" sz="1600" dirty="0"/>
              <a:t>: </a:t>
            </a:r>
            <a:r>
              <a:rPr lang="tr-TR" sz="1600" dirty="0" err="1"/>
              <a:t>All</a:t>
            </a:r>
            <a:r>
              <a:rPr lang="tr-TR" sz="1600" dirty="0"/>
              <a:t> </a:t>
            </a:r>
            <a:r>
              <a:rPr lang="tr-TR" sz="1600" dirty="0" err="1"/>
              <a:t>the</a:t>
            </a:r>
            <a:r>
              <a:rPr lang="tr-TR" sz="1600" dirty="0"/>
              <a:t> </a:t>
            </a:r>
            <a:r>
              <a:rPr lang="tr-TR" sz="1600" dirty="0" err="1"/>
              <a:t>computer</a:t>
            </a:r>
            <a:r>
              <a:rPr lang="tr-TR" sz="1600" dirty="0"/>
              <a:t> </a:t>
            </a:r>
            <a:r>
              <a:rPr lang="tr-TR" sz="1600" dirty="0" err="1"/>
              <a:t>connect</a:t>
            </a:r>
            <a:r>
              <a:rPr lang="tr-TR" sz="1600" dirty="0"/>
              <a:t> </a:t>
            </a:r>
            <a:r>
              <a:rPr lang="tr-TR" sz="1600" dirty="0" err="1"/>
              <a:t>to</a:t>
            </a:r>
            <a:r>
              <a:rPr lang="tr-TR" sz="1600" dirty="0"/>
              <a:t> internet </a:t>
            </a:r>
            <a:r>
              <a:rPr lang="tr-TR" sz="1600" dirty="0" err="1"/>
              <a:t>via</a:t>
            </a:r>
            <a:r>
              <a:rPr lang="tr-TR" sz="1600" dirty="0"/>
              <a:t> </a:t>
            </a:r>
            <a:r>
              <a:rPr lang="tr-TR" sz="1600" dirty="0" err="1"/>
              <a:t>the</a:t>
            </a:r>
            <a:r>
              <a:rPr lang="tr-TR" sz="1600" dirty="0"/>
              <a:t> </a:t>
            </a:r>
            <a:r>
              <a:rPr lang="tr-TR" sz="1600" dirty="0" err="1"/>
              <a:t>university</a:t>
            </a:r>
            <a:r>
              <a:rPr lang="tr-TR" sz="1600" dirty="0"/>
              <a:t> </a:t>
            </a:r>
            <a:r>
              <a:rPr lang="tr-TR" sz="1600" dirty="0" err="1"/>
              <a:t>servers</a:t>
            </a:r>
            <a:endParaRPr lang="tr-TR" sz="1600" dirty="0"/>
          </a:p>
          <a:p>
            <a:pPr marL="0" indent="0">
              <a:buNone/>
            </a:pPr>
            <a:endParaRPr lang="en-US" sz="1600" dirty="0"/>
          </a:p>
        </p:txBody>
      </p:sp>
      <p:sp>
        <p:nvSpPr>
          <p:cNvPr id="4" name="Rectangle 3">
            <a:extLst>
              <a:ext uri="{FF2B5EF4-FFF2-40B4-BE49-F238E27FC236}">
                <a16:creationId xmlns:a16="http://schemas.microsoft.com/office/drawing/2014/main" id="{9A8B9B07-B461-4B4A-BA15-BE1FB459DD5D}"/>
              </a:ext>
            </a:extLst>
          </p:cNvPr>
          <p:cNvSpPr/>
          <p:nvPr/>
        </p:nvSpPr>
        <p:spPr>
          <a:xfrm>
            <a:off x="3059832" y="3284984"/>
            <a:ext cx="136815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err="1"/>
              <a:t>Examiner</a:t>
            </a:r>
            <a:endParaRPr lang="tr-TR" dirty="0"/>
          </a:p>
        </p:txBody>
      </p:sp>
      <p:sp>
        <p:nvSpPr>
          <p:cNvPr id="5" name="Rectangle 4">
            <a:extLst>
              <a:ext uri="{FF2B5EF4-FFF2-40B4-BE49-F238E27FC236}">
                <a16:creationId xmlns:a16="http://schemas.microsoft.com/office/drawing/2014/main" id="{ECF4A4D1-4E88-47A5-AD51-A176D3F1E14E}"/>
              </a:ext>
            </a:extLst>
          </p:cNvPr>
          <p:cNvSpPr/>
          <p:nvPr/>
        </p:nvSpPr>
        <p:spPr>
          <a:xfrm>
            <a:off x="1361128" y="5103987"/>
            <a:ext cx="176419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err="1"/>
              <a:t>Exam</a:t>
            </a:r>
            <a:r>
              <a:rPr lang="tr-TR" dirty="0"/>
              <a:t> </a:t>
            </a:r>
            <a:r>
              <a:rPr lang="tr-TR" dirty="0" err="1"/>
              <a:t>taker</a:t>
            </a:r>
            <a:r>
              <a:rPr lang="tr-TR" dirty="0"/>
              <a:t> 1</a:t>
            </a:r>
          </a:p>
        </p:txBody>
      </p:sp>
      <p:sp>
        <p:nvSpPr>
          <p:cNvPr id="6" name="Rectangle 5">
            <a:extLst>
              <a:ext uri="{FF2B5EF4-FFF2-40B4-BE49-F238E27FC236}">
                <a16:creationId xmlns:a16="http://schemas.microsoft.com/office/drawing/2014/main" id="{D98389B6-67EC-490E-BA68-D7E0A2240866}"/>
              </a:ext>
            </a:extLst>
          </p:cNvPr>
          <p:cNvSpPr/>
          <p:nvPr/>
        </p:nvSpPr>
        <p:spPr>
          <a:xfrm>
            <a:off x="3343798" y="5103987"/>
            <a:ext cx="176419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err="1"/>
              <a:t>Exam</a:t>
            </a:r>
            <a:r>
              <a:rPr lang="tr-TR" dirty="0"/>
              <a:t> </a:t>
            </a:r>
            <a:r>
              <a:rPr lang="tr-TR" dirty="0" err="1"/>
              <a:t>taker</a:t>
            </a:r>
            <a:r>
              <a:rPr lang="tr-TR" dirty="0"/>
              <a:t> 2</a:t>
            </a:r>
          </a:p>
        </p:txBody>
      </p:sp>
      <p:sp>
        <p:nvSpPr>
          <p:cNvPr id="7" name="Rectangle 6">
            <a:extLst>
              <a:ext uri="{FF2B5EF4-FFF2-40B4-BE49-F238E27FC236}">
                <a16:creationId xmlns:a16="http://schemas.microsoft.com/office/drawing/2014/main" id="{FF1B7DB3-54E3-4915-9F92-BAA9CD20E603}"/>
              </a:ext>
            </a:extLst>
          </p:cNvPr>
          <p:cNvSpPr/>
          <p:nvPr/>
        </p:nvSpPr>
        <p:spPr>
          <a:xfrm>
            <a:off x="5976156" y="5103987"/>
            <a:ext cx="176419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err="1"/>
              <a:t>Exam</a:t>
            </a:r>
            <a:r>
              <a:rPr lang="tr-TR" dirty="0"/>
              <a:t> </a:t>
            </a:r>
            <a:r>
              <a:rPr lang="tr-TR" dirty="0" err="1"/>
              <a:t>taker</a:t>
            </a:r>
            <a:r>
              <a:rPr lang="tr-TR" dirty="0"/>
              <a:t> N</a:t>
            </a:r>
          </a:p>
        </p:txBody>
      </p:sp>
      <p:sp>
        <p:nvSpPr>
          <p:cNvPr id="8" name="TextBox 7">
            <a:extLst>
              <a:ext uri="{FF2B5EF4-FFF2-40B4-BE49-F238E27FC236}">
                <a16:creationId xmlns:a16="http://schemas.microsoft.com/office/drawing/2014/main" id="{7542481B-427A-4063-A9BC-9F6E8B0B09BD}"/>
              </a:ext>
            </a:extLst>
          </p:cNvPr>
          <p:cNvSpPr txBox="1"/>
          <p:nvPr/>
        </p:nvSpPr>
        <p:spPr>
          <a:xfrm>
            <a:off x="5328084" y="5356015"/>
            <a:ext cx="415498" cy="369332"/>
          </a:xfrm>
          <a:prstGeom prst="rect">
            <a:avLst/>
          </a:prstGeom>
          <a:noFill/>
        </p:spPr>
        <p:txBody>
          <a:bodyPr wrap="none" rtlCol="0">
            <a:spAutoFit/>
          </a:bodyPr>
          <a:lstStyle/>
          <a:p>
            <a:r>
              <a:rPr lang="tr-TR" dirty="0"/>
              <a:t>…</a:t>
            </a:r>
            <a:endParaRPr lang="en-US" dirty="0"/>
          </a:p>
        </p:txBody>
      </p:sp>
      <p:cxnSp>
        <p:nvCxnSpPr>
          <p:cNvPr id="10" name="Straight Connector 9">
            <a:extLst>
              <a:ext uri="{FF2B5EF4-FFF2-40B4-BE49-F238E27FC236}">
                <a16:creationId xmlns:a16="http://schemas.microsoft.com/office/drawing/2014/main" id="{24AEF234-024C-4FB9-BCA1-3F6AA75FD1DE}"/>
              </a:ext>
            </a:extLst>
          </p:cNvPr>
          <p:cNvCxnSpPr>
            <a:cxnSpLocks/>
          </p:cNvCxnSpPr>
          <p:nvPr/>
        </p:nvCxnSpPr>
        <p:spPr>
          <a:xfrm>
            <a:off x="4431144" y="3543868"/>
            <a:ext cx="3456384" cy="36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38A3EDC-D3D2-4983-B0BE-79F371BB5B3F}"/>
              </a:ext>
            </a:extLst>
          </p:cNvPr>
          <p:cNvCxnSpPr>
            <a:cxnSpLocks/>
          </p:cNvCxnSpPr>
          <p:nvPr/>
        </p:nvCxnSpPr>
        <p:spPr>
          <a:xfrm>
            <a:off x="2243226" y="4238485"/>
            <a:ext cx="564430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90A185-B1F1-4CAD-8D87-78782A61B1A2}"/>
              </a:ext>
            </a:extLst>
          </p:cNvPr>
          <p:cNvCxnSpPr>
            <a:cxnSpLocks/>
            <a:stCxn id="5" idx="0"/>
          </p:cNvCxnSpPr>
          <p:nvPr/>
        </p:nvCxnSpPr>
        <p:spPr>
          <a:xfrm flipV="1">
            <a:off x="2243226" y="4202481"/>
            <a:ext cx="0" cy="9015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650607E-89D0-4045-8BAC-BCFEBE32BC10}"/>
              </a:ext>
            </a:extLst>
          </p:cNvPr>
          <p:cNvCxnSpPr>
            <a:cxnSpLocks/>
          </p:cNvCxnSpPr>
          <p:nvPr/>
        </p:nvCxnSpPr>
        <p:spPr>
          <a:xfrm flipV="1">
            <a:off x="4139952" y="4238485"/>
            <a:ext cx="0" cy="9015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E4BDE9C-806C-41B1-9CB7-4C67C2F37569}"/>
              </a:ext>
            </a:extLst>
          </p:cNvPr>
          <p:cNvCxnSpPr>
            <a:cxnSpLocks/>
          </p:cNvCxnSpPr>
          <p:nvPr/>
        </p:nvCxnSpPr>
        <p:spPr>
          <a:xfrm flipV="1">
            <a:off x="6842766" y="4238485"/>
            <a:ext cx="0" cy="901506"/>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E151A8E1-621D-4559-82D8-9E8682F4A253}"/>
              </a:ext>
            </a:extLst>
          </p:cNvPr>
          <p:cNvSpPr/>
          <p:nvPr/>
        </p:nvSpPr>
        <p:spPr>
          <a:xfrm>
            <a:off x="7887527" y="3068960"/>
            <a:ext cx="1014627" cy="1656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Internet</a:t>
            </a:r>
          </a:p>
          <a:p>
            <a:pPr algn="ctr"/>
            <a:r>
              <a:rPr lang="tr-TR" dirty="0"/>
              <a:t>Provider</a:t>
            </a:r>
            <a:endParaRPr lang="en-US" dirty="0"/>
          </a:p>
        </p:txBody>
      </p:sp>
    </p:spTree>
    <p:extLst>
      <p:ext uri="{BB962C8B-B14F-4D97-AF65-F5344CB8AC3E}">
        <p14:creationId xmlns:p14="http://schemas.microsoft.com/office/powerpoint/2010/main" val="2777872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F263A-71D2-42AF-9F1B-700C39964FC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443F3C9-46DE-4BA3-A296-3204B4AD9280}"/>
              </a:ext>
            </a:extLst>
          </p:cNvPr>
          <p:cNvSpPr>
            <a:spLocks noGrp="1"/>
          </p:cNvSpPr>
          <p:nvPr>
            <p:ph idx="10"/>
          </p:nvPr>
        </p:nvSpPr>
        <p:spPr/>
        <p:txBody>
          <a:bodyPr/>
          <a:lstStyle/>
          <a:p>
            <a:r>
              <a:rPr lang="en-US" dirty="0"/>
              <a:t>Details of this week’s work</a:t>
            </a:r>
          </a:p>
          <a:p>
            <a:pPr marL="0" marR="0" indent="0">
              <a:spcBef>
                <a:spcPts val="0"/>
              </a:spcBef>
              <a:spcAft>
                <a:spcPts val="600"/>
              </a:spcAft>
              <a:buNone/>
            </a:pPr>
            <a:r>
              <a:rPr lang="en-GB" sz="1800" u="sng" dirty="0">
                <a:effectLst/>
                <a:latin typeface="Times New Roman" panose="02020603050405020304" pitchFamily="18" charset="0"/>
                <a:ea typeface="Times New Roman" panose="02020603050405020304" pitchFamily="18" charset="0"/>
              </a:rPr>
              <a:t>Search for the appropriate technology (internet enabling and disabling)</a:t>
            </a:r>
            <a:endParaRPr lang="en-US" sz="1800" dirty="0">
              <a:effectLst/>
              <a:latin typeface="Times New Roman" panose="02020603050405020304" pitchFamily="18" charset="0"/>
              <a:ea typeface="Times New Roman" panose="02020603050405020304" pitchFamily="18" charset="0"/>
            </a:endParaRPr>
          </a:p>
          <a:p>
            <a:pPr marL="0" indent="0">
              <a:buNone/>
            </a:pPr>
            <a:r>
              <a:rPr lang="tr-TR" sz="1600" dirty="0" err="1"/>
              <a:t>Our</a:t>
            </a:r>
            <a:r>
              <a:rPr lang="tr-TR" sz="1600" dirty="0"/>
              <a:t> </a:t>
            </a:r>
            <a:r>
              <a:rPr lang="tr-TR" sz="1600" dirty="0" err="1"/>
              <a:t>Solution:We</a:t>
            </a:r>
            <a:r>
              <a:rPr lang="tr-TR" sz="1600" dirty="0"/>
              <a:t> </a:t>
            </a:r>
            <a:r>
              <a:rPr lang="tr-TR" sz="1600" dirty="0" err="1"/>
              <a:t>will</a:t>
            </a:r>
            <a:r>
              <a:rPr lang="tr-TR" sz="1600" dirty="0"/>
              <a:t> </a:t>
            </a:r>
            <a:r>
              <a:rPr lang="tr-TR" sz="1600" dirty="0" err="1"/>
              <a:t>first</a:t>
            </a:r>
            <a:r>
              <a:rPr lang="tr-TR" sz="1600" dirty="0"/>
              <a:t> </a:t>
            </a:r>
            <a:r>
              <a:rPr lang="tr-TR" sz="1600" dirty="0" err="1"/>
              <a:t>develop</a:t>
            </a:r>
            <a:r>
              <a:rPr lang="tr-TR" sz="1600" dirty="0"/>
              <a:t> a Proxy server </a:t>
            </a:r>
            <a:r>
              <a:rPr lang="tr-TR" sz="1600" dirty="0" err="1"/>
              <a:t>written</a:t>
            </a:r>
            <a:r>
              <a:rPr lang="tr-TR" sz="1600" dirty="0"/>
              <a:t> in Java </a:t>
            </a:r>
            <a:r>
              <a:rPr lang="tr-TR" sz="1600" dirty="0" err="1"/>
              <a:t>and</a:t>
            </a:r>
            <a:r>
              <a:rPr lang="tr-TR" sz="1600" dirty="0"/>
              <a:t> </a:t>
            </a:r>
            <a:r>
              <a:rPr lang="tr-TR" sz="1600" dirty="0" err="1"/>
              <a:t>configure</a:t>
            </a:r>
            <a:r>
              <a:rPr lang="tr-TR" sz="1600" dirty="0"/>
              <a:t> </a:t>
            </a:r>
            <a:r>
              <a:rPr lang="tr-TR" sz="1600" dirty="0" err="1"/>
              <a:t>all</a:t>
            </a:r>
            <a:r>
              <a:rPr lang="tr-TR" sz="1600" dirty="0"/>
              <a:t> </a:t>
            </a:r>
            <a:r>
              <a:rPr lang="tr-TR" sz="1600" dirty="0" err="1"/>
              <a:t>the</a:t>
            </a:r>
            <a:r>
              <a:rPr lang="tr-TR" sz="1600" dirty="0"/>
              <a:t> </a:t>
            </a:r>
            <a:r>
              <a:rPr lang="tr-TR" sz="1600" dirty="0" err="1"/>
              <a:t>exam</a:t>
            </a:r>
            <a:r>
              <a:rPr lang="tr-TR" sz="1600" dirty="0"/>
              <a:t> </a:t>
            </a:r>
            <a:r>
              <a:rPr lang="tr-TR" sz="1600" dirty="0" err="1"/>
              <a:t>taker</a:t>
            </a:r>
            <a:r>
              <a:rPr lang="tr-TR" sz="1600" dirty="0"/>
              <a:t> </a:t>
            </a:r>
            <a:r>
              <a:rPr lang="tr-TR" sz="1600" dirty="0" err="1"/>
              <a:t>computers</a:t>
            </a:r>
            <a:r>
              <a:rPr lang="tr-TR" sz="1600" dirty="0"/>
              <a:t> </a:t>
            </a:r>
            <a:r>
              <a:rPr lang="tr-TR" sz="1600" dirty="0" err="1"/>
              <a:t>to</a:t>
            </a:r>
            <a:r>
              <a:rPr lang="tr-TR" sz="1600" dirty="0"/>
              <a:t> </a:t>
            </a:r>
            <a:r>
              <a:rPr lang="tr-TR" sz="1600" dirty="0" err="1"/>
              <a:t>use</a:t>
            </a:r>
            <a:r>
              <a:rPr lang="tr-TR" sz="1600" dirty="0"/>
              <a:t> </a:t>
            </a:r>
            <a:r>
              <a:rPr lang="tr-TR" sz="1600" dirty="0" err="1"/>
              <a:t>this</a:t>
            </a:r>
            <a:r>
              <a:rPr lang="tr-TR" sz="1600" dirty="0"/>
              <a:t> Proxy </a:t>
            </a:r>
            <a:r>
              <a:rPr lang="tr-TR" sz="1600" dirty="0" err="1"/>
              <a:t>for</a:t>
            </a:r>
            <a:r>
              <a:rPr lang="tr-TR" sz="1600" dirty="0"/>
              <a:t> </a:t>
            </a:r>
            <a:r>
              <a:rPr lang="tr-TR" sz="1600" dirty="0" err="1"/>
              <a:t>their</a:t>
            </a:r>
            <a:r>
              <a:rPr lang="tr-TR" sz="1600" dirty="0"/>
              <a:t> internet </a:t>
            </a:r>
            <a:r>
              <a:rPr lang="tr-TR" sz="1600" dirty="0" err="1"/>
              <a:t>connection</a:t>
            </a:r>
            <a:r>
              <a:rPr lang="tr-TR" sz="1600" dirty="0"/>
              <a:t>. </a:t>
            </a:r>
            <a:r>
              <a:rPr lang="tr-TR" sz="1600" dirty="0" err="1"/>
              <a:t>The</a:t>
            </a:r>
            <a:r>
              <a:rPr lang="tr-TR" sz="1600" dirty="0"/>
              <a:t> </a:t>
            </a:r>
            <a:r>
              <a:rPr lang="tr-TR" sz="1600" dirty="0" err="1"/>
              <a:t>examiner</a:t>
            </a:r>
            <a:r>
              <a:rPr lang="tr-TR" sz="1600" dirty="0"/>
              <a:t> </a:t>
            </a:r>
            <a:r>
              <a:rPr lang="tr-TR" sz="1600" dirty="0" err="1"/>
              <a:t>will</a:t>
            </a:r>
            <a:r>
              <a:rPr lang="tr-TR" sz="1600" dirty="0"/>
              <a:t> </a:t>
            </a:r>
            <a:r>
              <a:rPr lang="tr-TR" sz="1600" dirty="0" err="1"/>
              <a:t>still</a:t>
            </a:r>
            <a:r>
              <a:rPr lang="tr-TR" sz="1600" dirty="0"/>
              <a:t> </a:t>
            </a:r>
            <a:r>
              <a:rPr lang="tr-TR" sz="1600" dirty="0" err="1"/>
              <a:t>reach</a:t>
            </a:r>
            <a:r>
              <a:rPr lang="tr-TR" sz="1600" dirty="0"/>
              <a:t> </a:t>
            </a:r>
            <a:r>
              <a:rPr lang="tr-TR" sz="1600" dirty="0" err="1"/>
              <a:t>the</a:t>
            </a:r>
            <a:r>
              <a:rPr lang="tr-TR" sz="1600" dirty="0"/>
              <a:t> internet </a:t>
            </a:r>
            <a:r>
              <a:rPr lang="tr-TR" sz="1600" dirty="0" err="1"/>
              <a:t>provider</a:t>
            </a:r>
            <a:r>
              <a:rPr lang="tr-TR" sz="1600" dirty="0"/>
              <a:t> </a:t>
            </a:r>
            <a:r>
              <a:rPr lang="tr-TR" sz="1600" dirty="0" err="1"/>
              <a:t>directly</a:t>
            </a:r>
            <a:endParaRPr lang="tr-TR" sz="1600" dirty="0"/>
          </a:p>
          <a:p>
            <a:pPr marL="0" indent="0">
              <a:buNone/>
            </a:pPr>
            <a:endParaRPr lang="en-US" sz="1600" dirty="0"/>
          </a:p>
        </p:txBody>
      </p:sp>
      <p:sp>
        <p:nvSpPr>
          <p:cNvPr id="4" name="Rectangle 3">
            <a:extLst>
              <a:ext uri="{FF2B5EF4-FFF2-40B4-BE49-F238E27FC236}">
                <a16:creationId xmlns:a16="http://schemas.microsoft.com/office/drawing/2014/main" id="{9A8B9B07-B461-4B4A-BA15-BE1FB459DD5D}"/>
              </a:ext>
            </a:extLst>
          </p:cNvPr>
          <p:cNvSpPr/>
          <p:nvPr/>
        </p:nvSpPr>
        <p:spPr>
          <a:xfrm>
            <a:off x="3059832" y="3284984"/>
            <a:ext cx="136815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err="1"/>
              <a:t>Examiner</a:t>
            </a:r>
            <a:endParaRPr lang="tr-TR" dirty="0"/>
          </a:p>
        </p:txBody>
      </p:sp>
      <p:sp>
        <p:nvSpPr>
          <p:cNvPr id="5" name="Rectangle 4">
            <a:extLst>
              <a:ext uri="{FF2B5EF4-FFF2-40B4-BE49-F238E27FC236}">
                <a16:creationId xmlns:a16="http://schemas.microsoft.com/office/drawing/2014/main" id="{ECF4A4D1-4E88-47A5-AD51-A176D3F1E14E}"/>
              </a:ext>
            </a:extLst>
          </p:cNvPr>
          <p:cNvSpPr/>
          <p:nvPr/>
        </p:nvSpPr>
        <p:spPr>
          <a:xfrm>
            <a:off x="1361128" y="5103987"/>
            <a:ext cx="176419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err="1"/>
              <a:t>Exam</a:t>
            </a:r>
            <a:r>
              <a:rPr lang="tr-TR" dirty="0"/>
              <a:t> </a:t>
            </a:r>
            <a:r>
              <a:rPr lang="tr-TR" dirty="0" err="1"/>
              <a:t>taker</a:t>
            </a:r>
            <a:r>
              <a:rPr lang="tr-TR" dirty="0"/>
              <a:t> 1</a:t>
            </a:r>
          </a:p>
        </p:txBody>
      </p:sp>
      <p:sp>
        <p:nvSpPr>
          <p:cNvPr id="6" name="Rectangle 5">
            <a:extLst>
              <a:ext uri="{FF2B5EF4-FFF2-40B4-BE49-F238E27FC236}">
                <a16:creationId xmlns:a16="http://schemas.microsoft.com/office/drawing/2014/main" id="{D98389B6-67EC-490E-BA68-D7E0A2240866}"/>
              </a:ext>
            </a:extLst>
          </p:cNvPr>
          <p:cNvSpPr/>
          <p:nvPr/>
        </p:nvSpPr>
        <p:spPr>
          <a:xfrm>
            <a:off x="3343798" y="5103987"/>
            <a:ext cx="176419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err="1"/>
              <a:t>Exam</a:t>
            </a:r>
            <a:r>
              <a:rPr lang="tr-TR" dirty="0"/>
              <a:t> </a:t>
            </a:r>
            <a:r>
              <a:rPr lang="tr-TR" dirty="0" err="1"/>
              <a:t>taker</a:t>
            </a:r>
            <a:r>
              <a:rPr lang="tr-TR" dirty="0"/>
              <a:t> 2</a:t>
            </a:r>
          </a:p>
        </p:txBody>
      </p:sp>
      <p:sp>
        <p:nvSpPr>
          <p:cNvPr id="7" name="Rectangle 6">
            <a:extLst>
              <a:ext uri="{FF2B5EF4-FFF2-40B4-BE49-F238E27FC236}">
                <a16:creationId xmlns:a16="http://schemas.microsoft.com/office/drawing/2014/main" id="{FF1B7DB3-54E3-4915-9F92-BAA9CD20E603}"/>
              </a:ext>
            </a:extLst>
          </p:cNvPr>
          <p:cNvSpPr/>
          <p:nvPr/>
        </p:nvSpPr>
        <p:spPr>
          <a:xfrm>
            <a:off x="5976156" y="5103987"/>
            <a:ext cx="176419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err="1"/>
              <a:t>Exam</a:t>
            </a:r>
            <a:r>
              <a:rPr lang="tr-TR" dirty="0"/>
              <a:t> </a:t>
            </a:r>
            <a:r>
              <a:rPr lang="tr-TR" dirty="0" err="1"/>
              <a:t>taker</a:t>
            </a:r>
            <a:r>
              <a:rPr lang="tr-TR" dirty="0"/>
              <a:t> N</a:t>
            </a:r>
          </a:p>
        </p:txBody>
      </p:sp>
      <p:sp>
        <p:nvSpPr>
          <p:cNvPr id="8" name="TextBox 7">
            <a:extLst>
              <a:ext uri="{FF2B5EF4-FFF2-40B4-BE49-F238E27FC236}">
                <a16:creationId xmlns:a16="http://schemas.microsoft.com/office/drawing/2014/main" id="{7542481B-427A-4063-A9BC-9F6E8B0B09BD}"/>
              </a:ext>
            </a:extLst>
          </p:cNvPr>
          <p:cNvSpPr txBox="1"/>
          <p:nvPr/>
        </p:nvSpPr>
        <p:spPr>
          <a:xfrm>
            <a:off x="5328084" y="5356015"/>
            <a:ext cx="415498" cy="369332"/>
          </a:xfrm>
          <a:prstGeom prst="rect">
            <a:avLst/>
          </a:prstGeom>
          <a:noFill/>
        </p:spPr>
        <p:txBody>
          <a:bodyPr wrap="none" rtlCol="0">
            <a:spAutoFit/>
          </a:bodyPr>
          <a:lstStyle/>
          <a:p>
            <a:r>
              <a:rPr lang="tr-TR" dirty="0"/>
              <a:t>…</a:t>
            </a:r>
            <a:endParaRPr lang="en-US" dirty="0"/>
          </a:p>
        </p:txBody>
      </p:sp>
      <p:cxnSp>
        <p:nvCxnSpPr>
          <p:cNvPr id="10" name="Straight Connector 9">
            <a:extLst>
              <a:ext uri="{FF2B5EF4-FFF2-40B4-BE49-F238E27FC236}">
                <a16:creationId xmlns:a16="http://schemas.microsoft.com/office/drawing/2014/main" id="{24AEF234-024C-4FB9-BCA1-3F6AA75FD1DE}"/>
              </a:ext>
            </a:extLst>
          </p:cNvPr>
          <p:cNvCxnSpPr>
            <a:cxnSpLocks/>
          </p:cNvCxnSpPr>
          <p:nvPr/>
        </p:nvCxnSpPr>
        <p:spPr>
          <a:xfrm>
            <a:off x="4431144" y="3543868"/>
            <a:ext cx="3456384" cy="36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38A3EDC-D3D2-4983-B0BE-79F371BB5B3F}"/>
              </a:ext>
            </a:extLst>
          </p:cNvPr>
          <p:cNvCxnSpPr>
            <a:cxnSpLocks/>
            <a:stCxn id="22" idx="3"/>
          </p:cNvCxnSpPr>
          <p:nvPr/>
        </p:nvCxnSpPr>
        <p:spPr>
          <a:xfrm>
            <a:off x="4929627" y="4269276"/>
            <a:ext cx="2977555" cy="21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90A185-B1F1-4CAD-8D87-78782A61B1A2}"/>
              </a:ext>
            </a:extLst>
          </p:cNvPr>
          <p:cNvCxnSpPr>
            <a:cxnSpLocks/>
            <a:stCxn id="5" idx="0"/>
          </p:cNvCxnSpPr>
          <p:nvPr/>
        </p:nvCxnSpPr>
        <p:spPr>
          <a:xfrm flipV="1">
            <a:off x="2243226" y="4725144"/>
            <a:ext cx="0" cy="3788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650607E-89D0-4045-8BAC-BCFEBE32BC10}"/>
              </a:ext>
            </a:extLst>
          </p:cNvPr>
          <p:cNvCxnSpPr>
            <a:cxnSpLocks/>
          </p:cNvCxnSpPr>
          <p:nvPr/>
        </p:nvCxnSpPr>
        <p:spPr>
          <a:xfrm flipV="1">
            <a:off x="4139952" y="4509120"/>
            <a:ext cx="0" cy="6308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E4BDE9C-806C-41B1-9CB7-4C67C2F37569}"/>
              </a:ext>
            </a:extLst>
          </p:cNvPr>
          <p:cNvCxnSpPr>
            <a:cxnSpLocks/>
          </p:cNvCxnSpPr>
          <p:nvPr/>
        </p:nvCxnSpPr>
        <p:spPr>
          <a:xfrm flipV="1">
            <a:off x="6842766" y="4725144"/>
            <a:ext cx="0" cy="414848"/>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E151A8E1-621D-4559-82D8-9E8682F4A253}"/>
              </a:ext>
            </a:extLst>
          </p:cNvPr>
          <p:cNvSpPr/>
          <p:nvPr/>
        </p:nvSpPr>
        <p:spPr>
          <a:xfrm>
            <a:off x="7887527" y="3068960"/>
            <a:ext cx="1014627" cy="1656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Internet</a:t>
            </a:r>
          </a:p>
          <a:p>
            <a:pPr algn="ctr"/>
            <a:r>
              <a:rPr lang="tr-TR" dirty="0"/>
              <a:t>Provider</a:t>
            </a:r>
            <a:endParaRPr lang="en-US" dirty="0"/>
          </a:p>
        </p:txBody>
      </p:sp>
      <p:cxnSp>
        <p:nvCxnSpPr>
          <p:cNvPr id="21" name="Straight Connector 20">
            <a:extLst>
              <a:ext uri="{FF2B5EF4-FFF2-40B4-BE49-F238E27FC236}">
                <a16:creationId xmlns:a16="http://schemas.microsoft.com/office/drawing/2014/main" id="{3760C14A-8BFC-496E-9DF1-61856EB411B7}"/>
              </a:ext>
            </a:extLst>
          </p:cNvPr>
          <p:cNvCxnSpPr>
            <a:cxnSpLocks/>
          </p:cNvCxnSpPr>
          <p:nvPr/>
        </p:nvCxnSpPr>
        <p:spPr>
          <a:xfrm>
            <a:off x="2272230" y="4725144"/>
            <a:ext cx="4599540"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4A2EF8CB-E823-4777-A756-0523060D035C}"/>
              </a:ext>
            </a:extLst>
          </p:cNvPr>
          <p:cNvSpPr/>
          <p:nvPr/>
        </p:nvSpPr>
        <p:spPr>
          <a:xfrm>
            <a:off x="3561475" y="4017248"/>
            <a:ext cx="1368152" cy="5040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tr-TR" dirty="0"/>
              <a:t>Proxy Server</a:t>
            </a:r>
          </a:p>
        </p:txBody>
      </p:sp>
    </p:spTree>
    <p:extLst>
      <p:ext uri="{BB962C8B-B14F-4D97-AF65-F5344CB8AC3E}">
        <p14:creationId xmlns:p14="http://schemas.microsoft.com/office/powerpoint/2010/main" val="379187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KU Presentation - English (1)</Template>
  <TotalTime>1209</TotalTime>
  <Words>1696</Words>
  <Application>Microsoft Office PowerPoint</Application>
  <PresentationFormat>On-screen Show (4:3)</PresentationFormat>
  <Paragraphs>147</Paragraphs>
  <Slides>29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Symbol</vt:lpstr>
      <vt:lpstr>Times New Roman</vt:lpstr>
      <vt:lpstr>Wingdings</vt:lpstr>
      <vt:lpstr>Office Theme</vt:lpstr>
      <vt:lpstr>PowerPoint Presentation</vt:lpstr>
      <vt:lpstr>Comp491 Project Progress</vt:lpstr>
      <vt:lpstr>Previous Progress Meeting</vt:lpstr>
      <vt:lpstr>Current Progress Meeting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SIMILAR APPLICATION</vt:lpstr>
      <vt:lpstr>SimsExams - Examiner</vt:lpstr>
      <vt:lpstr>SimsExams – Exam taker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Next Progress Meeting</vt:lpstr>
      <vt:lpstr>References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UMUT GUNCER</cp:lastModifiedBy>
  <cp:revision>91</cp:revision>
  <dcterms:created xsi:type="dcterms:W3CDTF">2016-10-17T16:26:15Z</dcterms:created>
  <dcterms:modified xsi:type="dcterms:W3CDTF">2021-03-17T17:39:30Z</dcterms:modified>
</cp:coreProperties>
</file>