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6" r:id="rId2"/>
    <p:sldId id="283" r:id="rId3"/>
    <p:sldId id="284" r:id="rId4"/>
    <p:sldId id="278" r:id="rId5"/>
    <p:sldId id="280" r:id="rId6"/>
    <p:sldId id="282" r:id="rId7"/>
    <p:sldId id="275" r:id="rId8"/>
    <p:sldId id="274" r:id="rId9"/>
    <p:sldId id="257" r:id="rId10"/>
    <p:sldId id="258" r:id="rId11"/>
    <p:sldId id="267" r:id="rId12"/>
    <p:sldId id="260" r:id="rId13"/>
    <p:sldId id="264" r:id="rId14"/>
    <p:sldId id="261" r:id="rId15"/>
    <p:sldId id="263" r:id="rId16"/>
    <p:sldId id="262" r:id="rId17"/>
    <p:sldId id="291" r:id="rId18"/>
    <p:sldId id="290" r:id="rId19"/>
    <p:sldId id="287" r:id="rId2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2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38638-CB59-B84F-996B-79DF32A29264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B6C43-CA76-AF44-97FB-93D7A229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DA211-1A66-3743-A419-7A7C89D5271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EC86E-9B95-DF4D-AA07-F6BC4C51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EC86E-9B95-DF4D-AA07-F6BC4C5108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9479-C698-124F-8145-87CCECA4E87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BA02-1930-D443-9E70-C4E7DB86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1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oleObject" Target="../embeddings/oleObject3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3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oleObject" Target="../embeddings/oleObject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3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7809" y="1173406"/>
            <a:ext cx="5981125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Synaptic depression and adaptation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Synaptic facilitation and working memory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Spike time dependent plasticity and long term memory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/>
              <a:t>Heterosynaptic</a:t>
            </a:r>
            <a:r>
              <a:rPr lang="en-US" dirty="0" smtClean="0"/>
              <a:t> long term depression and network </a:t>
            </a:r>
            <a:r>
              <a:rPr lang="en-US" dirty="0" smtClean="0"/>
              <a:t>stability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Anti-</a:t>
            </a:r>
            <a:r>
              <a:rPr lang="en-US" dirty="0" err="1" smtClean="0"/>
              <a:t>hebbian</a:t>
            </a:r>
            <a:r>
              <a:rPr lang="en-US" dirty="0" smtClean="0"/>
              <a:t> plasticity and </a:t>
            </a:r>
            <a:r>
              <a:rPr lang="en-US" dirty="0" err="1" smtClean="0"/>
              <a:t>decorrelation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31289" y="505358"/>
            <a:ext cx="41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NEPR208 </a:t>
            </a:r>
            <a:r>
              <a:rPr lang="en-US" dirty="0" smtClean="0"/>
              <a:t> Synapses</a:t>
            </a:r>
            <a:r>
              <a:rPr lang="en-US" dirty="0" smtClean="0"/>
              <a:t>, plasticity and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4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 t="5565" b="54359"/>
          <a:stretch>
            <a:fillRect/>
          </a:stretch>
        </p:blipFill>
        <p:spPr bwMode="auto">
          <a:xfrm>
            <a:off x="2183518" y="2768160"/>
            <a:ext cx="354488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69" y="853635"/>
            <a:ext cx="57499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28406" y="610747"/>
            <a:ext cx="1855788" cy="1168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9" name="TextBox 7"/>
          <p:cNvSpPr txBox="1">
            <a:spLocks noChangeArrowheads="1"/>
          </p:cNvSpPr>
          <p:nvPr/>
        </p:nvSpPr>
        <p:spPr bwMode="auto">
          <a:xfrm flipH="1">
            <a:off x="5696656" y="3199960"/>
            <a:ext cx="2590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/>
              <a:t>Residual calcium as a mechanism for increased release</a:t>
            </a:r>
          </a:p>
        </p:txBody>
      </p:sp>
      <p:pic>
        <p:nvPicPr>
          <p:cNvPr id="3" name="Picture 2" descr="Screen Shot 2016-05-20 at 11.22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69" y="5433573"/>
            <a:ext cx="6642100" cy="1016000"/>
          </a:xfrm>
          <a:prstGeom prst="rect">
            <a:avLst/>
          </a:prstGeom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190625" y="235743"/>
            <a:ext cx="7045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dirty="0"/>
              <a:t>Short-term synaptic plasticity – synaptic facilitation</a:t>
            </a:r>
          </a:p>
        </p:txBody>
      </p:sp>
    </p:spTree>
    <p:extLst>
      <p:ext uri="{BB962C8B-B14F-4D97-AF65-F5344CB8AC3E}">
        <p14:creationId xmlns:p14="http://schemas.microsoft.com/office/powerpoint/2010/main" val="210480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5392" y="5877750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Synaptic theory of working memory</a:t>
            </a:r>
          </a:p>
          <a:p>
            <a:r>
              <a:rPr lang="en-US" dirty="0" err="1" smtClean="0"/>
              <a:t>Mongillo</a:t>
            </a:r>
            <a:r>
              <a:rPr lang="en-US" dirty="0" smtClean="0"/>
              <a:t>, Barak &amp; </a:t>
            </a:r>
            <a:r>
              <a:rPr lang="en-US" dirty="0" err="1" smtClean="0"/>
              <a:t>Tsodyks</a:t>
            </a:r>
            <a:r>
              <a:rPr lang="en-US" dirty="0" smtClean="0"/>
              <a:t>, 2008</a:t>
            </a:r>
            <a:endParaRPr lang="en-US" dirty="0"/>
          </a:p>
        </p:txBody>
      </p:sp>
      <p:pic>
        <p:nvPicPr>
          <p:cNvPr id="4" name="Picture 3" descr="Screen Shot 2016-05-23 at 10.10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4" y="505861"/>
            <a:ext cx="8739926" cy="2624094"/>
          </a:xfrm>
          <a:prstGeom prst="rect">
            <a:avLst/>
          </a:prstGeom>
        </p:spPr>
      </p:pic>
      <p:pic>
        <p:nvPicPr>
          <p:cNvPr id="5" name="Picture 4" descr="Screen Shot 2016-05-23 at 10.10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28" y="3290879"/>
            <a:ext cx="5339472" cy="2098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4965" y="225820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Proposal for synaptic facilitation in short-term memory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6662" y="3453120"/>
            <a:ext cx="3048925" cy="886955"/>
            <a:chOff x="286662" y="3453120"/>
            <a:chExt cx="3048925" cy="886955"/>
          </a:xfrm>
        </p:grpSpPr>
        <p:sp>
          <p:nvSpPr>
            <p:cNvPr id="8" name="TextBox 7"/>
            <p:cNvSpPr txBox="1"/>
            <p:nvPr/>
          </p:nvSpPr>
          <p:spPr>
            <a:xfrm>
              <a:off x="286662" y="3453120"/>
              <a:ext cx="2995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Release &amp; Replenishment</a:t>
              </a:r>
              <a:endParaRPr lang="en-US" dirty="0"/>
            </a:p>
          </p:txBody>
        </p:sp>
        <p:pic>
          <p:nvPicPr>
            <p:cNvPr id="10" name="Picture 9" descr="Screen Shot 2016-05-23 at 10.10.35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74" t="54596" r="46331" b="25362"/>
            <a:stretch/>
          </p:blipFill>
          <p:spPr>
            <a:xfrm>
              <a:off x="320729" y="3814139"/>
              <a:ext cx="3014858" cy="52593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79608" y="4432539"/>
            <a:ext cx="3386904" cy="992038"/>
            <a:chOff x="179608" y="4432539"/>
            <a:chExt cx="3386904" cy="992038"/>
          </a:xfrm>
        </p:grpSpPr>
        <p:pic>
          <p:nvPicPr>
            <p:cNvPr id="9" name="Picture 8" descr="Screen Shot 2016-05-23 at 10.10.35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1" t="76105" r="41927"/>
            <a:stretch/>
          </p:blipFill>
          <p:spPr>
            <a:xfrm>
              <a:off x="179608" y="4797552"/>
              <a:ext cx="3386904" cy="6270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51850" y="4432539"/>
              <a:ext cx="1406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Facilitation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098246" y="1841350"/>
            <a:ext cx="3412563" cy="14495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42680" y="2024300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: ~ N    (vesicles)</a:t>
            </a:r>
          </a:p>
          <a:p>
            <a:r>
              <a:rPr lang="en-US" dirty="0" smtClean="0"/>
              <a:t>U : ~ p (release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0435" y="1805279"/>
            <a:ext cx="3048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2" name="TextBox 5"/>
          <p:cNvSpPr txBox="1">
            <a:spLocks noChangeArrowheads="1"/>
          </p:cNvSpPr>
          <p:nvPr/>
        </p:nvSpPr>
        <p:spPr bwMode="auto">
          <a:xfrm>
            <a:off x="1219200" y="381000"/>
            <a:ext cx="663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/>
              <a:t>Synaptic transmission as a matrix multiplication</a:t>
            </a:r>
          </a:p>
        </p:txBody>
      </p:sp>
      <p:sp>
        <p:nvSpPr>
          <p:cNvPr id="25603" name="TextBox 6"/>
          <p:cNvSpPr txBox="1">
            <a:spLocks noChangeArrowheads="1"/>
          </p:cNvSpPr>
          <p:nvPr/>
        </p:nvSpPr>
        <p:spPr bwMode="auto">
          <a:xfrm>
            <a:off x="3808435" y="1119479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eaLnBrk="1" hangingPunct="1"/>
            <a:r>
              <a:rPr lang="en-US" sz="1800"/>
              <a:t>Input X, column vector</a:t>
            </a:r>
          </a:p>
        </p:txBody>
      </p:sp>
      <p:sp>
        <p:nvSpPr>
          <p:cNvPr id="25604" name="TextBox 7"/>
          <p:cNvSpPr txBox="1">
            <a:spLocks noChangeArrowheads="1"/>
          </p:cNvSpPr>
          <p:nvPr/>
        </p:nvSpPr>
        <p:spPr bwMode="auto">
          <a:xfrm>
            <a:off x="4570435" y="3176879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5605" name="TextBox 8"/>
          <p:cNvSpPr txBox="1">
            <a:spLocks noChangeArrowheads="1"/>
          </p:cNvSpPr>
          <p:nvPr/>
        </p:nvSpPr>
        <p:spPr bwMode="auto">
          <a:xfrm>
            <a:off x="4138635" y="2286292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n</a:t>
            </a:r>
          </a:p>
        </p:txBody>
      </p:sp>
      <p:sp>
        <p:nvSpPr>
          <p:cNvPr id="25606" name="TextBox 9"/>
          <p:cNvSpPr txBox="1">
            <a:spLocks noChangeArrowheads="1"/>
          </p:cNvSpPr>
          <p:nvPr/>
        </p:nvSpPr>
        <p:spPr bwMode="auto">
          <a:xfrm>
            <a:off x="5599135" y="1132179"/>
            <a:ext cx="186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eaLnBrk="1" hangingPunct="1"/>
            <a:r>
              <a:rPr lang="en-US" sz="1800"/>
              <a:t>Output Y, column vector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3035" y="1805279"/>
            <a:ext cx="304800" cy="990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8" name="TextBox 11"/>
          <p:cNvSpPr txBox="1">
            <a:spLocks noChangeArrowheads="1"/>
          </p:cNvSpPr>
          <p:nvPr/>
        </p:nvSpPr>
        <p:spPr bwMode="auto">
          <a:xfrm>
            <a:off x="6323035" y="2795879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5609" name="TextBox 12"/>
          <p:cNvSpPr txBox="1">
            <a:spLocks noChangeArrowheads="1"/>
          </p:cNvSpPr>
          <p:nvPr/>
        </p:nvSpPr>
        <p:spPr bwMode="auto">
          <a:xfrm>
            <a:off x="5903935" y="2235492"/>
            <a:ext cx="37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m</a:t>
            </a:r>
          </a:p>
        </p:txBody>
      </p:sp>
      <p:sp>
        <p:nvSpPr>
          <p:cNvPr id="25610" name="TextBox 14"/>
          <p:cNvSpPr txBox="1">
            <a:spLocks noChangeArrowheads="1"/>
          </p:cNvSpPr>
          <p:nvPr/>
        </p:nvSpPr>
        <p:spPr bwMode="auto">
          <a:xfrm>
            <a:off x="7463556" y="1115963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eaLnBrk="1" hangingPunct="1"/>
            <a:r>
              <a:rPr lang="en-US" sz="1800" dirty="0"/>
              <a:t>Matrix of synapses 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66035" y="1794167"/>
            <a:ext cx="1424589" cy="10017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12" name="TextBox 16"/>
          <p:cNvSpPr txBox="1">
            <a:spLocks noChangeArrowheads="1"/>
          </p:cNvSpPr>
          <p:nvPr/>
        </p:nvSpPr>
        <p:spPr bwMode="auto">
          <a:xfrm>
            <a:off x="6946863" y="2279476"/>
            <a:ext cx="400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 dirty="0"/>
              <a:t>m</a:t>
            </a:r>
          </a:p>
        </p:txBody>
      </p:sp>
      <p:sp>
        <p:nvSpPr>
          <p:cNvPr id="25613" name="TextBox 17"/>
          <p:cNvSpPr txBox="1">
            <a:spLocks noChangeArrowheads="1"/>
          </p:cNvSpPr>
          <p:nvPr/>
        </p:nvSpPr>
        <p:spPr bwMode="auto">
          <a:xfrm>
            <a:off x="8033836" y="2863018"/>
            <a:ext cx="327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 dirty="0" smtClean="0"/>
              <a:t>n</a:t>
            </a:r>
            <a:endParaRPr lang="en-US" sz="18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1827235" y="4648200"/>
            <a:ext cx="1524000" cy="1066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16" name="TextBox 21"/>
          <p:cNvSpPr txBox="1">
            <a:spLocks noChangeArrowheads="1"/>
          </p:cNvSpPr>
          <p:nvPr/>
        </p:nvSpPr>
        <p:spPr bwMode="auto">
          <a:xfrm>
            <a:off x="1446235" y="4953000"/>
            <a:ext cx="40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m</a:t>
            </a:r>
          </a:p>
        </p:txBody>
      </p:sp>
      <p:sp>
        <p:nvSpPr>
          <p:cNvPr id="25617" name="TextBox 22"/>
          <p:cNvSpPr txBox="1">
            <a:spLocks noChangeArrowheads="1"/>
          </p:cNvSpPr>
          <p:nvPr/>
        </p:nvSpPr>
        <p:spPr bwMode="auto">
          <a:xfrm>
            <a:off x="2436835" y="5791200"/>
            <a:ext cx="328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n</a:t>
            </a:r>
          </a:p>
        </p:txBody>
      </p:sp>
      <p:sp>
        <p:nvSpPr>
          <p:cNvPr id="25618" name="TextBox 29"/>
          <p:cNvSpPr txBox="1">
            <a:spLocks noChangeArrowheads="1"/>
          </p:cNvSpPr>
          <p:nvPr/>
        </p:nvSpPr>
        <p:spPr bwMode="auto">
          <a:xfrm>
            <a:off x="6818335" y="4279900"/>
            <a:ext cx="328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Y</a:t>
            </a:r>
          </a:p>
        </p:txBody>
      </p:sp>
      <p:sp>
        <p:nvSpPr>
          <p:cNvPr id="25619" name="TextBox 30"/>
          <p:cNvSpPr txBox="1">
            <a:spLocks noChangeArrowheads="1"/>
          </p:cNvSpPr>
          <p:nvPr/>
        </p:nvSpPr>
        <p:spPr bwMode="auto">
          <a:xfrm>
            <a:off x="2436835" y="4267200"/>
            <a:ext cx="842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 dirty="0" smtClean="0"/>
              <a:t>W</a:t>
            </a:r>
            <a:endParaRPr lang="en-US" sz="18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4570435" y="4648200"/>
            <a:ext cx="3048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21" name="TextBox 7"/>
          <p:cNvSpPr txBox="1">
            <a:spLocks noChangeArrowheads="1"/>
          </p:cNvSpPr>
          <p:nvPr/>
        </p:nvSpPr>
        <p:spPr bwMode="auto">
          <a:xfrm>
            <a:off x="4570435" y="60198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5622" name="TextBox 8"/>
          <p:cNvSpPr txBox="1">
            <a:spLocks noChangeArrowheads="1"/>
          </p:cNvSpPr>
          <p:nvPr/>
        </p:nvSpPr>
        <p:spPr bwMode="auto">
          <a:xfrm>
            <a:off x="4138635" y="51292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n</a:t>
            </a:r>
          </a:p>
        </p:txBody>
      </p:sp>
      <p:sp>
        <p:nvSpPr>
          <p:cNvPr id="25623" name="TextBox 30"/>
          <p:cNvSpPr txBox="1">
            <a:spLocks noChangeArrowheads="1"/>
          </p:cNvSpPr>
          <p:nvPr/>
        </p:nvSpPr>
        <p:spPr bwMode="auto">
          <a:xfrm>
            <a:off x="4489473" y="4278313"/>
            <a:ext cx="842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56435" y="4724400"/>
            <a:ext cx="304800" cy="990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25" name="TextBox 11"/>
          <p:cNvSpPr txBox="1">
            <a:spLocks noChangeArrowheads="1"/>
          </p:cNvSpPr>
          <p:nvPr/>
        </p:nvSpPr>
        <p:spPr bwMode="auto">
          <a:xfrm>
            <a:off x="6856435" y="5791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1</a:t>
            </a:r>
          </a:p>
        </p:txBody>
      </p:sp>
      <p:sp>
        <p:nvSpPr>
          <p:cNvPr id="25626" name="TextBox 12"/>
          <p:cNvSpPr txBox="1">
            <a:spLocks noChangeArrowheads="1"/>
          </p:cNvSpPr>
          <p:nvPr/>
        </p:nvSpPr>
        <p:spPr bwMode="auto">
          <a:xfrm>
            <a:off x="6399235" y="5029200"/>
            <a:ext cx="37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m</a:t>
            </a:r>
          </a:p>
        </p:txBody>
      </p:sp>
      <p:sp>
        <p:nvSpPr>
          <p:cNvPr id="25627" name="TextBox 18"/>
          <p:cNvSpPr txBox="1">
            <a:spLocks noChangeArrowheads="1"/>
          </p:cNvSpPr>
          <p:nvPr/>
        </p:nvSpPr>
        <p:spPr bwMode="auto">
          <a:xfrm>
            <a:off x="5649935" y="5040313"/>
            <a:ext cx="36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/>
              <a:t>= </a:t>
            </a:r>
          </a:p>
        </p:txBody>
      </p:sp>
      <p:pic>
        <p:nvPicPr>
          <p:cNvPr id="29" name="Picture 6" descr="hippo rolls array"/>
          <p:cNvPicPr>
            <a:picLocks noChangeAspect="1" noChangeArrowheads="1"/>
          </p:cNvPicPr>
          <p:nvPr/>
        </p:nvPicPr>
        <p:blipFill rotWithShape="1">
          <a:blip r:embed="rId3">
            <a:lum bright="-18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4" r="19949" b="31288"/>
          <a:stretch/>
        </p:blipFill>
        <p:spPr bwMode="auto">
          <a:xfrm>
            <a:off x="356087" y="900737"/>
            <a:ext cx="3393497" cy="269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001" y="963971"/>
            <a:ext cx="34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8395" y="3309429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6997" y="858081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866427"/>
              </p:ext>
            </p:extLst>
          </p:nvPr>
        </p:nvGraphicFramePr>
        <p:xfrm>
          <a:off x="5371674" y="3854887"/>
          <a:ext cx="1419251" cy="63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4" imgW="800100" imgH="355600" progId="Equation.DSMT4">
                  <p:embed/>
                </p:oleObj>
              </mc:Choice>
              <mc:Fallback>
                <p:oleObj name="Equation" r:id="rId4" imgW="8001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1674" y="3854887"/>
                        <a:ext cx="1419251" cy="630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35389"/>
              </p:ext>
            </p:extLst>
          </p:nvPr>
        </p:nvGraphicFramePr>
        <p:xfrm>
          <a:off x="3410706" y="3938880"/>
          <a:ext cx="1159729" cy="339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6" imgW="520700" imgH="152400" progId="Equation.DSMT4">
                  <p:embed/>
                </p:oleObj>
              </mc:Choice>
              <mc:Fallback>
                <p:oleObj name="Equation" r:id="rId6" imgW="520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0706" y="3938880"/>
                        <a:ext cx="1159729" cy="339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3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 descr="PCD2773_0020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t="23047" r="1953" b="27734"/>
          <a:stretch>
            <a:fillRect/>
          </a:stretch>
        </p:blipFill>
        <p:spPr bwMode="auto">
          <a:xfrm>
            <a:off x="366713" y="136525"/>
            <a:ext cx="8567737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6" name="Group 3"/>
          <p:cNvGrpSpPr>
            <a:grpSpLocks/>
          </p:cNvGrpSpPr>
          <p:nvPr/>
        </p:nvGrpSpPr>
        <p:grpSpPr bwMode="auto">
          <a:xfrm>
            <a:off x="596900" y="2354263"/>
            <a:ext cx="8188325" cy="755650"/>
            <a:chOff x="376" y="1483"/>
            <a:chExt cx="5158" cy="476"/>
          </a:xfrm>
        </p:grpSpPr>
        <p:sp>
          <p:nvSpPr>
            <p:cNvPr id="42006" name="AutoShape 4"/>
            <p:cNvSpPr>
              <a:spLocks noChangeArrowheads="1"/>
            </p:cNvSpPr>
            <p:nvPr/>
          </p:nvSpPr>
          <p:spPr bwMode="auto">
            <a:xfrm>
              <a:off x="376" y="1726"/>
              <a:ext cx="4496" cy="233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4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AutoShape 5"/>
            <p:cNvSpPr>
              <a:spLocks noChangeArrowheads="1"/>
            </p:cNvSpPr>
            <p:nvPr/>
          </p:nvSpPr>
          <p:spPr bwMode="auto">
            <a:xfrm>
              <a:off x="4690" y="1483"/>
              <a:ext cx="844" cy="212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4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7" name="Oval 6"/>
          <p:cNvSpPr>
            <a:spLocks noChangeArrowheads="1"/>
          </p:cNvSpPr>
          <p:nvPr/>
        </p:nvSpPr>
        <p:spPr bwMode="auto">
          <a:xfrm>
            <a:off x="3273554" y="98819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1988" name="Oval 7"/>
          <p:cNvSpPr>
            <a:spLocks noChangeArrowheads="1"/>
          </p:cNvSpPr>
          <p:nvPr/>
        </p:nvSpPr>
        <p:spPr bwMode="auto">
          <a:xfrm>
            <a:off x="5035679" y="101359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>
            <a:off x="3714879" y="1235843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990" name="Group 32"/>
          <p:cNvGrpSpPr>
            <a:grpSpLocks/>
          </p:cNvGrpSpPr>
          <p:nvPr/>
        </p:nvGrpSpPr>
        <p:grpSpPr bwMode="auto">
          <a:xfrm>
            <a:off x="1190625" y="3889375"/>
            <a:ext cx="6931025" cy="1009650"/>
            <a:chOff x="750" y="2081"/>
            <a:chExt cx="4366" cy="636"/>
          </a:xfrm>
        </p:grpSpPr>
        <p:grpSp>
          <p:nvGrpSpPr>
            <p:cNvPr id="42001" name="Group 9"/>
            <p:cNvGrpSpPr>
              <a:grpSpLocks/>
            </p:cNvGrpSpPr>
            <p:nvPr/>
          </p:nvGrpSpPr>
          <p:grpSpPr bwMode="auto">
            <a:xfrm>
              <a:off x="750" y="2099"/>
              <a:ext cx="4366" cy="618"/>
              <a:chOff x="750" y="2099"/>
              <a:chExt cx="4366" cy="618"/>
            </a:xfrm>
          </p:grpSpPr>
          <p:sp>
            <p:nvSpPr>
              <p:cNvPr id="42004" name="Text Box 10"/>
              <p:cNvSpPr txBox="1">
                <a:spLocks noChangeArrowheads="1"/>
              </p:cNvSpPr>
              <p:nvPr/>
            </p:nvSpPr>
            <p:spPr bwMode="auto">
              <a:xfrm>
                <a:off x="2014" y="2099"/>
                <a:ext cx="16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Hebbian plasticity</a:t>
                </a:r>
              </a:p>
            </p:txBody>
          </p:sp>
          <p:sp>
            <p:nvSpPr>
              <p:cNvPr id="42005" name="Text Box 11"/>
              <p:cNvSpPr txBox="1">
                <a:spLocks noChangeArrowheads="1"/>
              </p:cNvSpPr>
              <p:nvPr/>
            </p:nvSpPr>
            <p:spPr bwMode="auto">
              <a:xfrm>
                <a:off x="750" y="2429"/>
                <a:ext cx="436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A excites B: Coincidence leads to greater release </a:t>
                </a:r>
              </a:p>
            </p:txBody>
          </p:sp>
        </p:grpSp>
        <p:sp>
          <p:nvSpPr>
            <p:cNvPr id="42003" name="Text Box 23"/>
            <p:cNvSpPr txBox="1">
              <a:spLocks noChangeArrowheads="1"/>
            </p:cNvSpPr>
            <p:nvPr/>
          </p:nvSpPr>
          <p:spPr bwMode="auto">
            <a:xfrm>
              <a:off x="4475" y="2081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400985"/>
              </p:ext>
            </p:extLst>
          </p:nvPr>
        </p:nvGraphicFramePr>
        <p:xfrm>
          <a:off x="3663178" y="5195212"/>
          <a:ext cx="1808693" cy="862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4" imgW="825500" imgH="393700" progId="Equation.DSMT4">
                  <p:embed/>
                </p:oleObj>
              </mc:Choice>
              <mc:Fallback>
                <p:oleObj name="Equation" r:id="rId4" imgW="825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63178" y="5195212"/>
                        <a:ext cx="1808693" cy="862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971568"/>
              </p:ext>
            </p:extLst>
          </p:nvPr>
        </p:nvGraphicFramePr>
        <p:xfrm>
          <a:off x="4396556" y="771933"/>
          <a:ext cx="584200" cy="44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6" imgW="266700" imgH="203200" progId="Equation.DSMT4">
                  <p:embed/>
                </p:oleObj>
              </mc:Choice>
              <mc:Fallback>
                <p:oleObj name="Equation" r:id="rId6" imgW="266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6556" y="771933"/>
                        <a:ext cx="584200" cy="44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86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175"/>
            <a:ext cx="8051800" cy="83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Hebbian spike timing </a:t>
            </a:r>
            <a:r>
              <a:rPr lang="en-US" sz="2400" dirty="0" smtClean="0">
                <a:latin typeface="Arial" charset="0"/>
              </a:rPr>
              <a:t>plasticity (STDP) </a:t>
            </a:r>
            <a:endParaRPr lang="en-US" dirty="0">
              <a:latin typeface="Arial" charset="0"/>
            </a:endParaRPr>
          </a:p>
        </p:txBody>
      </p:sp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2755900" y="708025"/>
            <a:ext cx="358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</a:rPr>
              <a:t>hippocampal neurons</a:t>
            </a:r>
          </a:p>
        </p:txBody>
      </p:sp>
      <p:pic>
        <p:nvPicPr>
          <p:cNvPr id="52227" name="Picture 4" descr="hippo bi poo"/>
          <p:cNvPicPr>
            <a:picLocks noChangeAspect="1" noChangeArrowheads="1"/>
          </p:cNvPicPr>
          <p:nvPr/>
        </p:nvPicPr>
        <p:blipFill>
          <a:blip r:embed="rId3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t="25359" r="13927"/>
          <a:stretch>
            <a:fillRect/>
          </a:stretch>
        </p:blipFill>
        <p:spPr bwMode="auto">
          <a:xfrm>
            <a:off x="2238376" y="1244600"/>
            <a:ext cx="3815292" cy="388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6477353" y="5876925"/>
            <a:ext cx="3894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Bi &amp; Poo (1998)</a:t>
            </a:r>
            <a:endParaRPr lang="en-US" sz="1800" dirty="0"/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 flipH="1" flipV="1">
            <a:off x="4453468" y="5266443"/>
            <a:ext cx="1600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med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>
            <a:off x="4458231" y="5217230"/>
            <a:ext cx="0" cy="106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Text Box 14"/>
          <p:cNvSpPr txBox="1">
            <a:spLocks noChangeArrowheads="1"/>
          </p:cNvSpPr>
          <p:nvPr/>
        </p:nvSpPr>
        <p:spPr bwMode="auto">
          <a:xfrm>
            <a:off x="5577418" y="5277555"/>
            <a:ext cx="177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Pre before Post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642562"/>
              </p:ext>
            </p:extLst>
          </p:nvPr>
        </p:nvGraphicFramePr>
        <p:xfrm>
          <a:off x="766365" y="5248209"/>
          <a:ext cx="3343720" cy="79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4" imgW="1663700" imgH="393700" progId="Equation.DSMT4">
                  <p:embed/>
                </p:oleObj>
              </mc:Choice>
              <mc:Fallback>
                <p:oleObj name="Equation" r:id="rId4" imgW="1663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6365" y="5248209"/>
                        <a:ext cx="3343720" cy="79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50508" y="6039471"/>
            <a:ext cx="4847148" cy="620877"/>
            <a:chOff x="650508" y="6039471"/>
            <a:chExt cx="4847148" cy="620877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7481123"/>
                </p:ext>
              </p:extLst>
            </p:nvPr>
          </p:nvGraphicFramePr>
          <p:xfrm>
            <a:off x="2092847" y="6039471"/>
            <a:ext cx="3404809" cy="620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" name="Equation" r:id="rId6" imgW="2159000" imgH="393700" progId="Equation.DSMT4">
                    <p:embed/>
                  </p:oleObj>
                </mc:Choice>
                <mc:Fallback>
                  <p:oleObj name="Equation" r:id="rId6" imgW="21590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092847" y="6039471"/>
                          <a:ext cx="3404809" cy="6208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50508" y="6213054"/>
              <a:ext cx="136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Simplified: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86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01613"/>
            <a:ext cx="4503737" cy="665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5229225" y="242888"/>
            <a:ext cx="3863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Different varieties of</a:t>
            </a:r>
          </a:p>
          <a:p>
            <a:r>
              <a:rPr lang="en-US">
                <a:latin typeface="Arial" charset="0"/>
              </a:rPr>
              <a:t>Spike-timing dependent plasticity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4648200" y="6094413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600">
                <a:latin typeface="Arial" charset="0"/>
              </a:rPr>
              <a:t>Abbott L. and Nelson S.</a:t>
            </a:r>
          </a:p>
          <a:p>
            <a:r>
              <a:rPr lang="en-US" sz="1600">
                <a:latin typeface="Arial" charset="0"/>
              </a:rPr>
              <a:t>Synaptic plasticity: taming the beast (2000)</a:t>
            </a:r>
          </a:p>
        </p:txBody>
      </p:sp>
    </p:spTree>
    <p:extLst>
      <p:ext uri="{BB962C8B-B14F-4D97-AF65-F5344CB8AC3E}">
        <p14:creationId xmlns:p14="http://schemas.microsoft.com/office/powerpoint/2010/main" val="83378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5-20 at 12.03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67" y="1103110"/>
            <a:ext cx="46228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7667" y="733778"/>
            <a:ext cx="447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Heterosynaptic</a:t>
            </a:r>
            <a:r>
              <a:rPr lang="en-US" dirty="0" smtClean="0"/>
              <a:t> Long Term Depression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038" y="3970461"/>
            <a:ext cx="233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Royer &amp; Pare, 2003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83446" y="141104"/>
            <a:ext cx="5840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can Hebbian networks be stable?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6901" y="4483569"/>
            <a:ext cx="262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Decrease each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 smtClean="0"/>
              <a:t> by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222082"/>
              </p:ext>
            </p:extLst>
          </p:nvPr>
        </p:nvGraphicFramePr>
        <p:xfrm>
          <a:off x="2656556" y="4419217"/>
          <a:ext cx="961273" cy="690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4" imgW="495300" imgH="355600" progId="Equation.DSMT4">
                  <p:embed/>
                </p:oleObj>
              </mc:Choice>
              <mc:Fallback>
                <p:oleObj name="Equation" r:id="rId4" imgW="4953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6556" y="4419217"/>
                        <a:ext cx="961273" cy="690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11547" y="6049588"/>
            <a:ext cx="376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stability rule, </a:t>
            </a:r>
            <a:r>
              <a:rPr lang="en-US" dirty="0" err="1" smtClean="0"/>
              <a:t>Oja’s</a:t>
            </a:r>
            <a:r>
              <a:rPr lang="en-US" dirty="0" smtClean="0"/>
              <a:t> rule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19366"/>
              </p:ext>
            </p:extLst>
          </p:nvPr>
        </p:nvGraphicFramePr>
        <p:xfrm>
          <a:off x="5909300" y="5820091"/>
          <a:ext cx="2314206" cy="81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6" imgW="1155700" imgH="406400" progId="Equation.DSMT4">
                  <p:embed/>
                </p:oleObj>
              </mc:Choice>
              <mc:Fallback>
                <p:oleObj name="Equation" r:id="rId6" imgW="11557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9300" y="5820091"/>
                        <a:ext cx="2314206" cy="81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52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504228"/>
            <a:ext cx="650557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381000" y="6007100"/>
            <a:ext cx="8440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</a:rPr>
              <a:t>Barlow HB, The knowledge used in vision and where it comes from (1997)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76275" y="312738"/>
            <a:ext cx="790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Arial" charset="0"/>
              </a:rPr>
              <a:t>Predictive coding: removing predictable signals from the brain</a:t>
            </a:r>
            <a:r>
              <a:rPr lang="en-US" dirty="0">
                <a:latin typeface="Arial" charset="0"/>
              </a:rPr>
              <a:t> </a:t>
            </a:r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368300" y="6375400"/>
            <a:ext cx="698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Arial" charset="0"/>
              </a:rPr>
              <a:t>Hosoya et al., Dynamic predictive coding in the retina (2005)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2517" y="769938"/>
            <a:ext cx="437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arious aftereffects including tilt and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5" descr="Screen shot 2011-11-30 at 7.37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68" b="52702"/>
          <a:stretch>
            <a:fillRect/>
          </a:stretch>
        </p:blipFill>
        <p:spPr bwMode="auto">
          <a:xfrm>
            <a:off x="1876425" y="1335088"/>
            <a:ext cx="2166938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571500" y="269875"/>
            <a:ext cx="8066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ja-JP" altLang="en-US">
                <a:latin typeface="Arial" charset="0"/>
                <a:cs typeface="Arial" charset="0"/>
              </a:rPr>
              <a:t>“</a:t>
            </a:r>
            <a:r>
              <a:rPr lang="en-US" altLang="ja-JP">
                <a:latin typeface="Arial" charset="0"/>
                <a:cs typeface="Arial" charset="0"/>
              </a:rPr>
              <a:t>Decorrelation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r>
              <a:rPr lang="en-US" altLang="ja-JP">
                <a:latin typeface="Arial" charset="0"/>
                <a:cs typeface="Arial" charset="0"/>
              </a:rPr>
              <a:t> – increasing the difference between inputs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5843" name="TextBox 7"/>
          <p:cNvSpPr txBox="1">
            <a:spLocks noChangeArrowheads="1"/>
          </p:cNvSpPr>
          <p:nvPr/>
        </p:nvSpPr>
        <p:spPr bwMode="auto">
          <a:xfrm>
            <a:off x="1822450" y="939800"/>
            <a:ext cx="2362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Arial" charset="0"/>
                <a:cs typeface="Arial" charset="0"/>
              </a:rPr>
              <a:t>Two uncorrelated inputs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762500" y="939800"/>
            <a:ext cx="2352675" cy="2500313"/>
            <a:chOff x="4762500" y="939800"/>
            <a:chExt cx="2353301" cy="2499659"/>
          </a:xfrm>
        </p:grpSpPr>
        <p:pic>
          <p:nvPicPr>
            <p:cNvPr id="35852" name="Picture 5" descr="Screen shot 2011-11-30 at 7.37.09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08" b="54137"/>
            <a:stretch>
              <a:fillRect/>
            </a:stretch>
          </p:blipFill>
          <p:spPr bwMode="auto">
            <a:xfrm>
              <a:off x="4762500" y="1371600"/>
              <a:ext cx="2197100" cy="2067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3" name="TextBox 8"/>
            <p:cNvSpPr txBox="1">
              <a:spLocks noChangeArrowheads="1"/>
            </p:cNvSpPr>
            <p:nvPr/>
          </p:nvSpPr>
          <p:spPr bwMode="auto">
            <a:xfrm>
              <a:off x="4980882" y="939800"/>
              <a:ext cx="2134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Arial" charset="0"/>
                  <a:cs typeface="Arial" charset="0"/>
                </a:rPr>
                <a:t>Two correlated inputs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752600" y="3530600"/>
            <a:ext cx="2132013" cy="2776538"/>
            <a:chOff x="1752600" y="3530600"/>
            <a:chExt cx="2132479" cy="2776537"/>
          </a:xfrm>
        </p:grpSpPr>
        <p:pic>
          <p:nvPicPr>
            <p:cNvPr id="35850" name="Picture 5" descr="Screen shot 2011-11-30 at 7.37.09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63" r="52547"/>
            <a:stretch>
              <a:fillRect/>
            </a:stretch>
          </p:blipFill>
          <p:spPr bwMode="auto">
            <a:xfrm>
              <a:off x="1752600" y="3866364"/>
              <a:ext cx="2132479" cy="2440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1" name="TextBox 9"/>
            <p:cNvSpPr txBox="1">
              <a:spLocks noChangeArrowheads="1"/>
            </p:cNvSpPr>
            <p:nvPr/>
          </p:nvSpPr>
          <p:spPr bwMode="auto">
            <a:xfrm>
              <a:off x="1771376" y="3530600"/>
              <a:ext cx="21123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Arial" charset="0"/>
                  <a:cs typeface="Arial" charset="0"/>
                </a:rPr>
                <a:t>A new representation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089400" y="3517900"/>
            <a:ext cx="3624263" cy="2789238"/>
            <a:chOff x="4089400" y="3517900"/>
            <a:chExt cx="3623817" cy="2789237"/>
          </a:xfrm>
        </p:grpSpPr>
        <p:pic>
          <p:nvPicPr>
            <p:cNvPr id="35848" name="Picture 5" descr="Screen shot 2011-11-30 at 7.37.09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32" t="47298"/>
            <a:stretch>
              <a:fillRect/>
            </a:stretch>
          </p:blipFill>
          <p:spPr bwMode="auto">
            <a:xfrm>
              <a:off x="4584700" y="3930984"/>
              <a:ext cx="2326341" cy="237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9" name="TextBox 10"/>
            <p:cNvSpPr txBox="1">
              <a:spLocks noChangeArrowheads="1"/>
            </p:cNvSpPr>
            <p:nvPr/>
          </p:nvSpPr>
          <p:spPr bwMode="auto">
            <a:xfrm>
              <a:off x="4089400" y="3517900"/>
              <a:ext cx="3623817" cy="46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r>
                <a:rPr lang="en-US" sz="1600">
                  <a:latin typeface="Arial" charset="0"/>
                  <a:cs typeface="Arial" charset="0"/>
                </a:rPr>
                <a:t>Decorrelated in the new representation</a:t>
              </a:r>
            </a:p>
          </p:txBody>
        </p:sp>
      </p:grpSp>
      <p:sp>
        <p:nvSpPr>
          <p:cNvPr id="35847" name="Text Box 3"/>
          <p:cNvSpPr txBox="1">
            <a:spLocks noChangeArrowheads="1"/>
          </p:cNvSpPr>
          <p:nvPr/>
        </p:nvSpPr>
        <p:spPr bwMode="auto">
          <a:xfrm>
            <a:off x="465138" y="6232525"/>
            <a:ext cx="8442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latin typeface="Arial" charset="0"/>
              </a:rPr>
              <a:t>Barlow HB, The knowledge used in vision and where it comes from (1997)</a:t>
            </a:r>
          </a:p>
        </p:txBody>
      </p:sp>
    </p:spTree>
    <p:extLst>
      <p:ext uri="{BB962C8B-B14F-4D97-AF65-F5344CB8AC3E}">
        <p14:creationId xmlns:p14="http://schemas.microsoft.com/office/powerpoint/2010/main" val="402642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Oval 6"/>
          <p:cNvSpPr>
            <a:spLocks noChangeArrowheads="1"/>
          </p:cNvSpPr>
          <p:nvPr/>
        </p:nvSpPr>
        <p:spPr bwMode="auto">
          <a:xfrm>
            <a:off x="3260725" y="911225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41988" name="Oval 7"/>
          <p:cNvSpPr>
            <a:spLocks noChangeArrowheads="1"/>
          </p:cNvSpPr>
          <p:nvPr/>
        </p:nvSpPr>
        <p:spPr bwMode="auto">
          <a:xfrm>
            <a:off x="5022850" y="936625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41989" name="Line 8"/>
          <p:cNvSpPr>
            <a:spLocks noChangeShapeType="1"/>
          </p:cNvSpPr>
          <p:nvPr/>
        </p:nvSpPr>
        <p:spPr bwMode="auto">
          <a:xfrm>
            <a:off x="3702050" y="1158875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990" name="Group 32"/>
          <p:cNvGrpSpPr>
            <a:grpSpLocks/>
          </p:cNvGrpSpPr>
          <p:nvPr/>
        </p:nvGrpSpPr>
        <p:grpSpPr bwMode="auto">
          <a:xfrm>
            <a:off x="1190625" y="1133917"/>
            <a:ext cx="6931025" cy="2244725"/>
            <a:chOff x="750" y="1303"/>
            <a:chExt cx="4366" cy="1414"/>
          </a:xfrm>
        </p:grpSpPr>
        <p:grpSp>
          <p:nvGrpSpPr>
            <p:cNvPr id="42001" name="Group 9"/>
            <p:cNvGrpSpPr>
              <a:grpSpLocks/>
            </p:cNvGrpSpPr>
            <p:nvPr/>
          </p:nvGrpSpPr>
          <p:grpSpPr bwMode="auto">
            <a:xfrm>
              <a:off x="750" y="2099"/>
              <a:ext cx="4366" cy="618"/>
              <a:chOff x="750" y="2099"/>
              <a:chExt cx="4366" cy="618"/>
            </a:xfrm>
          </p:grpSpPr>
          <p:sp>
            <p:nvSpPr>
              <p:cNvPr id="42004" name="Text Box 10"/>
              <p:cNvSpPr txBox="1">
                <a:spLocks noChangeArrowheads="1"/>
              </p:cNvSpPr>
              <p:nvPr/>
            </p:nvSpPr>
            <p:spPr bwMode="auto">
              <a:xfrm>
                <a:off x="2014" y="2099"/>
                <a:ext cx="16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Hebbian plasticity</a:t>
                </a:r>
              </a:p>
            </p:txBody>
          </p:sp>
          <p:sp>
            <p:nvSpPr>
              <p:cNvPr id="42005" name="Text Box 11"/>
              <p:cNvSpPr txBox="1">
                <a:spLocks noChangeArrowheads="1"/>
              </p:cNvSpPr>
              <p:nvPr/>
            </p:nvSpPr>
            <p:spPr bwMode="auto">
              <a:xfrm>
                <a:off x="750" y="2429"/>
                <a:ext cx="436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A excites B: Coincidence leads to greater release </a:t>
                </a:r>
              </a:p>
            </p:txBody>
          </p:sp>
        </p:grpSp>
        <p:sp>
          <p:nvSpPr>
            <p:cNvPr id="42002" name="Text Box 17"/>
            <p:cNvSpPr txBox="1">
              <a:spLocks noChangeArrowheads="1"/>
            </p:cNvSpPr>
            <p:nvPr/>
          </p:nvSpPr>
          <p:spPr bwMode="auto">
            <a:xfrm>
              <a:off x="2858" y="1303"/>
              <a:ext cx="3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 dirty="0"/>
                <a:t>W</a:t>
              </a:r>
            </a:p>
          </p:txBody>
        </p:sp>
        <p:sp>
          <p:nvSpPr>
            <p:cNvPr id="42003" name="Text Box 23"/>
            <p:cNvSpPr txBox="1">
              <a:spLocks noChangeArrowheads="1"/>
            </p:cNvSpPr>
            <p:nvPr/>
          </p:nvSpPr>
          <p:spPr bwMode="auto">
            <a:xfrm>
              <a:off x="4475" y="2081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130300" y="3311967"/>
            <a:ext cx="6932613" cy="2244725"/>
            <a:chOff x="712" y="2675"/>
            <a:chExt cx="4367" cy="1414"/>
          </a:xfrm>
        </p:grpSpPr>
        <p:sp>
          <p:nvSpPr>
            <p:cNvPr id="41999" name="Text Box 12"/>
            <p:cNvSpPr txBox="1">
              <a:spLocks noChangeArrowheads="1"/>
            </p:cNvSpPr>
            <p:nvPr/>
          </p:nvSpPr>
          <p:spPr bwMode="auto">
            <a:xfrm>
              <a:off x="756" y="2675"/>
              <a:ext cx="4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A </a:t>
              </a:r>
              <a:r>
                <a:rPr lang="en-US" i="1">
                  <a:latin typeface="Arial" charset="0"/>
                </a:rPr>
                <a:t>inhibits</a:t>
              </a:r>
              <a:r>
                <a:rPr lang="en-US">
                  <a:latin typeface="Arial" charset="0"/>
                </a:rPr>
                <a:t> B: Coincidence leads to less release </a:t>
              </a:r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712" y="3801"/>
              <a:ext cx="4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Arial" charset="0"/>
                </a:rPr>
                <a:t>A </a:t>
              </a:r>
              <a:r>
                <a:rPr lang="en-US" i="1">
                  <a:latin typeface="Arial" charset="0"/>
                </a:rPr>
                <a:t>inhibits</a:t>
              </a:r>
              <a:r>
                <a:rPr lang="en-US">
                  <a:latin typeface="Arial" charset="0"/>
                </a:rPr>
                <a:t> B: Coincidence leads to greater release </a:t>
              </a:r>
            </a:p>
          </p:txBody>
        </p:sp>
      </p:grpSp>
      <p:graphicFrame>
        <p:nvGraphicFramePr>
          <p:cNvPr id="419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678539"/>
              </p:ext>
            </p:extLst>
          </p:nvPr>
        </p:nvGraphicFramePr>
        <p:xfrm>
          <a:off x="6937375" y="2359467"/>
          <a:ext cx="12922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3" imgW="711200" imgH="393700" progId="Equation.DSMT4">
                  <p:embed/>
                </p:oleObj>
              </mc:Choice>
              <mc:Fallback>
                <p:oleObj name="Equation" r:id="rId3" imgW="711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75" y="2359467"/>
                        <a:ext cx="129222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120775" y="4031104"/>
            <a:ext cx="7413625" cy="1135063"/>
            <a:chOff x="1120775" y="4965700"/>
            <a:chExt cx="7108825" cy="1135063"/>
          </a:xfrm>
        </p:grpSpPr>
        <p:grpSp>
          <p:nvGrpSpPr>
            <p:cNvPr id="41994" name="Group 34"/>
            <p:cNvGrpSpPr>
              <a:grpSpLocks/>
            </p:cNvGrpSpPr>
            <p:nvPr/>
          </p:nvGrpSpPr>
          <p:grpSpPr bwMode="auto">
            <a:xfrm>
              <a:off x="1120775" y="5059363"/>
              <a:ext cx="6507163" cy="1041400"/>
              <a:chOff x="706" y="3187"/>
              <a:chExt cx="4099" cy="656"/>
            </a:xfrm>
          </p:grpSpPr>
          <p:sp>
            <p:nvSpPr>
              <p:cNvPr id="41996" name="Text Box 14"/>
              <p:cNvSpPr txBox="1">
                <a:spLocks noChangeArrowheads="1"/>
              </p:cNvSpPr>
              <p:nvPr/>
            </p:nvSpPr>
            <p:spPr bwMode="auto">
              <a:xfrm>
                <a:off x="1970" y="3225"/>
                <a:ext cx="21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ja-JP" altLang="en-US">
                    <a:latin typeface="Arial" charset="0"/>
                  </a:rPr>
                  <a:t>“</a:t>
                </a:r>
                <a:r>
                  <a:rPr lang="en-US" altLang="ja-JP">
                    <a:latin typeface="Arial" charset="0"/>
                  </a:rPr>
                  <a:t>Anti-Hebbian</a:t>
                </a:r>
                <a:r>
                  <a:rPr lang="ja-JP" altLang="en-US">
                    <a:latin typeface="Arial" charset="0"/>
                  </a:rPr>
                  <a:t>”</a:t>
                </a:r>
                <a:r>
                  <a:rPr lang="en-US" altLang="ja-JP">
                    <a:latin typeface="Arial" charset="0"/>
                  </a:rPr>
                  <a:t> plasticity</a:t>
                </a:r>
                <a:endParaRPr lang="en-US">
                  <a:latin typeface="Arial" charset="0"/>
                </a:endParaRPr>
              </a:p>
            </p:txBody>
          </p:sp>
          <p:sp>
            <p:nvSpPr>
              <p:cNvPr id="41997" name="Text Box 15"/>
              <p:cNvSpPr txBox="1">
                <a:spLocks noChangeArrowheads="1"/>
              </p:cNvSpPr>
              <p:nvPr/>
            </p:nvSpPr>
            <p:spPr bwMode="auto">
              <a:xfrm>
                <a:off x="706" y="3555"/>
                <a:ext cx="40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latin typeface="Arial" charset="0"/>
                  </a:rPr>
                  <a:t>A excites B: Coincidence leads to less release </a:t>
                </a:r>
              </a:p>
            </p:txBody>
          </p:sp>
          <p:sp>
            <p:nvSpPr>
              <p:cNvPr id="41998" name="Text Box 26"/>
              <p:cNvSpPr txBox="1">
                <a:spLocks noChangeArrowheads="1"/>
              </p:cNvSpPr>
              <p:nvPr/>
            </p:nvSpPr>
            <p:spPr bwMode="auto">
              <a:xfrm>
                <a:off x="4648" y="3187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41995" name="Object 3"/>
            <p:cNvGraphicFramePr>
              <a:graphicFrameLocks noChangeAspect="1"/>
            </p:cNvGraphicFramePr>
            <p:nvPr/>
          </p:nvGraphicFramePr>
          <p:xfrm>
            <a:off x="6839974" y="4965700"/>
            <a:ext cx="1389626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name="Equation" r:id="rId5" imgW="812800" imgH="393700" progId="Equation.DSMT4">
                    <p:embed/>
                  </p:oleObj>
                </mc:Choice>
                <mc:Fallback>
                  <p:oleObj name="Equation" r:id="rId5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9974" y="4965700"/>
                          <a:ext cx="1389626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08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8" y="1417638"/>
            <a:ext cx="3902357" cy="3757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999" y="1417638"/>
            <a:ext cx="3902357" cy="375752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387596" y="2999151"/>
            <a:ext cx="320730" cy="336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3277" y="236152"/>
            <a:ext cx="80720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 visual system adapts to the mean luminance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6749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99" y="1417638"/>
            <a:ext cx="3902357" cy="3757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8" y="1417638"/>
            <a:ext cx="3902357" cy="37575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87596" y="2999151"/>
            <a:ext cx="320730" cy="336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3277" y="236152"/>
            <a:ext cx="80720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 visual system adapts to the mean luminance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2340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8" y="1462356"/>
            <a:ext cx="3823355" cy="3681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49" y="1462356"/>
            <a:ext cx="3823355" cy="36814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9270" y="236152"/>
            <a:ext cx="61125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 visual system adapts to contrast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4387596" y="2999151"/>
            <a:ext cx="320730" cy="336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7" y="1462356"/>
            <a:ext cx="3823355" cy="3681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549" y="1462356"/>
            <a:ext cx="3823355" cy="36814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9270" y="236152"/>
            <a:ext cx="61125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 visual system adapts to contrast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2095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31788" y="127000"/>
            <a:ext cx="8549698" cy="6731000"/>
            <a:chOff x="331788" y="127000"/>
            <a:chExt cx="8549698" cy="6731000"/>
          </a:xfrm>
        </p:grpSpPr>
        <p:grpSp>
          <p:nvGrpSpPr>
            <p:cNvPr id="2" name="Group 18"/>
            <p:cNvGrpSpPr/>
            <p:nvPr/>
          </p:nvGrpSpPr>
          <p:grpSpPr>
            <a:xfrm flipH="1">
              <a:off x="331788" y="738188"/>
              <a:ext cx="8324850" cy="2765425"/>
              <a:chOff x="331788" y="738188"/>
              <a:chExt cx="8324850" cy="2765425"/>
            </a:xfrm>
          </p:grpSpPr>
          <p:pic>
            <p:nvPicPr>
              <p:cNvPr id="5" name="Picture 8"/>
              <p:cNvPicPr>
                <a:picLocks noChangeAspect="1" noChangeArrowheads="1"/>
              </p:cNvPicPr>
              <p:nvPr/>
            </p:nvPicPr>
            <p:blipFill>
              <a:blip r:embed="rId2">
                <a:grayscl/>
                <a:lum bright="-51000"/>
              </a:blip>
              <a:srcRect/>
              <a:stretch>
                <a:fillRect/>
              </a:stretch>
            </p:blipFill>
            <p:spPr bwMode="auto">
              <a:xfrm>
                <a:off x="4540250" y="758825"/>
                <a:ext cx="4116388" cy="274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" name="Picture 9"/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lum bright="-57000"/>
              </a:blip>
              <a:srcRect/>
              <a:stretch>
                <a:fillRect/>
              </a:stretch>
            </p:blipFill>
            <p:spPr bwMode="auto">
              <a:xfrm>
                <a:off x="331788" y="738188"/>
                <a:ext cx="4090987" cy="2763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53" name="TextBox 52"/>
            <p:cNvSpPr txBox="1"/>
            <p:nvPr/>
          </p:nvSpPr>
          <p:spPr>
            <a:xfrm>
              <a:off x="1828800" y="127000"/>
              <a:ext cx="5077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Functional importance of adaptation</a:t>
              </a:r>
            </a:p>
          </p:txBody>
        </p:sp>
        <p:grpSp>
          <p:nvGrpSpPr>
            <p:cNvPr id="3" name="Group 26"/>
            <p:cNvGrpSpPr/>
            <p:nvPr/>
          </p:nvGrpSpPr>
          <p:grpSpPr>
            <a:xfrm>
              <a:off x="431800" y="3479910"/>
              <a:ext cx="2839476" cy="1752489"/>
              <a:chOff x="254000" y="4292600"/>
              <a:chExt cx="3251200" cy="20066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000" y="4292600"/>
                <a:ext cx="3251200" cy="2006600"/>
              </a:xfrm>
              <a:prstGeom prst="rect">
                <a:avLst/>
              </a:prstGeom>
            </p:spPr>
          </p:pic>
          <p:cxnSp>
            <p:nvCxnSpPr>
              <p:cNvPr id="15" name="Straight Arrow Connector 14"/>
              <p:cNvCxnSpPr/>
              <p:nvPr/>
            </p:nvCxnSpPr>
            <p:spPr>
              <a:xfrm>
                <a:off x="2362200" y="5905500"/>
                <a:ext cx="482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8"/>
            <p:cNvGrpSpPr/>
            <p:nvPr/>
          </p:nvGrpSpPr>
          <p:grpSpPr>
            <a:xfrm flipH="1">
              <a:off x="336021" y="731838"/>
              <a:ext cx="8320618" cy="2764367"/>
              <a:chOff x="336021" y="742421"/>
              <a:chExt cx="8320618" cy="2764367"/>
            </a:xfrm>
          </p:grpSpPr>
          <p:pic>
            <p:nvPicPr>
              <p:cNvPr id="30" name="Picture 9"/>
              <p:cNvPicPr>
                <a:picLocks noChangeAspect="1" noChangeArrowheads="1"/>
              </p:cNvPicPr>
              <p:nvPr/>
            </p:nvPicPr>
            <p:blipFill>
              <a:blip r:embed="rId3">
                <a:lum/>
              </a:blip>
              <a:srcRect/>
              <a:stretch>
                <a:fillRect/>
              </a:stretch>
            </p:blipFill>
            <p:spPr bwMode="auto">
              <a:xfrm>
                <a:off x="336021" y="742421"/>
                <a:ext cx="4090987" cy="2763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1" name="Picture 8"/>
              <p:cNvPicPr>
                <a:picLocks noChangeAspect="1" noChangeArrowheads="1"/>
              </p:cNvPicPr>
              <p:nvPr/>
            </p:nvPicPr>
            <p:blipFill>
              <a:blip r:embed="rId2">
                <a:lum/>
              </a:blip>
              <a:srcRect/>
              <a:stretch>
                <a:fillRect/>
              </a:stretch>
            </p:blipFill>
            <p:spPr bwMode="auto">
              <a:xfrm>
                <a:off x="4540251" y="762000"/>
                <a:ext cx="4116388" cy="274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" name="Group 31"/>
            <p:cNvGrpSpPr/>
            <p:nvPr/>
          </p:nvGrpSpPr>
          <p:grpSpPr>
            <a:xfrm>
              <a:off x="3441700" y="2559300"/>
              <a:ext cx="2262707" cy="2673100"/>
              <a:chOff x="3263900" y="3238500"/>
              <a:chExt cx="2590800" cy="306070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/>
              <a:srcRect l="20313"/>
              <a:stretch>
                <a:fillRect/>
              </a:stretch>
            </p:blipFill>
            <p:spPr>
              <a:xfrm>
                <a:off x="3263900" y="4292600"/>
                <a:ext cx="2590800" cy="2006600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3568700" y="3238500"/>
                <a:ext cx="495300" cy="457200"/>
              </a:xfrm>
              <a:prstGeom prst="rect">
                <a:avLst/>
              </a:prstGeom>
              <a:noFill/>
              <a:ln w="63500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34"/>
            <p:cNvGrpSpPr/>
            <p:nvPr/>
          </p:nvGrpSpPr>
          <p:grpSpPr>
            <a:xfrm>
              <a:off x="5257800" y="2692400"/>
              <a:ext cx="2761834" cy="2540000"/>
              <a:chOff x="5080000" y="3390900"/>
              <a:chExt cx="3162300" cy="2908300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6"/>
              <a:srcRect l="20313"/>
              <a:stretch>
                <a:fillRect/>
              </a:stretch>
            </p:blipFill>
            <p:spPr>
              <a:xfrm>
                <a:off x="5651500" y="4292600"/>
                <a:ext cx="2590800" cy="2006600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5080000" y="3390900"/>
                <a:ext cx="495300" cy="457200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19"/>
            <p:cNvGrpSpPr/>
            <p:nvPr/>
          </p:nvGrpSpPr>
          <p:grpSpPr>
            <a:xfrm>
              <a:off x="2889250" y="4978400"/>
              <a:ext cx="3365500" cy="1879600"/>
              <a:chOff x="4692650" y="7264400"/>
              <a:chExt cx="3365500" cy="1879600"/>
            </a:xfrm>
          </p:grpSpPr>
          <p:pic>
            <p:nvPicPr>
              <p:cNvPr id="39" name="Picture 38" descr="Graph2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2650" y="7264400"/>
                <a:ext cx="3365500" cy="1879600"/>
              </a:xfrm>
              <a:prstGeom prst="rect">
                <a:avLst/>
              </a:prstGeom>
            </p:spPr>
          </p:pic>
          <p:cxnSp>
            <p:nvCxnSpPr>
              <p:cNvPr id="40" name="Straight Arrow Connector 39"/>
              <p:cNvCxnSpPr/>
              <p:nvPr/>
            </p:nvCxnSpPr>
            <p:spPr>
              <a:xfrm>
                <a:off x="5969000" y="7642225"/>
                <a:ext cx="57150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37"/>
            <p:cNvGrpSpPr/>
            <p:nvPr/>
          </p:nvGrpSpPr>
          <p:grpSpPr>
            <a:xfrm>
              <a:off x="2889250" y="4978400"/>
              <a:ext cx="3365500" cy="1879600"/>
              <a:chOff x="4756150" y="4200525"/>
              <a:chExt cx="3365500" cy="1879600"/>
            </a:xfrm>
          </p:grpSpPr>
          <p:pic>
            <p:nvPicPr>
              <p:cNvPr id="42" name="Picture 41" descr="Graph4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6150" y="4200525"/>
                <a:ext cx="3365500" cy="1879600"/>
              </a:xfrm>
              <a:prstGeom prst="rect">
                <a:avLst/>
              </a:prstGeom>
            </p:spPr>
          </p:pic>
          <p:cxnSp>
            <p:nvCxnSpPr>
              <p:cNvPr id="43" name="Straight Arrow Connector 42"/>
              <p:cNvCxnSpPr/>
              <p:nvPr/>
            </p:nvCxnSpPr>
            <p:spPr>
              <a:xfrm flipV="1">
                <a:off x="6553200" y="4819650"/>
                <a:ext cx="762000" cy="12700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5"/>
            <p:cNvGrpSpPr/>
            <p:nvPr/>
          </p:nvGrpSpPr>
          <p:grpSpPr>
            <a:xfrm>
              <a:off x="2889250" y="4978400"/>
              <a:ext cx="3365500" cy="1879600"/>
              <a:chOff x="2889250" y="4918075"/>
              <a:chExt cx="3365500" cy="1879600"/>
            </a:xfrm>
          </p:grpSpPr>
          <p:pic>
            <p:nvPicPr>
              <p:cNvPr id="45" name="Picture 44" descr="Graph3.pd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9250" y="4918075"/>
                <a:ext cx="3365500" cy="1879600"/>
              </a:xfrm>
              <a:prstGeom prst="rect">
                <a:avLst/>
              </a:prstGeom>
            </p:spPr>
          </p:pic>
          <p:cxnSp>
            <p:nvCxnSpPr>
              <p:cNvPr id="46" name="Straight Arrow Connector 45"/>
              <p:cNvCxnSpPr/>
              <p:nvPr/>
            </p:nvCxnSpPr>
            <p:spPr>
              <a:xfrm>
                <a:off x="4165600" y="5295900"/>
                <a:ext cx="57150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165600" y="6172200"/>
                <a:ext cx="571500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33"/>
            <p:cNvGrpSpPr/>
            <p:nvPr/>
          </p:nvGrpSpPr>
          <p:grpSpPr>
            <a:xfrm>
              <a:off x="2889250" y="4978400"/>
              <a:ext cx="3365500" cy="1879600"/>
              <a:chOff x="2889250" y="4918075"/>
              <a:chExt cx="3365500" cy="1879600"/>
            </a:xfrm>
          </p:grpSpPr>
          <p:pic>
            <p:nvPicPr>
              <p:cNvPr id="49" name="Picture 48" descr="Graph5.pdf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9250" y="4918075"/>
                <a:ext cx="3365500" cy="1879600"/>
              </a:xfrm>
              <a:prstGeom prst="rect">
                <a:avLst/>
              </a:prstGeom>
            </p:spPr>
          </p:pic>
          <p:cxnSp>
            <p:nvCxnSpPr>
              <p:cNvPr id="50" name="Straight Arrow Connector 49"/>
              <p:cNvCxnSpPr/>
              <p:nvPr/>
            </p:nvCxnSpPr>
            <p:spPr>
              <a:xfrm flipV="1">
                <a:off x="4686300" y="5537200"/>
                <a:ext cx="762000" cy="12700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686300" y="6197600"/>
                <a:ext cx="762000" cy="12700"/>
              </a:xfrm>
              <a:prstGeom prst="straightConnector1">
                <a:avLst/>
              </a:prstGeom>
              <a:ln w="9525" cmpd="sng">
                <a:solidFill>
                  <a:srgbClr val="FF0000"/>
                </a:solidFill>
                <a:headEnd type="triangl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51" descr="Graph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9250" y="4978400"/>
              <a:ext cx="3365500" cy="18796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5946775" y="6027003"/>
              <a:ext cx="2853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Blakemore &amp; Campbell, 1969</a:t>
              </a:r>
            </a:p>
            <a:p>
              <a:r>
                <a:rPr lang="en-US" sz="1600" dirty="0" smtClean="0"/>
                <a:t>Shapley &amp; Victor, 1979</a:t>
              </a:r>
            </a:p>
            <a:p>
              <a:r>
                <a:rPr lang="en-US" sz="1600" dirty="0" smtClean="0"/>
                <a:t>Smirnakis et al., 1997</a:t>
              </a:r>
              <a:endParaRPr 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04000" y="4749800"/>
              <a:ext cx="227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Luminance adaptation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56401" y="5003800"/>
              <a:ext cx="2048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Contrast adaptation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81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05000" y="1843610"/>
            <a:ext cx="7239000" cy="4754708"/>
            <a:chOff x="4660900" y="1927192"/>
            <a:chExt cx="6526070" cy="4286443"/>
          </a:xfrm>
        </p:grpSpPr>
        <p:grpSp>
          <p:nvGrpSpPr>
            <p:cNvPr id="3" name="Group 11"/>
            <p:cNvGrpSpPr/>
            <p:nvPr/>
          </p:nvGrpSpPr>
          <p:grpSpPr>
            <a:xfrm>
              <a:off x="4660900" y="1927192"/>
              <a:ext cx="6526070" cy="4286443"/>
              <a:chOff x="1930400" y="3054317"/>
              <a:chExt cx="6526070" cy="4286443"/>
            </a:xfrm>
          </p:grpSpPr>
          <p:grpSp>
            <p:nvGrpSpPr>
              <p:cNvPr id="4" name="Group 26"/>
              <p:cNvGrpSpPr/>
              <p:nvPr/>
            </p:nvGrpSpPr>
            <p:grpSpPr>
              <a:xfrm>
                <a:off x="1930400" y="3054317"/>
                <a:ext cx="4596023" cy="3793067"/>
                <a:chOff x="1930400" y="3054317"/>
                <a:chExt cx="4596023" cy="3793067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30400" y="3054317"/>
                  <a:ext cx="4596023" cy="3793067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/>
              </p:nvSpPr>
              <p:spPr>
                <a:xfrm>
                  <a:off x="3778255" y="4074550"/>
                  <a:ext cx="2169583" cy="27093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848654" y="4212134"/>
                  <a:ext cx="1762960" cy="332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Change quickly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801529" y="5135000"/>
                  <a:ext cx="1878376" cy="332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Changes quickly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850659" y="6087500"/>
                  <a:ext cx="1801282" cy="332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Changes slowly</a:t>
                  </a:r>
                  <a:endParaRPr lang="en-US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6309728" y="6813575"/>
                <a:ext cx="2146742" cy="52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Nagel &amp; </a:t>
                </a:r>
                <a:r>
                  <a:rPr lang="en-US" sz="1600" dirty="0" err="1" smtClean="0"/>
                  <a:t>Doupe</a:t>
                </a:r>
                <a:r>
                  <a:rPr lang="en-US" sz="1600" dirty="0" smtClean="0"/>
                  <a:t>, 2006</a:t>
                </a:r>
              </a:p>
              <a:p>
                <a:r>
                  <a:rPr lang="en-US" sz="1600" dirty="0" err="1" smtClean="0"/>
                  <a:t>Fairhall</a:t>
                </a:r>
                <a:r>
                  <a:rPr lang="en-US" sz="1600" dirty="0" smtClean="0"/>
                  <a:t> et al., 2001</a:t>
                </a:r>
                <a:endParaRPr lang="en-US" sz="1600" dirty="0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089070" y="4608285"/>
              <a:ext cx="576033" cy="267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05373" y="4560662"/>
              <a:ext cx="983024" cy="277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Amplitude</a:t>
              </a:r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75396" y="378737"/>
            <a:ext cx="60073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Common properties of contrast adaptation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698082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492499"/>
            <a:ext cx="51987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Arial"/>
                <a:cs typeface="Arial"/>
              </a:rPr>
              <a:t>Change in sensitivity by </a:t>
            </a:r>
            <a:r>
              <a:rPr lang="en-US" sz="2600" i="1" dirty="0" smtClean="0">
                <a:latin typeface="Arial"/>
                <a:cs typeface="Arial"/>
              </a:rPr>
              <a:t>depletion</a:t>
            </a:r>
            <a:endParaRPr lang="en-US" sz="2600" i="1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4133380"/>
            <a:ext cx="9144000" cy="2597620"/>
            <a:chOff x="0" y="4133380"/>
            <a:chExt cx="9144000" cy="2597620"/>
          </a:xfrm>
        </p:grpSpPr>
        <p:grpSp>
          <p:nvGrpSpPr>
            <p:cNvPr id="13" name="Group 12"/>
            <p:cNvGrpSpPr/>
            <p:nvPr/>
          </p:nvGrpSpPr>
          <p:grpSpPr>
            <a:xfrm>
              <a:off x="2933701" y="4133380"/>
              <a:ext cx="3454400" cy="2597620"/>
              <a:chOff x="381000" y="1066800"/>
              <a:chExt cx="4422775" cy="3325813"/>
            </a:xfrm>
          </p:grpSpPr>
          <p:sp>
            <p:nvSpPr>
              <p:cNvPr id="4" name="TextBox 3"/>
              <p:cNvSpPr txBox="1">
                <a:spLocks noChangeArrowheads="1"/>
              </p:cNvSpPr>
              <p:nvPr/>
            </p:nvSpPr>
            <p:spPr bwMode="auto">
              <a:xfrm>
                <a:off x="381000" y="1066800"/>
                <a:ext cx="4422775" cy="788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00" dirty="0">
                    <a:latin typeface="Arial"/>
                    <a:cs typeface="Arial"/>
                  </a:rPr>
                  <a:t>Short-term synaptic </a:t>
                </a:r>
                <a:r>
                  <a:rPr lang="en-US" sz="1700" dirty="0" smtClean="0">
                    <a:latin typeface="Arial"/>
                    <a:cs typeface="Arial"/>
                  </a:rPr>
                  <a:t>plasticity</a:t>
                </a:r>
                <a:endParaRPr lang="en-US" sz="1700" dirty="0">
                  <a:latin typeface="Arial"/>
                  <a:cs typeface="Arial"/>
                </a:endParaRPr>
              </a:p>
              <a:p>
                <a:pPr algn="ctr"/>
                <a:r>
                  <a:rPr lang="en-US" sz="1700" dirty="0" smtClean="0">
                    <a:latin typeface="Arial"/>
                    <a:cs typeface="Arial"/>
                  </a:rPr>
                  <a:t> </a:t>
                </a:r>
                <a:r>
                  <a:rPr lang="en-US" sz="1700" dirty="0">
                    <a:latin typeface="Arial"/>
                    <a:cs typeface="Arial"/>
                  </a:rPr>
                  <a:t>synaptic depression</a:t>
                </a: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43050" y="1941513"/>
                <a:ext cx="2857500" cy="2451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>
                <a:off x="849605" y="3363961"/>
                <a:ext cx="799690" cy="472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Pre</a:t>
                </a: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>
                <a:off x="797602" y="2370138"/>
                <a:ext cx="1144376" cy="472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Post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769674" y="4140199"/>
              <a:ext cx="3374326" cy="2362200"/>
              <a:chOff x="4881166" y="1143000"/>
              <a:chExt cx="3923109" cy="2746376"/>
            </a:xfrm>
          </p:grpSpPr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3"/>
              <a:srcRect t="30284" b="39432"/>
              <a:stretch>
                <a:fillRect/>
              </a:stretch>
            </p:blipFill>
            <p:spPr bwMode="auto">
              <a:xfrm>
                <a:off x="4881166" y="2365376"/>
                <a:ext cx="3923109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6019801" y="1143000"/>
                <a:ext cx="2431575" cy="7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700" dirty="0" smtClean="0">
                    <a:latin typeface="Arial"/>
                    <a:cs typeface="Arial"/>
                  </a:rPr>
                  <a:t>Receptor desensitization</a:t>
                </a:r>
                <a:endParaRPr lang="en-US" sz="1700" dirty="0">
                  <a:latin typeface="Arial"/>
                  <a:cs typeface="Arial"/>
                </a:endParaRPr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965699"/>
              <a:ext cx="2913686" cy="16383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54000" y="4140199"/>
              <a:ext cx="22987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/>
                <a:t>Ion channel inactivation</a:t>
              </a:r>
              <a:endParaRPr lang="en-US" sz="1700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rcRect l="2958" t="43056" r="53380"/>
          <a:stretch>
            <a:fillRect/>
          </a:stretch>
        </p:blipFill>
        <p:spPr>
          <a:xfrm>
            <a:off x="3079905" y="1466850"/>
            <a:ext cx="1555595" cy="2057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27200" y="292100"/>
            <a:ext cx="60606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Arial"/>
                <a:cs typeface="Arial"/>
              </a:rPr>
              <a:t>Change in sensitivity by </a:t>
            </a:r>
            <a:r>
              <a:rPr lang="en-US" sz="2600" i="1" dirty="0" smtClean="0">
                <a:latin typeface="Arial"/>
                <a:cs typeface="Arial"/>
              </a:rPr>
              <a:t>modulation</a:t>
            </a:r>
            <a:endParaRPr lang="en-US" sz="2600" i="1" dirty="0">
              <a:latin typeface="Arial"/>
              <a:cs typeface="Arial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rcRect l="52676" t="42222" b="13889"/>
          <a:stretch>
            <a:fillRect/>
          </a:stretch>
        </p:blipFill>
        <p:spPr>
          <a:xfrm>
            <a:off x="288925" y="1416050"/>
            <a:ext cx="2133600" cy="2006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8325" y="933450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Feedforward inhibition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933450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 inhibition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565650" y="1032649"/>
            <a:ext cx="4216400" cy="1945501"/>
            <a:chOff x="0" y="4467999"/>
            <a:chExt cx="4216400" cy="194550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rcRect l="38833" t="25000" r="32000" b="49292"/>
            <a:stretch>
              <a:fillRect/>
            </a:stretch>
          </p:blipFill>
          <p:spPr>
            <a:xfrm>
              <a:off x="1993900" y="5029200"/>
              <a:ext cx="2222500" cy="13843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/>
            <a:srcRect l="1167" t="35378" r="64167" b="33018"/>
            <a:stretch>
              <a:fillRect/>
            </a:stretch>
          </p:blipFill>
          <p:spPr>
            <a:xfrm>
              <a:off x="0" y="5009906"/>
              <a:ext cx="2159000" cy="139089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98500" y="4467999"/>
              <a:ext cx="3405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Spike dependent </a:t>
              </a:r>
              <a:r>
                <a:rPr lang="en-US" dirty="0" err="1" smtClean="0"/>
                <a:t>conductances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6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4" r="50650" b="54359"/>
          <a:stretch>
            <a:fillRect/>
          </a:stretch>
        </p:blipFill>
        <p:spPr bwMode="auto">
          <a:xfrm>
            <a:off x="3281186" y="2519714"/>
            <a:ext cx="2749903" cy="21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extBox 3"/>
          <p:cNvSpPr txBox="1">
            <a:spLocks noChangeArrowheads="1"/>
          </p:cNvSpPr>
          <p:nvPr/>
        </p:nvSpPr>
        <p:spPr bwMode="auto">
          <a:xfrm>
            <a:off x="869895" y="227760"/>
            <a:ext cx="7181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dirty="0"/>
              <a:t>Short-term synaptic plasticity – synaptic depression</a:t>
            </a:r>
          </a:p>
        </p:txBody>
      </p:sp>
      <p:pic>
        <p:nvPicPr>
          <p:cNvPr id="3072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35555"/>
            <a:ext cx="2079978" cy="178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2132013" y="1556103"/>
            <a:ext cx="663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/>
              <a:t>Pre</a:t>
            </a: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2063750" y="959203"/>
            <a:ext cx="80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dirty="0"/>
              <a:t>Post</a:t>
            </a:r>
          </a:p>
        </p:txBody>
      </p: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6172200" y="2385049"/>
            <a:ext cx="2971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dirty="0"/>
              <a:t>Depletion of available vesicles as a mechanism for depression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7378" y="4502184"/>
            <a:ext cx="9032673" cy="1321583"/>
            <a:chOff x="327378" y="5162976"/>
            <a:chExt cx="9032673" cy="1321583"/>
          </a:xfrm>
        </p:grpSpPr>
        <p:pic>
          <p:nvPicPr>
            <p:cNvPr id="2" name="Picture 1" descr="Screen Shot 2016-05-20 at 11.22.3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78" y="5162976"/>
              <a:ext cx="4724400" cy="132158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321345" y="5350735"/>
              <a:ext cx="4038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Hennig</a:t>
              </a:r>
              <a:r>
                <a:rPr lang="en-US" dirty="0"/>
                <a:t>, 2013. Theoretical models of synaptic short term plasticity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5411" y="2897327"/>
            <a:ext cx="3648956" cy="1176462"/>
            <a:chOff x="155411" y="2897327"/>
            <a:chExt cx="3648956" cy="1176462"/>
          </a:xfrm>
        </p:grpSpPr>
        <p:sp>
          <p:nvSpPr>
            <p:cNvPr id="4" name="TextBox 3"/>
            <p:cNvSpPr txBox="1"/>
            <p:nvPr/>
          </p:nvSpPr>
          <p:spPr>
            <a:xfrm>
              <a:off x="155411" y="2897327"/>
              <a:ext cx="3648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n: Number of vesicle</a:t>
              </a:r>
            </a:p>
            <a:p>
              <a:r>
                <a:rPr lang="en-US" dirty="0" smtClean="0"/>
                <a:t>p: Probability of vesicle release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7378" y="3704457"/>
              <a:ext cx="1934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Release = n x p</a:t>
              </a:r>
              <a:endParaRPr lang="en-US" dirty="0"/>
            </a:p>
          </p:txBody>
        </p:sp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691554" y="5994900"/>
            <a:ext cx="3971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600" dirty="0" smtClean="0">
                <a:latin typeface="Arial" charset="0"/>
              </a:rPr>
              <a:t>Chance </a:t>
            </a:r>
            <a:r>
              <a:rPr lang="en-US" sz="1600" dirty="0">
                <a:latin typeface="Arial" charset="0"/>
              </a:rPr>
              <a:t>FS, Nelson SB, Abbott LF. (1998)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4691996" y="6257916"/>
            <a:ext cx="2701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500" dirty="0">
                <a:latin typeface="Arial" charset="0"/>
                <a:cs typeface="Arial" charset="0"/>
              </a:rPr>
              <a:t>Ozuysal &amp; Baccus (2012)</a:t>
            </a:r>
          </a:p>
        </p:txBody>
      </p:sp>
    </p:spTree>
    <p:extLst>
      <p:ext uri="{BB962C8B-B14F-4D97-AF65-F5344CB8AC3E}">
        <p14:creationId xmlns:p14="http://schemas.microsoft.com/office/powerpoint/2010/main" val="221958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5728</TotalTime>
  <Words>516</Words>
  <Application>Microsoft Macintosh PowerPoint</Application>
  <PresentationFormat>On-screen Show (4:3)</PresentationFormat>
  <Paragraphs>114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Hebbian spike timing plasticity (STDP)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Baccus</dc:creator>
  <cp:lastModifiedBy>Stephen Baccus</cp:lastModifiedBy>
  <cp:revision>62</cp:revision>
  <cp:lastPrinted>2016-05-23T19:26:55Z</cp:lastPrinted>
  <dcterms:created xsi:type="dcterms:W3CDTF">2016-05-20T18:21:37Z</dcterms:created>
  <dcterms:modified xsi:type="dcterms:W3CDTF">2017-04-18T22:06:45Z</dcterms:modified>
</cp:coreProperties>
</file>