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0"/>
  </p:notesMasterIdLst>
  <p:handoutMasterIdLst>
    <p:handoutMasterId r:id="rId31"/>
  </p:handoutMasterIdLst>
  <p:sldIdLst>
    <p:sldId id="273" r:id="rId10"/>
    <p:sldId id="267" r:id="rId11"/>
    <p:sldId id="272" r:id="rId12"/>
    <p:sldId id="270" r:id="rId13"/>
    <p:sldId id="299" r:id="rId14"/>
    <p:sldId id="297" r:id="rId15"/>
    <p:sldId id="300" r:id="rId16"/>
    <p:sldId id="301" r:id="rId17"/>
    <p:sldId id="302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05" r:id="rId26"/>
    <p:sldId id="311" r:id="rId27"/>
    <p:sldId id="312" r:id="rId28"/>
    <p:sldId id="296" r:id="rId29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98" userDrawn="1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933" userDrawn="1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67" userDrawn="1">
          <p15:clr>
            <a:srgbClr val="A4A3A4"/>
          </p15:clr>
        </p15:guide>
        <p15:guide id="13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17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09" autoAdjust="0"/>
    <p:restoredTop sz="94660"/>
  </p:normalViewPr>
  <p:slideViewPr>
    <p:cSldViewPr snapToObjects="1">
      <p:cViewPr>
        <p:scale>
          <a:sx n="107" d="100"/>
          <a:sy n="107" d="100"/>
        </p:scale>
        <p:origin x="544" y="-384"/>
      </p:cViewPr>
      <p:guideLst>
        <p:guide orient="horz" pos="391"/>
        <p:guide orient="horz" pos="1298"/>
        <p:guide orient="horz" pos="3929"/>
        <p:guide orient="horz" pos="1933"/>
        <p:guide orient="horz" pos="3045"/>
        <p:guide orient="horz" pos="4269"/>
        <p:guide orient="horz" pos="3997"/>
        <p:guide pos="91"/>
        <p:guide pos="7585"/>
        <p:guide pos="3839"/>
        <p:guide pos="204"/>
        <p:guide pos="7467"/>
        <p:guide orient="horz" pos="35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17.06.19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17.06.19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8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887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84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895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995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8EA-B820-704C-B537-F9A84DD13BD9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AAEF-9FBD-C34E-A853-5941EA569115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958A-4981-8C43-ADAF-2D15FF92F5B5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9CE1-4B84-6743-BC26-1E0811B98E33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165E-19BF-E141-BC27-A025DAD3A923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3BF9-3B3B-4048-BC46-C1D58618178C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C43E-7E16-BE49-B370-98C55F0AAAD5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74B4-E437-F344-AB20-5F665E78B348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847-F61E-B546-B70D-3F0B38F8D2BE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52D6-B261-284F-99FB-76C84A8A792D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98A3-A1DC-0D41-A976-3734A92E2CBB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904-B755-4B49-89AC-52B12240D60C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95B-8DD9-9D44-977B-09A5C34D95E8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51A-3F4A-624F-980B-319BDCD6E682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6C2-3F37-DB41-8B08-1142B58FB321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1F11-49FB-8E48-908C-F30D3FEFECFE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96E-9BE7-E646-9C3D-45E9207F1F7B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A55-97AF-924C-8D67-57A002303B62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0BC6-4B6A-CA46-B202-822CA70FFF16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9ECA-91CD-894F-A526-C9E52BA59B28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D46-D396-D246-BA97-A50F2E1786AC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181D-7CD8-A042-9E34-17A008BB0698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0E9A-A195-B947-AF1C-E82C3B35BAAE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1419-1E5E-CA41-B85B-122E1D0E3FFB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FE1-1D4F-8D45-8E19-EF83B032285A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EAF-77C4-F54E-89E4-E5DC85D831DE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8FD-8088-BD40-AE47-875CDCF1E6EA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707-6A4D-BD4E-883E-E55A87A99C1D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84-8353-374D-B78D-A83D230EF4E9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8936-4829-884F-B4B4-0569A76309AB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9E0-D12E-5647-9C10-E1265A77A1C7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9CC-DE90-064E-8711-8C0B6F6C0058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B23-AB6C-3749-B498-50392223B1D4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4F2-B115-5F4D-96C1-2E53709E2B63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167-DC27-C94D-8A75-BD333CE9DA3A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A98C-C442-7A41-AD63-D3266F938728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28E8-922C-DF48-847A-1B1B81097904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6FBB-498E-3F4F-ACA2-89F36EECF97F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46A-A1D4-624A-BD24-756F4932B8C5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80EB-6ECF-A14C-A522-E8BD32F5F648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7B7-1CBE-8749-AD00-EAB978A5B8FA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553E-2F97-9A4D-8107-E35C7658EBDB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143E-BCFC-554D-B2B7-2FA12E26E653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083-918B-204A-B919-9373772C1F9F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6A3E-01D6-E640-9A28-20D30D15D2A5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709-472A-274D-8C09-167CC10552DD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D151-66D5-804A-93CA-A776065359BF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D477-71E6-024F-A92A-749DC648D545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3BC-DFEC-6449-9964-3133692391B5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7F3B-F476-CE49-BA34-E51399D06B22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D6D2-BB56-6D48-9806-FC0D70EE7518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0A99-F688-AC42-A991-B76F7F0D3FBD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008E-1764-D149-B8F9-CDB359EAEDE4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9D4C-AB8B-684A-A16E-BA9092132CAB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B7AD-2256-E845-BA41-E032F6849568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411-DBE6-7442-9733-C5F150683A03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351E-2CD6-3C42-B7E5-FCD995DADBEC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1533-E348-B244-BA8B-30149A9E2378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73C-8388-AF45-BEF3-24CB79E3F88C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75C-F084-AF49-84F9-7EF43C42C592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8FFB-66C9-234C-8CC1-979EFB61DCCE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23F1-E0B0-E946-AED0-E01DF1B54D77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356D-7E38-4945-9190-C14BCB4954F9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544F-2817-2741-816A-9F438F709B58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D2E5-965E-164E-BFA8-E720F2AFC514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4B96-47D8-D047-A32C-2A22C4810FEE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2C61-4A9B-3245-AE87-93E0FC4C2838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999-006A-3140-9893-3B6966167526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9202-B7E1-4B43-8360-2F230B09DB16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ED0-B5A4-614B-BA44-AA68D18D38D2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6A04-0263-E74C-9BBB-5F670E0A5E56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A382-E6F2-8748-B0DD-C21CDB717420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24000" y="6345238"/>
            <a:ext cx="2457251" cy="42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6734C83-EEF2-7A47-A3FC-E48A7E386C00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46D9DE2-B5EE-B642-B24F-3DDA5A8A5B5A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AB6916C-81CF-9849-9A9B-D23A76B8B36C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9938339-A8AC-D34B-8ACB-010B230F1EB3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C2F75ED-DC7F-D149-8081-B05B3989F15C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2AD054-0CA1-C044-AE68-EFC4589957C2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BA2436A-3DE2-AE41-AD23-3F979753DF5C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B80908-8E5E-5044-97A3-BA431DA738CC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3D3F8F7-1067-0D4C-A63B-A6548B6830D0}" type="datetime1">
              <a:rPr lang="en-US" smtClean="0"/>
              <a:t>6/17/19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NewtonIteration_Ani.gif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cse-lab.ethz.ch/teaching/models-algorithms-and-data-mad-introduction-to-computing-fs19/" TargetMode="External"/><Relationship Id="rId3" Type="http://schemas.openxmlformats.org/officeDocument/2006/relationships/hyperlink" Target="https://gitlab.ethz.ch/bacdavid/mad-tutorial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FA18-BA6B-864D-9AC5-6E22D258B9FE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2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Conditional Number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2"/>
                  <a:buChar char="§"/>
                </a:pPr>
                <a:r>
                  <a:rPr lang="en-US" dirty="0" smtClean="0"/>
                  <a:t>Assume a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latin typeface="Cambria Math" charset="0"/>
                      </a:rPr>
                      <m:t>A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charset="0"/>
                      </a:rPr>
                      <m:t>x</m:t>
                    </m:r>
                    <m:r>
                      <a:rPr lang="de-CH" b="0" i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charset="0"/>
                      </a:rPr>
                      <m:t>b</m:t>
                    </m:r>
                  </m:oMath>
                </a14:m>
                <a:r>
                  <a:rPr lang="en-US" dirty="0" smtClean="0"/>
                  <a:t>, condition number: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</a:rPr>
                        <m:t>𝜅</m:t>
                      </m:r>
                      <m:d>
                        <m:d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</a:rPr>
                            <m:t>A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</a:rPr>
                            <m:t>A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de-CH" b="0" i="0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</a:rPr>
                                <m:t>𝑚𝑖𝑛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charset="0"/>
                                </a:rP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Describes impact of numerical error: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</a:rPr>
                                <m:t>𝑛𝑢𝑚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charset="0"/>
                        </a:rPr>
                        <m:t> </m:t>
                      </m:r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 </m:t>
                      </m:r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𝜅</m:t>
                      </m:r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𝑛𝑢𝑚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Problem is well conditioned if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𝜅</m:t>
                    </m:r>
                  </m:oMath>
                </a14:m>
                <a:r>
                  <a:rPr lang="en-US" dirty="0" smtClean="0"/>
                  <a:t> is not too large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38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1: Compute Conditional Number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ea typeface="Cambria Math" charset="0"/>
                    <a:cs typeface="Cambria Math" charset="0"/>
                  </a:rPr>
                  <a:t>x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-data: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1,  0,  0</m:t>
                            </m:r>
                          </m:e>
                        </m:d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0,  2,  0</m:t>
                            </m:r>
                          </m:e>
                        </m:d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0,  0, </m:t>
                            </m:r>
                            <m:f>
                              <m:fPr>
                                <m:ctrlPr>
                                  <a:rPr lang="de-CH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de-CH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CH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de-CH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de-CH" dirty="0" err="1" smtClean="0">
                    <a:ea typeface="Cambria Math" charset="0"/>
                    <a:cs typeface="Cambria Math" charset="0"/>
                  </a:rPr>
                  <a:t>Assume</a:t>
                </a:r>
                <a:r>
                  <a:rPr lang="de-CH" dirty="0" smtClean="0">
                    <a:ea typeface="Cambria Math" charset="0"/>
                    <a:cs typeface="Cambria Math" charset="0"/>
                  </a:rPr>
                  <a:t> LSQ </a:t>
                </a:r>
                <a:r>
                  <a:rPr lang="de-CH" dirty="0" err="1" smtClean="0">
                    <a:ea typeface="Cambria Math" charset="0"/>
                    <a:cs typeface="Cambria Math" charset="0"/>
                  </a:rPr>
                  <a:t>problem</a:t>
                </a:r>
                <a:endParaRPr lang="de-CH" b="0" dirty="0" smtClean="0">
                  <a:ea typeface="Cambria Math" charset="0"/>
                  <a:cs typeface="Cambria Math" charset="0"/>
                </a:endParaRPr>
              </a:p>
              <a:p>
                <a:endParaRPr lang="de-CH" dirty="0" smtClean="0">
                  <a:ea typeface="Cambria Math" charset="0"/>
                  <a:cs typeface="Cambria Math" charset="0"/>
                </a:endParaRPr>
              </a:p>
              <a:p>
                <a:r>
                  <a:rPr lang="de-CH" dirty="0" err="1" smtClean="0">
                    <a:ea typeface="Cambria Math" charset="0"/>
                    <a:cs typeface="Cambria Math" charset="0"/>
                  </a:rPr>
                  <a:t>Compute</a:t>
                </a:r>
                <a:r>
                  <a:rPr lang="de-CH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dirty="0" err="1" smtClean="0">
                    <a:ea typeface="Cambria Math" charset="0"/>
                    <a:cs typeface="Cambria Math" charset="0"/>
                  </a:rPr>
                  <a:t>the</a:t>
                </a:r>
                <a:r>
                  <a:rPr lang="de-CH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dirty="0" err="1" smtClean="0">
                    <a:ea typeface="Cambria Math" charset="0"/>
                    <a:cs typeface="Cambria Math" charset="0"/>
                  </a:rPr>
                  <a:t>conditional</a:t>
                </a:r>
                <a:r>
                  <a:rPr lang="de-CH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dirty="0" err="1" smtClean="0">
                    <a:ea typeface="Cambria Math" charset="0"/>
                    <a:cs typeface="Cambria Math" charset="0"/>
                  </a:rPr>
                  <a:t>number</a:t>
                </a:r>
                <a:endParaRPr lang="de-CH" dirty="0" smtClean="0">
                  <a:ea typeface="Cambria Math" charset="0"/>
                  <a:cs typeface="Cambria Math" charset="0"/>
                </a:endParaRPr>
              </a:p>
              <a:p>
                <a:r>
                  <a:rPr lang="de-CH" dirty="0" err="1" smtClean="0">
                    <a:ea typeface="Cambria Math" charset="0"/>
                    <a:cs typeface="Cambria Math" charset="0"/>
                  </a:rPr>
                  <a:t>Is</a:t>
                </a:r>
                <a:r>
                  <a:rPr lang="de-CH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dirty="0" err="1" smtClean="0">
                    <a:ea typeface="Cambria Math" charset="0"/>
                    <a:cs typeface="Cambria Math" charset="0"/>
                  </a:rPr>
                  <a:t>the</a:t>
                </a:r>
                <a:r>
                  <a:rPr lang="de-CH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dirty="0" err="1" smtClean="0">
                    <a:ea typeface="Cambria Math" charset="0"/>
                    <a:cs typeface="Cambria Math" charset="0"/>
                  </a:rPr>
                  <a:t>problem</a:t>
                </a:r>
                <a:r>
                  <a:rPr lang="de-CH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dirty="0" err="1" smtClean="0">
                    <a:ea typeface="Cambria Math" charset="0"/>
                    <a:cs typeface="Cambria Math" charset="0"/>
                  </a:rPr>
                  <a:t>well</a:t>
                </a:r>
                <a:r>
                  <a:rPr lang="de-CH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dirty="0" err="1" smtClean="0">
                    <a:ea typeface="Cambria Math" charset="0"/>
                    <a:cs typeface="Cambria Math" charset="0"/>
                  </a:rPr>
                  <a:t>conditioned</a:t>
                </a:r>
                <a:r>
                  <a:rPr lang="de-CH" dirty="0" smtClean="0">
                    <a:ea typeface="Cambria Math" charset="0"/>
                    <a:cs typeface="Cambria Math" charset="0"/>
                  </a:rPr>
                  <a:t>?</a:t>
                </a:r>
                <a:endParaRPr lang="de-CH" b="0" dirty="0" smtClean="0">
                  <a:ea typeface="Cambria Math" charset="0"/>
                  <a:cs typeface="Cambria Math" charset="0"/>
                </a:endParaRPr>
              </a:p>
              <a:p>
                <a:endParaRPr lang="de-CH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6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Pseudo Inverse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>
                    <a:ea typeface="Cambria Math" charset="0"/>
                    <a:cs typeface="Cambria Math" charset="0"/>
                  </a:rPr>
                  <a:t>Remember SVD: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>
                              <a:latin typeface="Cambria Math" charset="0"/>
                            </a:rPr>
                            <m:t>M</m:t>
                          </m:r>
                        </m:e>
                        <m:sup>
                          <m:r>
                            <a:rPr lang="de-CH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de-CH" i="1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>
                          <a:latin typeface="Cambria Math" charset="0"/>
                        </a:rPr>
                        <m:t>V</m:t>
                      </m:r>
                      <m:sSup>
                        <m:sSupPr>
                          <m:ctrlPr>
                            <a:rPr lang="de-CH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>
                              <a:latin typeface="Cambria Math" charset="0"/>
                            </a:rPr>
                            <m:t>Σ</m:t>
                          </m:r>
                        </m:e>
                        <m:sup>
                          <m:r>
                            <a:rPr lang="de-CH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CH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>
                              <a:latin typeface="Cambria Math" charset="0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>
                              <a:latin typeface="Cambria Math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de-CH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de-CH" b="0" dirty="0" smtClean="0">
                  <a:ea typeface="Cambria Math" charset="0"/>
                  <a:cs typeface="Cambria Math" charset="0"/>
                </a:endParaRPr>
              </a:p>
              <a:p>
                <a:pPr>
                  <a:buFont typeface="Wingdings" charset="2"/>
                  <a:buChar char="§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=0 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⟺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</m:oMath>
                </a14:m>
                <a:r>
                  <a:rPr lang="en-US" dirty="0" smtClean="0"/>
                  <a:t> is singular </a:t>
                </a:r>
              </a:p>
              <a:p>
                <a:pPr>
                  <a:buFont typeface="Wingdings" charset="2"/>
                  <a:buChar char="§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latin typeface="Cambria Math" charset="0"/>
                      </a:rPr>
                      <m:t>M</m:t>
                    </m:r>
                  </m:oMath>
                </a14:m>
                <a:r>
                  <a:rPr lang="en-US" dirty="0" smtClean="0"/>
                  <a:t> is non-square the inv. </a:t>
                </a:r>
                <a:r>
                  <a:rPr lang="en-US" dirty="0"/>
                  <a:t>d</a:t>
                </a:r>
                <a:r>
                  <a:rPr lang="en-US" dirty="0" smtClean="0"/>
                  <a:t>oesn’t exist</a:t>
                </a:r>
              </a:p>
              <a:p>
                <a:pPr>
                  <a:buFont typeface="Wingdings" charset="2"/>
                  <a:buChar char="§"/>
                </a:pPr>
                <a:r>
                  <a:rPr lang="en-US" dirty="0" smtClean="0"/>
                  <a:t>Define the pseudo inverse: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 smtClean="0"/>
                  <a:t>Transpose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latin typeface="Cambria Math" charset="0"/>
                      </a:rPr>
                      <m:t>Σ</m:t>
                    </m:r>
                  </m:oMath>
                </a14:m>
                <a:endParaRPr lang="en-US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dirty="0" smtClean="0"/>
                  <a:t>Reciprocal of non-zero singular values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 smtClean="0"/>
                  <a:t>Zeros remain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charset="0"/>
                      </a:rPr>
                      <m:t>Σ</m:t>
                    </m:r>
                  </m:oMath>
                </a14:m>
                <a:endParaRPr lang="en-US" dirty="0" smtClean="0"/>
              </a:p>
              <a:p>
                <a:pPr lvl="1">
                  <a:buFont typeface="Wingdings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>
                            <a:latin typeface="Cambria Math" charset="0"/>
                          </a:rPr>
                          <m:t>M</m:t>
                        </m:r>
                      </m:e>
                      <m:sup>
                        <m:r>
                          <a:rPr lang="de-CH" b="0" i="1" smtClean="0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CH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>
                        <a:latin typeface="Cambria Math" charset="0"/>
                      </a:rPr>
                      <m:t>V</m:t>
                    </m:r>
                    <m:sSup>
                      <m:sSupPr>
                        <m:ctrlPr>
                          <a:rPr lang="de-CH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>
                            <a:latin typeface="Cambria Math" charset="0"/>
                          </a:rPr>
                          <m:t>Σ</m:t>
                        </m:r>
                      </m:e>
                      <m:sup>
                        <m:r>
                          <a:rPr lang="de-CH" b="0" i="0" smtClean="0">
                            <a:latin typeface="Cambria Math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de-CH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>
                            <a:latin typeface="Cambria Math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CH">
                            <a:latin typeface="Cambria Math" charset="0"/>
                          </a:rPr>
                          <m:t>T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>
                  <a:buFont typeface="Wingdings" charset="2"/>
                  <a:buChar char="§"/>
                </a:pPr>
                <a:endParaRPr lang="en-US" dirty="0" smtClean="0"/>
              </a:p>
              <a:p>
                <a:pPr marL="0" indent="0">
                  <a:buNone/>
                </a:pPr>
                <a:endParaRPr lang="de-CH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635" t="-2026" b="-4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6/17/19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10"/>
              <p:cNvSpPr>
                <a:spLocks noGrp="1"/>
              </p:cNvSpPr>
              <p:nvPr/>
            </p:nvSpPr>
            <p:spPr>
              <a:xfrm>
                <a:off x="6101408" y="2060575"/>
                <a:ext cx="5761980" cy="4284663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</a:rPr>
                            <m:t>Σ</m:t>
                          </m:r>
                        </m:e>
                        <m:sup>
                          <m:r>
                            <a:rPr lang="de-CH" b="0" i="1" smtClean="0">
                              <a:latin typeface="Cambria Math" charset="0"/>
                            </a:rPr>
                            <m:t>+</m:t>
                          </m:r>
                        </m:sup>
                      </m:sSup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de-CH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CH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CH" i="1">
                                            <a:latin typeface="Cambria Math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e-CH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f>
                                  <m:fPr>
                                    <m:ctrlPr>
                                      <a:rPr lang="de-CH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CH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>
                                            <a:latin typeface="Cambria Math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de-CH" i="1"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de-CH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08" y="2060575"/>
                <a:ext cx="5761980" cy="4284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43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2: Compute the pseudo-inverse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x-data: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1,  0,  0</m:t>
                            </m:r>
                          </m:e>
                        </m:d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0, </m:t>
                            </m:r>
                            <m:r>
                              <a:rPr lang="de-CH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de-CH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 0</m:t>
                            </m:r>
                          </m:e>
                        </m:d>
                      </m:e>
                    </m:d>
                  </m:oMath>
                </a14:m>
                <a:endParaRPr lang="de-CH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de-CH" dirty="0" err="1" smtClean="0">
                    <a:ea typeface="Cambria Math" charset="0"/>
                    <a:cs typeface="Cambria Math" charset="0"/>
                  </a:rPr>
                  <a:t>Assume</a:t>
                </a:r>
                <a:r>
                  <a:rPr lang="de-CH" dirty="0" smtClean="0">
                    <a:ea typeface="Cambria Math" charset="0"/>
                    <a:cs typeface="Cambria Math" charset="0"/>
                  </a:rPr>
                  <a:t> LSQ </a:t>
                </a:r>
                <a:r>
                  <a:rPr lang="de-CH" dirty="0" err="1" smtClean="0">
                    <a:ea typeface="Cambria Math" charset="0"/>
                    <a:cs typeface="Cambria Math" charset="0"/>
                  </a:rPr>
                  <a:t>problem</a:t>
                </a:r>
                <a:endParaRPr lang="de-CH" b="0" dirty="0" smtClean="0">
                  <a:ea typeface="Cambria Math" charset="0"/>
                  <a:cs typeface="Cambria Math" charset="0"/>
                </a:endParaRPr>
              </a:p>
              <a:p>
                <a:endParaRPr lang="de-CH" dirty="0" smtClean="0">
                  <a:ea typeface="Cambria Math" charset="0"/>
                  <a:cs typeface="Cambria Math" charset="0"/>
                </a:endParaRPr>
              </a:p>
              <a:p>
                <a:r>
                  <a:rPr lang="de-CH" dirty="0" err="1" smtClean="0">
                    <a:ea typeface="Cambria Math" charset="0"/>
                    <a:cs typeface="Cambria Math" charset="0"/>
                  </a:rPr>
                  <a:t>Compute</a:t>
                </a:r>
                <a:r>
                  <a:rPr lang="de-CH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dirty="0" err="1" smtClean="0">
                    <a:ea typeface="Cambria Math" charset="0"/>
                    <a:cs typeface="Cambria Math" charset="0"/>
                  </a:rPr>
                  <a:t>the</a:t>
                </a:r>
                <a:r>
                  <a:rPr lang="de-CH" dirty="0" smtClean="0">
                    <a:ea typeface="Cambria Math" charset="0"/>
                    <a:cs typeface="Cambria Math" charset="0"/>
                  </a:rPr>
                  <a:t> rank – </a:t>
                </a:r>
                <a:r>
                  <a:rPr lang="de-CH" dirty="0" err="1" smtClean="0">
                    <a:ea typeface="Cambria Math" charset="0"/>
                    <a:cs typeface="Cambria Math" charset="0"/>
                  </a:rPr>
                  <a:t>is</a:t>
                </a:r>
                <a:r>
                  <a:rPr lang="de-CH" dirty="0" smtClean="0">
                    <a:ea typeface="Cambria Math" charset="0"/>
                    <a:cs typeface="Cambria Math" charset="0"/>
                  </a:rPr>
                  <a:t> a pseudo-inverse </a:t>
                </a:r>
                <a:r>
                  <a:rPr lang="de-CH" dirty="0" err="1" smtClean="0">
                    <a:ea typeface="Cambria Math" charset="0"/>
                    <a:cs typeface="Cambria Math" charset="0"/>
                  </a:rPr>
                  <a:t>required</a:t>
                </a:r>
                <a:r>
                  <a:rPr lang="de-CH" dirty="0" smtClean="0">
                    <a:ea typeface="Cambria Math" charset="0"/>
                    <a:cs typeface="Cambria Math" charset="0"/>
                  </a:rPr>
                  <a:t>?</a:t>
                </a:r>
              </a:p>
              <a:p>
                <a:r>
                  <a:rPr lang="de-CH" b="0" dirty="0" err="1" smtClean="0">
                    <a:ea typeface="Cambria Math" charset="0"/>
                    <a:cs typeface="Cambria Math" charset="0"/>
                  </a:rPr>
                  <a:t>Decompose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b="0" dirty="0" err="1" smtClean="0">
                    <a:ea typeface="Cambria Math" charset="0"/>
                    <a:cs typeface="Cambria Math" charset="0"/>
                  </a:rPr>
                  <a:t>the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b="0" dirty="0" err="1" smtClean="0">
                    <a:ea typeface="Cambria Math" charset="0"/>
                    <a:cs typeface="Cambria Math" charset="0"/>
                  </a:rPr>
                  <a:t>matrix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b="0" dirty="0" err="1" smtClean="0">
                    <a:ea typeface="Cambria Math" charset="0"/>
                    <a:cs typeface="Cambria Math" charset="0"/>
                  </a:rPr>
                  <a:t>as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</m:e>
                    </m:acc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>
                        <a:latin typeface="Cambria Math" charset="0"/>
                      </a:rPr>
                      <m:t>UΣ</m:t>
                    </m:r>
                    <m:sSup>
                      <m:sSupPr>
                        <m:ctrlPr>
                          <a:rPr lang="de-CH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>
                            <a:latin typeface="Cambria Math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CH">
                            <a:latin typeface="Cambria Math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de-CH" b="0" dirty="0" smtClean="0">
                    <a:ea typeface="Cambria Math" charset="0"/>
                    <a:cs typeface="Cambria Math" charset="0"/>
                  </a:rPr>
                  <a:t> (Tipp: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latin typeface="Cambria Math" charset="0"/>
                      </a:rPr>
                      <m:t>U</m:t>
                    </m:r>
                  </m:oMath>
                </a14:m>
                <a:r>
                  <a:rPr lang="de-CH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b="0" dirty="0" err="1" smtClean="0">
                    <a:ea typeface="Cambria Math" charset="0"/>
                    <a:cs typeface="Cambria Math" charset="0"/>
                  </a:rPr>
                  <a:t>and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V</m:t>
                    </m:r>
                  </m:oMath>
                </a14:m>
                <a:r>
                  <a:rPr lang="de-CH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b="0" dirty="0" err="1" smtClean="0">
                    <a:ea typeface="Cambria Math" charset="0"/>
                    <a:cs typeface="Cambria Math" charset="0"/>
                  </a:rPr>
                  <a:t>are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b="0" dirty="0" err="1" smtClean="0">
                    <a:ea typeface="Cambria Math" charset="0"/>
                    <a:cs typeface="Cambria Math" charset="0"/>
                  </a:rPr>
                  <a:t>identities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 – </a:t>
                </a:r>
                <a:r>
                  <a:rPr lang="de-CH" b="0" dirty="0" err="1" smtClean="0">
                    <a:ea typeface="Cambria Math" charset="0"/>
                    <a:cs typeface="Cambria Math" charset="0"/>
                  </a:rPr>
                  <a:t>what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b="0" dirty="0" err="1" smtClean="0">
                    <a:ea typeface="Cambria Math" charset="0"/>
                    <a:cs typeface="Cambria Math" charset="0"/>
                  </a:rPr>
                  <a:t>dimensions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?)</a:t>
                </a:r>
              </a:p>
              <a:p>
                <a:r>
                  <a:rPr lang="de-CH" dirty="0" smtClean="0">
                    <a:ea typeface="Cambria Math" charset="0"/>
                    <a:cs typeface="Cambria Math" charset="0"/>
                  </a:rPr>
                  <a:t>Write down </a:t>
                </a:r>
                <a:r>
                  <a:rPr lang="de-CH" dirty="0" err="1" smtClean="0">
                    <a:ea typeface="Cambria Math" charset="0"/>
                    <a:cs typeface="Cambria Math" charset="0"/>
                  </a:rPr>
                  <a:t>the</a:t>
                </a:r>
                <a:r>
                  <a:rPr lang="de-CH" dirty="0" smtClean="0">
                    <a:ea typeface="Cambria Math" charset="0"/>
                    <a:cs typeface="Cambria Math" charset="0"/>
                  </a:rPr>
                  <a:t> pseudo inverse</a:t>
                </a:r>
                <a:endParaRPr lang="de-CH" b="0" dirty="0" smtClean="0">
                  <a:ea typeface="Cambria Math" charset="0"/>
                  <a:cs typeface="Cambria Math" charset="0"/>
                </a:endParaRPr>
              </a:p>
              <a:p>
                <a:endParaRPr lang="de-CH" dirty="0">
                  <a:ea typeface="Cambria Math" charset="0"/>
                  <a:cs typeface="Cambria Math" charset="0"/>
                </a:endParaRPr>
              </a:p>
              <a:p>
                <a:endParaRPr lang="de-CH" b="0" dirty="0" smtClean="0">
                  <a:ea typeface="Cambria Math" charset="0"/>
                  <a:cs typeface="Cambria Math" charset="0"/>
                </a:endParaRPr>
              </a:p>
              <a:p>
                <a:pPr lvl="1"/>
                <a:endParaRPr lang="de-CH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5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Intervention: What have we done so far?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We have some </a:t>
                </a:r>
                <a:r>
                  <a:rPr lang="en-US" b="1" dirty="0" smtClean="0"/>
                  <a:t>data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𝐷</m:t>
                    </m:r>
                    <m:r>
                      <a:rPr lang="de-CH" b="0" i="1" smtClean="0">
                        <a:latin typeface="Cambria Math" charset="0"/>
                      </a:rPr>
                      <m:t>={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charset="0"/>
                              </a:rPr>
                              <m:t>x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de-CH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, …,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>
                                <a:latin typeface="Cambria Math" charset="0"/>
                              </a:rPr>
                              <m:t>x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de-CH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want to fit a </a:t>
                </a:r>
                <a:r>
                  <a:rPr lang="en-US" b="1" dirty="0" smtClean="0"/>
                  <a:t>function with linear parameters </a:t>
                </a:r>
                <a:r>
                  <a:rPr lang="en-US" dirty="0" smtClean="0"/>
                  <a:t>to the data, 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.: (*)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𝑦</m:t>
                    </m:r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de-CH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𝑦</m:t>
                    </m:r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⋅</m:t>
                    </m:r>
                    <m:sSubSup>
                      <m:sSub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de-CH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⋅</m:t>
                    </m:r>
                    <m:sSubSup>
                      <m:sSub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de-CH" b="0" i="1" smtClean="0">
                            <a:latin typeface="Cambria Math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decide on a </a:t>
                </a:r>
                <a:r>
                  <a:rPr lang="en-US" b="1" dirty="0" smtClean="0"/>
                  <a:t>squared penalty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CH">
                                    <a:latin typeface="Cambria Math" charset="0"/>
                                  </a:rPr>
                                  <m:t>X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de-CH">
                                <a:latin typeface="Cambria Math" charset="0"/>
                              </a:rPr>
                              <m:t>w</m:t>
                            </m:r>
                            <m:r>
                              <a:rPr lang="de-CH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CH">
                                    <a:latin typeface="Cambria Math" charset="0"/>
                                  </a:rPr>
                                  <m:t>y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de-CH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de-CH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Now we can optimize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latin typeface="Cambria Math" charset="0"/>
                      </a:rPr>
                      <m:t>w</m:t>
                    </m:r>
                  </m:oMath>
                </a14:m>
                <a:r>
                  <a:rPr lang="en-US" dirty="0" smtClean="0"/>
                  <a:t> to </a:t>
                </a:r>
                <a:r>
                  <a:rPr lang="en-US" b="1" dirty="0" smtClean="0"/>
                  <a:t>minimize the penalty</a:t>
                </a:r>
              </a:p>
              <a:p>
                <a:r>
                  <a:rPr lang="en-US" dirty="0" smtClean="0"/>
                  <a:t>One way to do this is by </a:t>
                </a:r>
                <a:r>
                  <a:rPr lang="en-US" b="1" dirty="0" smtClean="0"/>
                  <a:t>normal form</a:t>
                </a:r>
                <a:r>
                  <a:rPr lang="en-US" dirty="0" smtClean="0"/>
                  <a:t>, if the </a:t>
                </a:r>
                <a:r>
                  <a:rPr lang="en-US" b="1" dirty="0" smtClean="0"/>
                  <a:t>condition number </a:t>
                </a:r>
                <a:r>
                  <a:rPr lang="en-US" dirty="0" smtClean="0"/>
                  <a:t>is large this is difficult since it has a “squared effect”</a:t>
                </a:r>
                <a:endParaRPr lang="en-US" dirty="0"/>
              </a:p>
              <a:p>
                <a:r>
                  <a:rPr lang="en-US" dirty="0" smtClean="0"/>
                  <a:t>Constructing the </a:t>
                </a:r>
                <a:r>
                  <a:rPr lang="en-US" b="1" dirty="0" smtClean="0"/>
                  <a:t>pseudo-invers via SVD </a:t>
                </a:r>
                <a:r>
                  <a:rPr lang="en-US" dirty="0" smtClean="0"/>
                  <a:t>weakens the effect of the large condition number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(*) Please note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CH" sz="1800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a:rPr lang="de-CH" sz="1800" i="1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de-CH" sz="1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sz="1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de-CH" sz="18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sz="1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etc.</a:t>
                </a:r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3"/>
                <a:stretch>
                  <a:fillRect l="-317" t="-2026" b="-1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3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Now something different: Newton’s Method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Idea: Find the root of a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de-CH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CH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Derivation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Approximate: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</a:rPr>
                          <m:t>𝑥</m:t>
                        </m:r>
                        <m:r>
                          <a:rPr lang="de-CH" i="1">
                            <a:latin typeface="Cambria Math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de-CH">
                            <a:latin typeface="Cambria Math" charset="0"/>
                          </a:rPr>
                          <m:t>Δ</m:t>
                        </m:r>
                        <m:r>
                          <a:rPr lang="de-CH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CH" i="1">
                        <a:latin typeface="Cambria Math" charset="0"/>
                      </a:rPr>
                      <m:t> 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p>
                      <m:sSup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  <m:sup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de-CH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 (Taylor)</a:t>
                </a:r>
              </a:p>
              <a:p>
                <a:pPr lvl="1"/>
                <a:r>
                  <a:rPr lang="en-US" dirty="0"/>
                  <a:t>Discretize: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CH" i="1">
                        <a:latin typeface="Cambria Math" charset="0"/>
                      </a:rPr>
                      <m:t>=</m:t>
                    </m:r>
                    <m:r>
                      <a:rPr lang="de-CH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CH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de-CH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de-CH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de-CH" i="1">
                            <a:latin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CH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i="1">
                            <a:latin typeface="Cambria Math" charset="0"/>
                          </a:rPr>
                        </m:ctrlPr>
                      </m:borderBoxPr>
                      <m:e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de-CH" i="1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de-CH" i="1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de-CH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CH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CH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  <m:r>
                                          <a:rPr lang="de-CH" i="1"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CH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CH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  <m:r>
                                          <a:rPr lang="de-CH" i="1"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den>
                        </m:f>
                      </m:e>
                    </m:borderBox>
                  </m:oMath>
                </a14:m>
                <a:r>
                  <a:rPr lang="en-US" dirty="0"/>
                  <a:t>  (update rule</a:t>
                </a:r>
                <a:r>
                  <a:rPr lang="en-US"/>
                  <a:t>) </a:t>
                </a:r>
                <a:endParaRPr lang="en-US" smtClean="0"/>
              </a:p>
              <a:p>
                <a:pPr lvl="1"/>
                <a:endParaRPr lang="en-US" dirty="0"/>
              </a:p>
              <a:p>
                <a:r>
                  <a:rPr lang="en-US" dirty="0">
                    <a:ea typeface="Courier New" charset="0"/>
                    <a:cs typeface="Courier New" charset="0"/>
                  </a:rPr>
                  <a:t>Iterate 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  <a:ea typeface="Courier New" charset="0"/>
                                    <a:cs typeface="Courier New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  <a:ea typeface="Courier New" charset="0"/>
                                    <a:cs typeface="Courier New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de-CH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−</m:t>
                        </m:r>
                        <m:sSup>
                          <m:sSupPr>
                            <m:ctrlPr>
                              <a:rPr lang="de-CH" i="1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  <a:ea typeface="Courier New" charset="0"/>
                                    <a:cs typeface="Courier New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  <a:ea typeface="Courier New" charset="0"/>
                                    <a:cs typeface="Courier New" charset="0"/>
                                  </a:rPr>
                                  <m:t>𝑘</m:t>
                                </m:r>
                                <m:r>
                                  <a:rPr lang="de-CH" i="1">
                                    <a:latin typeface="Cambria Math" charset="0"/>
                                    <a:ea typeface="Courier New" charset="0"/>
                                    <a:cs typeface="Courier New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CH" i="1">
                        <a:latin typeface="Cambria Math" charset="0"/>
                        <a:ea typeface="Courier New" charset="0"/>
                        <a:cs typeface="Courier New" charset="0"/>
                      </a:rPr>
                      <m:t>&lt;</m:t>
                    </m:r>
                    <m:r>
                      <a:rPr lang="de-CH" i="1">
                        <a:latin typeface="Cambria Math" charset="0"/>
                        <a:ea typeface="Courier New" charset="0"/>
                        <a:cs typeface="Courier New" charset="0"/>
                      </a:rPr>
                      <m:t>𝜖</m:t>
                    </m:r>
                  </m:oMath>
                </a14:m>
                <a:endParaRPr lang="en-US" dirty="0">
                  <a:ea typeface="Courier New" charset="0"/>
                  <a:cs typeface="Courier New" charset="0"/>
                </a:endParaRPr>
              </a:p>
              <a:p>
                <a:r>
                  <a:rPr lang="en-US" dirty="0">
                    <a:hlinkClick r:id="rId3"/>
                  </a:rPr>
                  <a:t>Link</a:t>
                </a:r>
                <a:endParaRPr lang="en-US" dirty="0"/>
              </a:p>
              <a:p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4"/>
                <a:stretch>
                  <a:fillRect l="-317" t="-2026" b="-7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44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3: Using Newton’s method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ea typeface="Cambria Math" charset="0"/>
              <a:cs typeface="Cambria Math" charset="0"/>
            </a:endParaRPr>
          </a:p>
          <a:p>
            <a:endParaRPr lang="de-CH" b="0" dirty="0" smtClean="0">
              <a:ea typeface="Cambria Math" charset="0"/>
              <a:cs typeface="Cambria Math" charset="0"/>
            </a:endParaRPr>
          </a:p>
          <a:p>
            <a:pPr lvl="1"/>
            <a:endParaRPr lang="de-CH" b="0" dirty="0" smtClean="0">
              <a:ea typeface="Cambria Math" charset="0"/>
              <a:cs typeface="Cambria Math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6/17/19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10"/>
              <p:cNvSpPr>
                <a:spLocks noGrp="1"/>
              </p:cNvSpPr>
              <p:nvPr/>
            </p:nvSpPr>
            <p:spPr>
              <a:xfrm>
                <a:off x="484833" y="21844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b="0" dirty="0" smtClean="0">
                    <a:ea typeface="Cambria Math" charset="0"/>
                    <a:cs typeface="Cambria Math" charset="0"/>
                  </a:rPr>
                  <a:t>Cube </a:t>
                </a:r>
                <a:r>
                  <a:rPr lang="de-CH" b="0" dirty="0" err="1" smtClean="0">
                    <a:ea typeface="Cambria Math" charset="0"/>
                    <a:cs typeface="Cambria Math" charset="0"/>
                  </a:rPr>
                  <a:t>of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b="0" dirty="0" err="1" smtClean="0">
                    <a:ea typeface="Cambria Math" charset="0"/>
                    <a:cs typeface="Cambria Math" charset="0"/>
                  </a:rPr>
                  <a:t>volume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 10 m</a:t>
                </a:r>
                <a:r>
                  <a:rPr lang="de-CH" baseline="30000" dirty="0">
                    <a:ea typeface="Cambria Math" charset="0"/>
                    <a:cs typeface="Cambria Math" charset="0"/>
                  </a:rPr>
                  <a:t>3</a:t>
                </a:r>
                <a:r>
                  <a:rPr lang="de-CH" b="0" baseline="3000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 - </a:t>
                </a:r>
                <a:r>
                  <a:rPr lang="de-CH" b="0" dirty="0" err="1" smtClean="0">
                    <a:ea typeface="Cambria Math" charset="0"/>
                    <a:cs typeface="Cambria Math" charset="0"/>
                  </a:rPr>
                  <a:t>What‘s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b="0" dirty="0" err="1" smtClean="0">
                    <a:ea typeface="Cambria Math" charset="0"/>
                    <a:cs typeface="Cambria Math" charset="0"/>
                  </a:rPr>
                  <a:t>the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b="0" dirty="0" err="1" smtClean="0">
                    <a:ea typeface="Cambria Math" charset="0"/>
                    <a:cs typeface="Cambria Math" charset="0"/>
                  </a:rPr>
                  <a:t>side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CH" b="0" dirty="0" err="1" smtClean="0">
                    <a:ea typeface="Cambria Math" charset="0"/>
                    <a:cs typeface="Cambria Math" charset="0"/>
                  </a:rPr>
                  <a:t>length</a:t>
                </a:r>
                <a:r>
                  <a:rPr lang="de-CH" b="0" dirty="0" smtClean="0">
                    <a:ea typeface="Cambria Math" charset="0"/>
                    <a:cs typeface="Cambria Math" charset="0"/>
                  </a:rPr>
                  <a:t>?</a:t>
                </a:r>
                <a:endParaRPr lang="de-CH" b="0" baseline="30000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Write down the function you are trying to find a root of</a:t>
                </a:r>
              </a:p>
              <a:p>
                <a:r>
                  <a:rPr lang="en-US" dirty="0" smtClean="0"/>
                  <a:t>Make an initial guess</a:t>
                </a:r>
              </a:p>
              <a:p>
                <a:r>
                  <a:rPr lang="en-US" dirty="0" smtClean="0"/>
                  <a:t>Iterate once using newton’s method</a:t>
                </a:r>
              </a:p>
              <a:p>
                <a:endParaRPr lang="en-US" dirty="0"/>
              </a:p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charset="0"/>
                          </a:rPr>
                          <m:t>0</m:t>
                        </m:r>
                      </m:sup>
                    </m:sSup>
                    <m:r>
                      <a:rPr lang="de-CH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 as an initial guess – what happens? Why?</a:t>
                </a:r>
              </a:p>
            </p:txBody>
          </p:sp>
        </mc:Choice>
        <mc:Fallback xmlns="">
          <p:sp>
            <p:nvSpPr>
              <p:cNvPr id="8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33" y="21844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18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FE1E-7CDC-474A-B7F7-F294C0E03621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9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Q1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 the condition number and find out what insights it reveals about a numerical problem</a:t>
            </a:r>
          </a:p>
          <a:p>
            <a:r>
              <a:rPr lang="en-US" dirty="0" smtClean="0"/>
              <a:t>Compute the pseudo inverse using SVD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90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Q2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Pseudo-code of a recursive task</a:t>
            </a:r>
          </a:p>
          <a:p>
            <a:r>
              <a:rPr lang="en-US" dirty="0" smtClean="0"/>
              <a:t>Use newton’s method to compute the </a:t>
            </a:r>
            <a:r>
              <a:rPr lang="en-US" dirty="0" err="1" smtClean="0"/>
              <a:t>sqrt</a:t>
            </a:r>
            <a:r>
              <a:rPr lang="en-US" dirty="0" smtClean="0"/>
              <a:t>. (similar to example 3)</a:t>
            </a:r>
          </a:p>
          <a:p>
            <a:r>
              <a:rPr lang="en-US" dirty="0" smtClean="0"/>
              <a:t>Implement newton’s method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9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dirty="0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el 17"/>
          <p:cNvSpPr>
            <a:spLocks noGrp="1"/>
          </p:cNvSpPr>
          <p:nvPr/>
        </p:nvSpPr>
        <p:spPr bwMode="gray">
          <a:xfrm>
            <a:off x="323851" y="2024063"/>
            <a:ext cx="11537949" cy="115212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Exercise 2: LSQ &amp; Newton’s Method</a:t>
            </a:r>
            <a:endParaRPr lang="en-GB" dirty="0"/>
          </a:p>
        </p:txBody>
      </p:sp>
      <p:sp>
        <p:nvSpPr>
          <p:cNvPr id="6" name="Untertitel 18"/>
          <p:cNvSpPr>
            <a:spLocks noGrp="1"/>
          </p:cNvSpPr>
          <p:nvPr/>
        </p:nvSpPr>
        <p:spPr>
          <a:xfrm>
            <a:off x="325438" y="3176191"/>
            <a:ext cx="11528425" cy="16734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44000" tIns="108000" rIns="144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MAD</a:t>
            </a:r>
          </a:p>
          <a:p>
            <a:r>
              <a:rPr lang="en-GB" dirty="0" err="1" smtClean="0"/>
              <a:t>bacdavid@student.ethz.ch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A6A9-04DB-7A49-B050-0E33B5705BD1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6" y="3340756"/>
            <a:ext cx="2976358" cy="29863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A311-C0EF-A444-9741-9E0F16C3D211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4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Theory/ Recap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Exercises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44C5-4F77-194D-8209-F74F7AEBA4F2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Information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512F-0D84-1243-8EFE-D376C73408FF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General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Lecture material &amp; problem </a:t>
            </a:r>
            <a:r>
              <a:rPr lang="en-US" sz="2400" dirty="0" smtClean="0"/>
              <a:t>sets available </a:t>
            </a:r>
            <a:r>
              <a:rPr lang="en-US" sz="2400" dirty="0" smtClean="0">
                <a:hlinkClick r:id="rId2"/>
              </a:rPr>
              <a:t>here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Tutorial material available </a:t>
            </a:r>
            <a:r>
              <a:rPr lang="en-US" sz="2400" dirty="0" smtClean="0">
                <a:hlinkClick r:id="rId3"/>
              </a:rPr>
              <a:t>here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928F-4CDE-4C4B-B8A3-B7A0A3B6D19B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6E05-0EC7-D94A-90E1-E6986BC4C74E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8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Goals of Today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Know about SVD</a:t>
            </a:r>
          </a:p>
          <a:p>
            <a:r>
              <a:rPr lang="en-US" dirty="0" smtClean="0"/>
              <a:t>Understand the meaning of the condition number</a:t>
            </a:r>
          </a:p>
          <a:p>
            <a:r>
              <a:rPr lang="en-US" dirty="0" smtClean="0"/>
              <a:t>Know how to compute pseudo-inverse</a:t>
            </a:r>
          </a:p>
          <a:p>
            <a:r>
              <a:rPr lang="en-US" dirty="0" smtClean="0"/>
              <a:t>Know how to use Newton’s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ED18-D3F4-1549-B2A5-13FE54EA842C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6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Theory / Recap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E3D0-57C6-D84E-B95B-6B9F6889229E}" type="datetime1">
              <a:rPr lang="en-US" smtClean="0"/>
              <a:t>6/17/19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0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SVD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charset="0"/>
                      </a:rPr>
                      <m:t>U</m:t>
                    </m:r>
                    <m:r>
                      <a:rPr lang="de-CH" b="0" i="0" smtClean="0">
                        <a:latin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charset="0"/>
                      </a:rPr>
                      <m:t>V</m:t>
                    </m:r>
                  </m:oMath>
                </a14:m>
                <a:r>
                  <a:rPr lang="en-US" dirty="0" smtClean="0"/>
                  <a:t>: Orthogonal matrices</a:t>
                </a:r>
              </a:p>
              <a:p>
                <a:pPr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charset="0"/>
                      </a:rPr>
                      <m:t>Σ</m:t>
                    </m:r>
                  </m:oMath>
                </a14:m>
                <a:r>
                  <a:rPr lang="en-US" dirty="0" smtClean="0"/>
                  <a:t>: non-squared diagonal Matrix</a:t>
                </a:r>
              </a:p>
              <a:p>
                <a:pPr>
                  <a:buFont typeface="Wingdings" charset="2"/>
                  <a:buChar char="§"/>
                </a:pPr>
                <a:r>
                  <a:rPr lang="en-US" dirty="0" smtClean="0"/>
                  <a:t>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b="0" i="0" smtClean="0">
                          <a:latin typeface="Cambria Math" charset="0"/>
                        </a:rPr>
                        <m:t>M</m:t>
                      </m:r>
                      <m:r>
                        <a:rPr lang="de-CH" b="0" i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charset="0"/>
                        </a:rPr>
                        <m:t>UΣ</m:t>
                      </m:r>
                      <m:sSup>
                        <m:sSup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</a:rPr>
                            <m:t>V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Inverse: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</a:rPr>
                            <m:t>M</m:t>
                          </m:r>
                        </m:e>
                        <m:sup>
                          <m:r>
                            <a:rPr lang="de-CH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charset="0"/>
                        </a:rPr>
                        <m:t>V</m:t>
                      </m:r>
                      <m:sSup>
                        <m:sSup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</a:rPr>
                            <m:t>Σ</m:t>
                          </m:r>
                        </m:e>
                        <m:sup>
                          <m:r>
                            <a:rPr lang="de-CH" b="0" i="0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Note: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𝑑𝑖𝑎</m:t>
                    </m:r>
                    <m:sSup>
                      <m:s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charset="0"/>
                          </a:rPr>
                          <m:t>𝑔</m:t>
                        </m:r>
                      </m:e>
                      <m:sup>
                        <m:r>
                          <a:rPr lang="de-CH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de-CH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r>
                      <a:rPr lang="de-CH" b="0" i="1" smtClean="0">
                        <a:latin typeface="Cambria Math" charset="0"/>
                      </a:rPr>
                      <m:t>𝑑𝑖𝑎𝑔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  <a:blipFill rotWithShape="0">
                <a:blip r:embed="rId3"/>
                <a:stretch>
                  <a:fillRect l="-635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6/17/19</a:t>
            </a:fld>
            <a:endParaRPr lang="en-GB" dirty="0"/>
          </a:p>
        </p:txBody>
      </p:sp>
      <p:pic>
        <p:nvPicPr>
          <p:cNvPr id="1028" name="Picture 4" descr="https://upload.wikimedia.org/wikipedia/commons/thumb/b/bb/Singular-Value-Decomposition.svg/800px-Singular-Value-Decomposit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720" y="975380"/>
            <a:ext cx="5156143" cy="468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0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5085F5F-AA54-1D48-9A2E-76D368C75695}">
  <we:reference id="wa104380169" version="1.1.0.0" store="de-CH" storeType="OMEX"/>
  <we:alternateReferences>
    <we:reference id="wa104380169" version="1.1.0.0" store="wa1043801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746F96-36FE-7444-913C-6F3F552C6FB0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3989</TotalTime>
  <Words>925</Words>
  <Application>Microsoft Macintosh PowerPoint</Application>
  <PresentationFormat>Custom</PresentationFormat>
  <Paragraphs>176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Cambria Math</vt:lpstr>
      <vt:lpstr>Courier New</vt:lpstr>
      <vt:lpstr>Wingdings</vt:lpstr>
      <vt:lpstr>Arial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vY2X1EB4EM@student.ethz.ch</dc:creator>
  <cp:lastModifiedBy>vY2X1EB4EM@student.ethz.ch</cp:lastModifiedBy>
  <cp:revision>188</cp:revision>
  <cp:lastPrinted>2019-03-05T13:08:50Z</cp:lastPrinted>
  <dcterms:created xsi:type="dcterms:W3CDTF">2017-10-29T14:56:25Z</dcterms:created>
  <dcterms:modified xsi:type="dcterms:W3CDTF">2019-06-17T13:17:25Z</dcterms:modified>
</cp:coreProperties>
</file>