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6"/>
  </p:notesMasterIdLst>
  <p:handoutMasterIdLst>
    <p:handoutMasterId r:id="rId27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27" r:id="rId18"/>
    <p:sldId id="326" r:id="rId19"/>
    <p:sldId id="328" r:id="rId20"/>
    <p:sldId id="329" r:id="rId21"/>
    <p:sldId id="331" r:id="rId22"/>
    <p:sldId id="305" r:id="rId23"/>
    <p:sldId id="311" r:id="rId24"/>
    <p:sldId id="296" r:id="rId2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09" autoAdjust="0"/>
    <p:restoredTop sz="94660"/>
  </p:normalViewPr>
  <p:slideViewPr>
    <p:cSldViewPr snapToObjects="1">
      <p:cViewPr>
        <p:scale>
          <a:sx n="107" d="100"/>
          <a:sy n="107" d="100"/>
        </p:scale>
        <p:origin x="544" y="-8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12.03.19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12.03.19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2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3/12/19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ewtonIteration_Ani.gi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Newton’s Method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Derivation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Approximate: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Δ</m:t>
                        </m:r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</a:rPr>
                      <m:t> 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(Taylor)</a:t>
                </a:r>
              </a:p>
              <a:p>
                <a:pPr lvl="1"/>
                <a:r>
                  <a:rPr lang="en-US" dirty="0"/>
                  <a:t>Discretize: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>
                            <a:latin typeface="Cambria Math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borderBox>
                  </m:oMath>
                </a14:m>
                <a:r>
                  <a:rPr lang="en-US" dirty="0"/>
                  <a:t>  (update rule)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  <a:ea typeface="Courier New" charset="0"/>
                        <a:cs typeface="Courier New" charset="0"/>
                      </a:rPr>
                      <m:t>&lt;</m:t>
                    </m:r>
                    <m:r>
                      <a:rPr lang="de-CH" i="1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</m:oMath>
                </a14:m>
                <a:endParaRPr lang="en-US" dirty="0">
                  <a:ea typeface="Courier New" charset="0"/>
                  <a:cs typeface="Courier New" charset="0"/>
                </a:endParaRPr>
              </a:p>
              <a:p>
                <a:r>
                  <a:rPr lang="en-US" dirty="0">
                    <a:hlinkClick r:id="rId3"/>
                  </a:rPr>
                  <a:t>Link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4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7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Oscillation</a:t>
            </a:r>
            <a:endParaRPr lang="de-CH" dirty="0" smtClean="0"/>
          </a:p>
          <a:p>
            <a:r>
              <a:rPr lang="de-CH" dirty="0" err="1" smtClean="0"/>
              <a:t>Stationary</a:t>
            </a:r>
            <a:r>
              <a:rPr lang="de-CH" dirty="0" smtClean="0"/>
              <a:t> </a:t>
            </a:r>
            <a:r>
              <a:rPr lang="de-CH" dirty="0" err="1" smtClean="0"/>
              <a:t>point</a:t>
            </a:r>
            <a:endParaRPr lang="de-CH" dirty="0" smtClean="0"/>
          </a:p>
          <a:p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3/12/19</a:t>
            </a:fld>
            <a:endParaRPr lang="en-GB" dirty="0"/>
          </a:p>
        </p:txBody>
      </p:sp>
      <p:pic>
        <p:nvPicPr>
          <p:cNvPr id="1026" name="Picture 2" descr="https://upload.wikimedia.org/wikipedia/commons/thumb/f/f1/NewtonsMethodConvergenceFailure.svg/800px-NewtonsMethodConvergenceFail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5" y="711951"/>
            <a:ext cx="5434098" cy="54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70552" y="5965960"/>
            <a:ext cx="6056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/wiki/Newton%27s_method#/media/</a:t>
            </a:r>
            <a:r>
              <a:rPr lang="en-US" sz="1000" dirty="0" err="1"/>
              <a:t>File:NewtonsMethodConvergenceFailure.svg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02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Newton’s Method for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CH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0" smtClean="0">
                            <a:latin typeface="Cambria Math" charset="0"/>
                          </a:rPr>
                          <m:t>𝐱</m:t>
                        </m:r>
                      </m:e>
                      <m:sup>
                        <m:r>
                          <a:rPr lang="de-CH" b="1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de-CH" b="0" i="1" smtClean="0">
                                <a:latin typeface="Cambria Math" charset="0"/>
                              </a:rPr>
                              <m:t>, …, </m:t>
                            </m:r>
                            <m:sSubSup>
                              <m:sSubSup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charset="0"/>
                      </a:rPr>
                      <m:t>𝐅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de-CH" b="1" i="1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de-CH" b="0" i="1" smtClean="0">
                                <a:latin typeface="Cambria Math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1" i="0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U</a:t>
                </a:r>
                <a:r>
                  <a:rPr lang="de-CH" dirty="0" err="1" smtClean="0"/>
                  <a:t>pdate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rule</a:t>
                </a:r>
                <a:r>
                  <a:rPr lang="de-CH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0" smtClean="0">
                            <a:latin typeface="Cambria Math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de-CH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de-CH" b="1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de-CH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 charset="0"/>
                          </a:rPr>
                          <m:t>𝑱</m:t>
                        </m:r>
                      </m:e>
                      <m:sup>
                        <m:r>
                          <a:rPr lang="de-CH" b="1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de-CH" b="1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b="1">
                        <a:latin typeface="Cambria Math" charset="0"/>
                      </a:rPr>
                      <m:t>𝐅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Define: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de-CH" b="1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de-CH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Write update rule as: </a:t>
                </a:r>
                <a14:m>
                  <m:oMath xmlns:m="http://schemas.openxmlformats.org/officeDocument/2006/math">
                    <m:r>
                      <a:rPr lang="de-CH" b="1" i="1" smtClean="0">
                        <a:latin typeface="Cambria Math" charset="0"/>
                      </a:rPr>
                      <m:t>𝑱</m:t>
                    </m:r>
                    <m:d>
                      <m:dPr>
                        <m:ctrlPr>
                          <a:rPr lang="de-CH" b="1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1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(</m:t>
                        </m:r>
                        <m:r>
                          <a:rPr lang="de-CH" i="1">
                            <a:latin typeface="Cambria Math" charset="0"/>
                          </a:rPr>
                          <m:t>𝑘</m:t>
                        </m:r>
                        <m:r>
                          <a:rPr lang="de-CH" i="1">
                            <a:latin typeface="Cambria Math" charset="0"/>
                          </a:rPr>
                          <m:t>−1)</m:t>
                        </m:r>
                      </m:sup>
                    </m:sSup>
                    <m:r>
                      <a:rPr lang="de-CH" b="1" i="1" smtClean="0">
                        <a:latin typeface="Cambria Math" charset="0"/>
                      </a:rPr>
                      <m:t>=−</m:t>
                    </m:r>
                    <m:r>
                      <a:rPr lang="de-CH" b="1">
                        <a:latin typeface="Cambria Math" charset="0"/>
                      </a:rPr>
                      <m:t>𝐅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System of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+2=0;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CH" b="0" i="1" smtClean="0">
                        <a:latin typeface="Cambria Math" charset="0"/>
                      </a:rPr>
                      <m:t>−1=0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Initial Guess: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de-CH" b="0" i="1" smtClean="0">
                        <a:latin typeface="Cambria Math" charset="0"/>
                      </a:rPr>
                      <m:t>=0; </m:t>
                    </m:r>
                    <m:sSubSup>
                      <m:sSub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de-CH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Compute the Jacobian</a:t>
                </a:r>
              </a:p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charset="0"/>
                      </a:rPr>
                      <m:t>𝑱</m:t>
                    </m:r>
                    <m:d>
                      <m:dPr>
                        <m:ctrlPr>
                          <a:rPr lang="de-CH" b="1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1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(</m:t>
                        </m:r>
                        <m:r>
                          <a:rPr lang="de-CH" i="1">
                            <a:latin typeface="Cambria Math" charset="0"/>
                          </a:rPr>
                          <m:t>𝑘</m:t>
                        </m:r>
                        <m:r>
                          <a:rPr lang="de-CH" i="1">
                            <a:latin typeface="Cambria Math" charset="0"/>
                          </a:rPr>
                          <m:t>−1)</m:t>
                        </m:r>
                      </m:sup>
                    </m:sSup>
                    <m:r>
                      <a:rPr lang="de-CH" b="1" i="1">
                        <a:latin typeface="Cambria Math" charset="0"/>
                      </a:rPr>
                      <m:t>=−</m:t>
                    </m:r>
                    <m:r>
                      <a:rPr lang="de-CH" b="1">
                        <a:latin typeface="Cambria Math" charset="0"/>
                      </a:rPr>
                      <m:t>𝐅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1"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1" i="0" smtClean="0">
                            <a:latin typeface="Cambria Math" charset="0"/>
                          </a:rPr>
                          <m:t>  </m:t>
                        </m:r>
                        <m:r>
                          <a:rPr lang="de-CH" b="1">
                            <a:latin typeface="Cambria Math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3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 Newton’s method for systems</a:t>
            </a:r>
          </a:p>
          <a:p>
            <a:r>
              <a:rPr lang="en-US" dirty="0" smtClean="0"/>
              <a:t>Solve </a:t>
            </a:r>
            <a:r>
              <a:rPr lang="en-US" smtClean="0"/>
              <a:t>a practical problem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3: Newton’s Method for Systems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Newton’s method (again)</a:t>
            </a:r>
          </a:p>
          <a:p>
            <a:r>
              <a:rPr lang="en-US" dirty="0" smtClean="0"/>
              <a:t>Understand issues related to Newton’s Method</a:t>
            </a:r>
          </a:p>
          <a:p>
            <a:r>
              <a:rPr lang="en-US" dirty="0" smtClean="0"/>
              <a:t>Understand how to generalize the method to a system of equations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3/12/19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Root of a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 root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Intermediate Value Theorem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is continuous</a:t>
                </a:r>
              </a:p>
              <a:p>
                <a:pPr lvl="1">
                  <a:tabLst>
                    <a:tab pos="247967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sign</m:t>
                    </m:r>
                    <m:r>
                      <a:rPr lang="de-CH" b="0" i="1" smtClean="0">
                        <a:latin typeface="Cambria Math" charset="0"/>
                      </a:rPr>
                      <m:t> 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m:rPr>
                        <m:sty m:val="p"/>
                      </m:rPr>
                      <a:rPr lang="de-CH" i="0">
                        <a:latin typeface="Cambria Math" charset="0"/>
                      </a:rPr>
                      <m:t>sign</m:t>
                    </m:r>
                    <m:r>
                      <a:rPr lang="de-CH" i="1">
                        <a:latin typeface="Cambria Math" charset="0"/>
                      </a:rPr>
                      <m:t> 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tabLst>
                    <a:tab pos="2479675" algn="l"/>
                  </a:tabLst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72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12531" y="4951329"/>
            <a:ext cx="4515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Zero_of_a_function</a:t>
            </a:r>
            <a:r>
              <a:rPr lang="en-US" sz="1000" dirty="0"/>
              <a:t>#/media/</a:t>
            </a:r>
            <a:r>
              <a:rPr lang="en-US" sz="1000" dirty="0" err="1"/>
              <a:t>File:X-intercepts.svg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71" y="18735"/>
            <a:ext cx="4941168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5750</TotalTime>
  <Words>570</Words>
  <Application>Microsoft Macintosh PowerPoint</Application>
  <PresentationFormat>Custom</PresentationFormat>
  <Paragraphs>111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Cambria Math</vt:lpstr>
      <vt:lpstr>Courier New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198</cp:revision>
  <cp:lastPrinted>2019-03-05T13:08:50Z</cp:lastPrinted>
  <dcterms:created xsi:type="dcterms:W3CDTF">2017-10-29T14:56:25Z</dcterms:created>
  <dcterms:modified xsi:type="dcterms:W3CDTF">2019-03-13T20:04:59Z</dcterms:modified>
</cp:coreProperties>
</file>