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0"/>
  </p:notesMasterIdLst>
  <p:handoutMasterIdLst>
    <p:handoutMasterId r:id="rId31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27" r:id="rId18"/>
    <p:sldId id="332" r:id="rId19"/>
    <p:sldId id="333" r:id="rId20"/>
    <p:sldId id="326" r:id="rId21"/>
    <p:sldId id="334" r:id="rId22"/>
    <p:sldId id="328" r:id="rId23"/>
    <p:sldId id="335" r:id="rId24"/>
    <p:sldId id="305" r:id="rId25"/>
    <p:sldId id="311" r:id="rId26"/>
    <p:sldId id="336" r:id="rId27"/>
    <p:sldId id="337" r:id="rId28"/>
    <p:sldId id="296" r:id="rId2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 autoAdjust="0"/>
    <p:restoredTop sz="94635"/>
  </p:normalViewPr>
  <p:slideViewPr>
    <p:cSldViewPr snapToObjects="1">
      <p:cViewPr>
        <p:scale>
          <a:sx n="107" d="100"/>
          <a:sy n="107" d="100"/>
        </p:scale>
        <p:origin x="1176" y="400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18.03.19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18.03.19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22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199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4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21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3/18/19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Lagrange Interpolation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Dataset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,…,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CH" b="0" dirty="0" smtClean="0"/>
              </a:p>
              <a:p>
                <a:r>
                  <a:rPr lang="en-US" dirty="0" smtClean="0"/>
                  <a:t>Want to create a function that goes through all points in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- how?</a:t>
                </a:r>
              </a:p>
              <a:p>
                <a:r>
                  <a:rPr lang="en-US" dirty="0" smtClean="0"/>
                  <a:t>Lagrange interpolation: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72" t="-2026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2/23/Runge%27s_phenomenon_in_Lagrange_polynomials.svg/1024px-Runge%27s_phenomenon_in_Lagrange_polynomial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7" y="1418146"/>
            <a:ext cx="5704756" cy="389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09642" y="5347679"/>
            <a:ext cx="573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Lagrange_polynomial</a:t>
            </a:r>
            <a:r>
              <a:rPr lang="en-US" sz="1000" dirty="0"/>
              <a:t>#/media/File:Runge%27s_phenomenon_in_Lagrange_polynomials.svg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75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</a:t>
            </a:r>
            <a:r>
              <a:rPr lang="en-GB" dirty="0" smtClean="0"/>
              <a:t>Lagrange Polynomial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1, 1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2, 2</m:t>
                            </m:r>
                          </m:e>
                        </m:d>
                      </m:e>
                    </m:d>
                  </m:oMath>
                </a14:m>
                <a:endParaRPr lang="de-CH" b="0" dirty="0" smtClean="0"/>
              </a:p>
              <a:p>
                <a:endParaRPr lang="de-CH" b="0" dirty="0" smtClean="0"/>
              </a:p>
              <a:p>
                <a:r>
                  <a:rPr lang="en-US" dirty="0" smtClean="0"/>
                  <a:t>How many degrees will the </a:t>
                </a:r>
                <a:r>
                  <a:rPr lang="en-US" dirty="0"/>
                  <a:t>L</a:t>
                </a:r>
                <a:r>
                  <a:rPr lang="en-US" dirty="0" smtClean="0"/>
                  <a:t>agrange polynomial have?</a:t>
                </a:r>
              </a:p>
              <a:p>
                <a:r>
                  <a:rPr lang="en-US" dirty="0" smtClean="0"/>
                  <a:t>Can you guess the function?</a:t>
                </a:r>
              </a:p>
              <a:p>
                <a:r>
                  <a:rPr lang="en-US" dirty="0" smtClean="0"/>
                  <a:t>Write down the Lagrange Polynomial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Degree of Lagrange Polynomial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Lagrange </a:t>
                </a:r>
                <a:r>
                  <a:rPr lang="de-CH" dirty="0" err="1" smtClean="0"/>
                  <a:t>Polynomial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has</a:t>
                </a:r>
                <a:r>
                  <a:rPr lang="de-CH" dirty="0" smtClean="0"/>
                  <a:t> a </a:t>
                </a:r>
                <a:r>
                  <a:rPr lang="de-CH" dirty="0" err="1" smtClean="0"/>
                  <a:t>degree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𝑁</m:t>
                    </m:r>
                    <m:r>
                      <a:rPr lang="de-CH" b="0" i="1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High degree polynomial tend to oscillate: BAD!</a:t>
                </a:r>
              </a:p>
              <a:p>
                <a:r>
                  <a:rPr lang="en-US" dirty="0" smtClean="0"/>
                  <a:t> This is called </a:t>
                </a:r>
                <a:r>
                  <a:rPr lang="en-US" b="1" dirty="0" err="1" smtClean="0"/>
                  <a:t>Runge’s</a:t>
                </a:r>
                <a:r>
                  <a:rPr lang="en-US" dirty="0" smtClean="0"/>
                  <a:t> phenomenon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3/18/19</a:t>
            </a:fld>
            <a:endParaRPr lang="en-GB" dirty="0"/>
          </a:p>
        </p:txBody>
      </p:sp>
      <p:pic>
        <p:nvPicPr>
          <p:cNvPr id="8" name="Picture 2" descr="https://upload.wikimedia.org/wikipedia/commons/thumb/2/23/Runge%27s_phenomenon_in_Lagrange_polynomials.svg/1024px-Runge%27s_phenomenon_in_Lagrange_polynomia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7" y="1418146"/>
            <a:ext cx="5704756" cy="389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09642" y="5347679"/>
            <a:ext cx="573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Lagrange_polynomial</a:t>
            </a:r>
            <a:r>
              <a:rPr lang="en-US" sz="1000" dirty="0"/>
              <a:t>#/media/File:Runge%27s_phenomenon_in_Lagrange_polynomials.svg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87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Solution to </a:t>
            </a:r>
            <a:r>
              <a:rPr lang="en-GB" dirty="0" err="1" smtClean="0"/>
              <a:t>Runge’s</a:t>
            </a:r>
            <a:r>
              <a:rPr lang="en-GB" dirty="0" smtClean="0"/>
              <a:t>: Cubic Splines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Set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piecewise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third</a:t>
                </a:r>
                <a:r>
                  <a:rPr lang="de-CH" dirty="0" smtClean="0"/>
                  <a:t>-order </a:t>
                </a:r>
                <a:r>
                  <a:rPr lang="de-CH" dirty="0" err="1" smtClean="0"/>
                  <a:t>polynomials</a:t>
                </a:r>
                <a:endParaRPr lang="de-CH" dirty="0"/>
              </a:p>
              <a:p>
                <a:r>
                  <a:rPr lang="de-CH" dirty="0" smtClean="0"/>
                  <a:t>Force </a:t>
                </a:r>
                <a:r>
                  <a:rPr lang="de-CH" dirty="0" err="1" smtClean="0"/>
                  <a:t>them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to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be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𝐶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continuous – what does this mean?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3/18/19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1" y="3068638"/>
            <a:ext cx="10528760" cy="30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Cubic Spline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4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-points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CH" b="0" dirty="0" smtClean="0"/>
              </a:p>
              <a:p>
                <a:endParaRPr lang="de-CH" b="0" dirty="0" smtClean="0"/>
              </a:p>
              <a:p>
                <a:r>
                  <a:rPr lang="de-CH" dirty="0" err="1" smtClean="0"/>
                  <a:t>How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many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piece</a:t>
                </a:r>
                <a:r>
                  <a:rPr lang="de-CH" dirty="0" err="1" smtClean="0"/>
                  <a:t>wise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functions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required</a:t>
                </a:r>
                <a:r>
                  <a:rPr lang="de-CH" dirty="0" smtClean="0"/>
                  <a:t>?</a:t>
                </a:r>
              </a:p>
              <a:p>
                <a:r>
                  <a:rPr lang="de-CH" dirty="0" smtClean="0"/>
                  <a:t>Write </a:t>
                </a:r>
                <a:r>
                  <a:rPr lang="de-CH" dirty="0" err="1" smtClean="0"/>
                  <a:t>them</a:t>
                </a:r>
                <a:r>
                  <a:rPr lang="de-CH" dirty="0" smtClean="0"/>
                  <a:t> down </a:t>
                </a:r>
                <a:r>
                  <a:rPr lang="de-CH" dirty="0" err="1" smtClean="0"/>
                  <a:t>with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parameters</a:t>
                </a:r>
                <a:r>
                  <a:rPr lang="de-CH" dirty="0" smtClean="0"/>
                  <a:t> (a –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first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spline</a:t>
                </a:r>
                <a:r>
                  <a:rPr lang="de-CH" dirty="0" smtClean="0"/>
                  <a:t>, b –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second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spline</a:t>
                </a:r>
                <a:r>
                  <a:rPr lang="de-CH" dirty="0" smtClean="0"/>
                  <a:t>, etc.)</a:t>
                </a:r>
              </a:p>
              <a:p>
                <a:r>
                  <a:rPr lang="de-CH" dirty="0" smtClean="0"/>
                  <a:t>Write down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constraints</a:t>
                </a:r>
                <a:r>
                  <a:rPr lang="de-CH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</a:rPr>
                          <m:t>𝐶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CH" dirty="0" smtClean="0"/>
                  <a:t> </a:t>
                </a:r>
                <a:r>
                  <a:rPr lang="de-CH" dirty="0" err="1" smtClean="0"/>
                  <a:t>cont</a:t>
                </a:r>
                <a:r>
                  <a:rPr lang="de-CH" dirty="0" smtClean="0"/>
                  <a:t>.)</a:t>
                </a:r>
              </a:p>
              <a:p>
                <a:r>
                  <a:rPr lang="de-CH" dirty="0" err="1" smtClean="0"/>
                  <a:t>How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many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unknows</a:t>
                </a:r>
                <a:r>
                  <a:rPr lang="de-CH" dirty="0" smtClean="0"/>
                  <a:t>? </a:t>
                </a:r>
                <a:r>
                  <a:rPr lang="de-CH" dirty="0" err="1" smtClean="0"/>
                  <a:t>How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many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constraints</a:t>
                </a:r>
                <a:r>
                  <a:rPr lang="de-CH" dirty="0" smtClean="0"/>
                  <a:t>?</a:t>
                </a:r>
              </a:p>
              <a:p>
                <a:r>
                  <a:rPr lang="de-CH" dirty="0" err="1" smtClean="0"/>
                  <a:t>What</a:t>
                </a:r>
                <a:r>
                  <a:rPr lang="de-CH" dirty="0" smtClean="0"/>
                  <a:t> additional </a:t>
                </a:r>
                <a:r>
                  <a:rPr lang="de-CH" dirty="0" err="1" smtClean="0"/>
                  <a:t>constraints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can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you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come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up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with</a:t>
                </a:r>
                <a:r>
                  <a:rPr lang="de-CH" dirty="0" smtClean="0"/>
                  <a:t>?</a:t>
                </a:r>
                <a:r>
                  <a:rPr lang="de-CH" dirty="0"/>
                  <a:t> </a:t>
                </a: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3/18/19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21" y="209284"/>
            <a:ext cx="6174779" cy="17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Quadratic spline with 3 </a:t>
            </a:r>
            <a:r>
              <a:rPr lang="en-GB" dirty="0" err="1" smtClean="0"/>
              <a:t>datapoints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3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</a:t>
                </a:r>
                <a:r>
                  <a:rPr lang="de-CH" dirty="0" smtClean="0"/>
                  <a:t>-points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0, 0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1,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(2, 0)</m:t>
                        </m:r>
                      </m:e>
                    </m:d>
                  </m:oMath>
                </a14:m>
                <a:endParaRPr lang="de-CH" b="0" dirty="0" smtClean="0"/>
              </a:p>
              <a:p>
                <a:pPr>
                  <a:buFont typeface="Wingdings" charset="2"/>
                  <a:buChar char="§"/>
                </a:pPr>
                <a:r>
                  <a:rPr lang="de-CH" dirty="0" err="1" smtClean="0"/>
                  <a:t>Use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quadratic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functions</a:t>
                </a:r>
                <a:r>
                  <a:rPr lang="de-CH" dirty="0" smtClean="0"/>
                  <a:t>, </a:t>
                </a:r>
                <a:r>
                  <a:rPr lang="de-CH" dirty="0" err="1" smtClean="0"/>
                  <a:t>eg</a:t>
                </a:r>
                <a:r>
                  <a:rPr lang="de-CH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Force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charset="0"/>
                          </a:rPr>
                          <m:t>𝐶</m:t>
                        </m:r>
                      </m:e>
                      <m:sup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cont.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1,</m:t>
                        </m:r>
                        <m:r>
                          <a:rPr lang="de-CH" i="1">
                            <a:latin typeface="Cambria Math" charset="0"/>
                          </a:rPr>
                          <m:t> </m:t>
                        </m:r>
                        <m:r>
                          <a:rPr lang="de-CH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Write down the 2 functions.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Write down the constraints.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Write in 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A</m:t>
                    </m:r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charset="0"/>
                      </a:rPr>
                      <m:t>b</m:t>
                    </m:r>
                  </m:oMath>
                </a14:m>
                <a:r>
                  <a:rPr lang="en-US" dirty="0" smtClean="0"/>
                  <a:t> Don’t solve!</a:t>
                </a:r>
              </a:p>
              <a:p>
                <a:pPr>
                  <a:buFont typeface="Wingdings" charset="2"/>
                  <a:buChar char="§"/>
                </a:pPr>
                <a:r>
                  <a:rPr lang="en-US" dirty="0" smtClean="0"/>
                  <a:t>Look at the problem again – solve for the parameters: It should be very simple!</a:t>
                </a:r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9B7-2DB4-9740-B29E-FFC81DDADB08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9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 Lagrange Interpolation</a:t>
            </a:r>
          </a:p>
          <a:p>
            <a:r>
              <a:rPr lang="en-US" dirty="0" smtClean="0"/>
              <a:t>Revisit </a:t>
            </a:r>
            <a:r>
              <a:rPr lang="en-US" dirty="0" err="1" smtClean="0"/>
              <a:t>Runge’s</a:t>
            </a:r>
            <a:r>
              <a:rPr lang="en-US" dirty="0" smtClean="0"/>
              <a:t> phenomenon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Derive Cubic Splines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5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 </a:t>
            </a:r>
            <a:r>
              <a:rPr lang="en-US" smtClean="0"/>
              <a:t>Cubic Splines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</a:t>
            </a:r>
            <a:r>
              <a:rPr lang="en-GB" dirty="0" smtClean="0"/>
              <a:t>4: Lagrange Polynomials &amp; Cubic Splines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Lagrange polynomials</a:t>
            </a:r>
          </a:p>
          <a:p>
            <a:r>
              <a:rPr lang="en-US" dirty="0" smtClean="0"/>
              <a:t>Understand Lagrange interpolation</a:t>
            </a:r>
          </a:p>
          <a:p>
            <a:r>
              <a:rPr lang="en-US" dirty="0" smtClean="0"/>
              <a:t>Understand connection between polynomial degree &amp; </a:t>
            </a:r>
            <a:r>
              <a:rPr lang="en-US" dirty="0" err="1" smtClean="0"/>
              <a:t>datapoints</a:t>
            </a:r>
            <a:endParaRPr lang="en-US" dirty="0" smtClean="0"/>
          </a:p>
          <a:p>
            <a:r>
              <a:rPr lang="en-US" dirty="0" smtClean="0"/>
              <a:t>Understand derivation of cubic splines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3/18/19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Lagrange Polynomial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Is zeros everywhere, except at the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it is equal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449051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72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t="3251" r="40589" b="7054"/>
          <a:stretch/>
        </p:blipFill>
        <p:spPr>
          <a:xfrm>
            <a:off x="6192046" y="476672"/>
            <a:ext cx="5466191" cy="55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6031</TotalTime>
  <Words>614</Words>
  <Application>Microsoft Macintosh PowerPoint</Application>
  <PresentationFormat>Custom</PresentationFormat>
  <Paragraphs>139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216</cp:revision>
  <cp:lastPrinted>2019-03-18T17:11:10Z</cp:lastPrinted>
  <dcterms:created xsi:type="dcterms:W3CDTF">2017-10-29T14:56:25Z</dcterms:created>
  <dcterms:modified xsi:type="dcterms:W3CDTF">2019-03-18T17:11:12Z</dcterms:modified>
</cp:coreProperties>
</file>