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35"/>
  </p:notesMasterIdLst>
  <p:handoutMasterIdLst>
    <p:handoutMasterId r:id="rId36"/>
  </p:handoutMasterIdLst>
  <p:sldIdLst>
    <p:sldId id="273" r:id="rId10"/>
    <p:sldId id="267" r:id="rId11"/>
    <p:sldId id="272" r:id="rId12"/>
    <p:sldId id="270" r:id="rId13"/>
    <p:sldId id="299" r:id="rId14"/>
    <p:sldId id="297" r:id="rId15"/>
    <p:sldId id="300" r:id="rId16"/>
    <p:sldId id="301" r:id="rId17"/>
    <p:sldId id="327" r:id="rId18"/>
    <p:sldId id="332" r:id="rId19"/>
    <p:sldId id="333" r:id="rId20"/>
    <p:sldId id="338" r:id="rId21"/>
    <p:sldId id="326" r:id="rId22"/>
    <p:sldId id="339" r:id="rId23"/>
    <p:sldId id="334" r:id="rId24"/>
    <p:sldId id="340" r:id="rId25"/>
    <p:sldId id="341" r:id="rId26"/>
    <p:sldId id="342" r:id="rId27"/>
    <p:sldId id="343" r:id="rId28"/>
    <p:sldId id="344" r:id="rId29"/>
    <p:sldId id="328" r:id="rId30"/>
    <p:sldId id="305" r:id="rId31"/>
    <p:sldId id="311" r:id="rId32"/>
    <p:sldId id="336" r:id="rId33"/>
    <p:sldId id="296" r:id="rId34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98" userDrawn="1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933" userDrawn="1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67" userDrawn="1">
          <p15:clr>
            <a:srgbClr val="A4A3A4"/>
          </p15:clr>
        </p15:guide>
        <p15:guide id="13" orient="horz" pos="3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17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09" autoAdjust="0"/>
    <p:restoredTop sz="94708"/>
  </p:normalViewPr>
  <p:slideViewPr>
    <p:cSldViewPr snapToObjects="1">
      <p:cViewPr>
        <p:scale>
          <a:sx n="107" d="100"/>
          <a:sy n="107" d="100"/>
        </p:scale>
        <p:origin x="544" y="-400"/>
      </p:cViewPr>
      <p:guideLst>
        <p:guide orient="horz" pos="391"/>
        <p:guide orient="horz" pos="1298"/>
        <p:guide orient="horz" pos="3929"/>
        <p:guide orient="horz" pos="1933"/>
        <p:guide orient="horz" pos="3067"/>
        <p:guide orient="horz" pos="4269"/>
        <p:guide orient="horz" pos="3997"/>
        <p:guide pos="91"/>
        <p:guide pos="7585"/>
        <p:guide pos="3839"/>
        <p:guide pos="204"/>
        <p:guide pos="7467"/>
        <p:guide orient="horz" pos="35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26.03.19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26.03.19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87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8501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14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887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2248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912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199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8168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5303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9514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3284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8EA-B820-704C-B537-F9A84DD13BD9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AAEF-9FBD-C34E-A853-5941EA569115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958A-4981-8C43-ADAF-2D15FF92F5B5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9CE1-4B84-6743-BC26-1E0811B98E33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165E-19BF-E141-BC27-A025DAD3A923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3BF9-3B3B-4048-BC46-C1D58618178C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C43E-7E16-BE49-B370-98C55F0AAAD5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74B4-E437-F344-AB20-5F665E78B348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7847-F61E-B546-B70D-3F0B38F8D2BE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52D6-B261-284F-99FB-76C84A8A792D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98A3-A1DC-0D41-A976-3734A92E2CBB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904-B755-4B49-89AC-52B12240D60C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B95B-8DD9-9D44-977B-09A5C34D95E8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351A-3F4A-624F-980B-319BDCD6E682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6C2-3F37-DB41-8B08-1142B58FB321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1F11-49FB-8E48-908C-F30D3FEFECFE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96E-9BE7-E646-9C3D-45E9207F1F7B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A55-97AF-924C-8D67-57A002303B62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0BC6-4B6A-CA46-B202-822CA70FFF16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9ECA-91CD-894F-A526-C9E52BA59B28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3D46-D396-D246-BA97-A50F2E1786AC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181D-7CD8-A042-9E34-17A008BB0698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0E9A-A195-B947-AF1C-E82C3B35BAAE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1419-1E5E-CA41-B85B-122E1D0E3FFB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4FE1-1D4F-8D45-8E19-EF83B032285A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EAF-77C4-F54E-89E4-E5DC85D831DE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8FD-8088-BD40-AE47-875CDCF1E6EA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F707-6A4D-BD4E-883E-E55A87A99C1D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84-8353-374D-B78D-A83D230EF4E9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8936-4829-884F-B4B4-0569A76309AB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9E0-D12E-5647-9C10-E1265A77A1C7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9CC-DE90-064E-8711-8C0B6F6C0058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B23-AB6C-3749-B498-50392223B1D4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74F2-B115-5F4D-96C1-2E53709E2B63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167-DC27-C94D-8A75-BD333CE9DA3A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A98C-C442-7A41-AD63-D3266F938728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28E8-922C-DF48-847A-1B1B81097904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6FBB-498E-3F4F-ACA2-89F36EECF97F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46A-A1D4-624A-BD24-756F4932B8C5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80EB-6ECF-A14C-A522-E8BD32F5F648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97B7-1CBE-8749-AD00-EAB978A5B8FA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553E-2F97-9A4D-8107-E35C7658EBDB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143E-BCFC-554D-B2B7-2FA12E26E653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083-918B-204A-B919-9373772C1F9F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6A3E-01D6-E640-9A28-20D30D15D2A5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709-472A-274D-8C09-167CC10552DD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D151-66D5-804A-93CA-A776065359BF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D477-71E6-024F-A92A-749DC648D545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13BC-DFEC-6449-9964-3133692391B5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7F3B-F476-CE49-BA34-E51399D06B22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D6D2-BB56-6D48-9806-FC0D70EE7518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0A99-F688-AC42-A991-B76F7F0D3FBD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008E-1764-D149-B8F9-CDB359EAEDE4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9D4C-AB8B-684A-A16E-BA9092132CAB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B7AD-2256-E845-BA41-E032F6849568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411-DBE6-7442-9733-C5F150683A03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351E-2CD6-3C42-B7E5-FCD995DADBEC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1533-E348-B244-BA8B-30149A9E2378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73C-8388-AF45-BEF3-24CB79E3F88C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75C-F084-AF49-84F9-7EF43C42C592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8FFB-66C9-234C-8CC1-979EFB61DCCE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23F1-E0B0-E946-AED0-E01DF1B54D77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356D-7E38-4945-9190-C14BCB4954F9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544F-2817-2741-816A-9F438F709B58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D2E5-965E-164E-BFA8-E720F2AFC514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4B96-47D8-D047-A32C-2A22C4810FEE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2C61-4A9B-3245-AE87-93E0FC4C2838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4999-006A-3140-9893-3B6966167526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9202-B7E1-4B43-8360-2F230B09DB16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AED0-B5A4-614B-BA44-AA68D18D38D2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6A04-0263-E74C-9BBB-5F670E0A5E56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A382-E6F2-8748-B0DD-C21CDB717420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24000" y="6345238"/>
            <a:ext cx="2457251" cy="42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6734C83-EEF2-7A47-A3FC-E48A7E386C00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46D9DE2-B5EE-B642-B24F-3DDA5A8A5B5A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AB6916C-81CF-9849-9A9B-D23A76B8B36C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9938339-A8AC-D34B-8ACB-010B230F1EB3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C2F75ED-DC7F-D149-8081-B05B3989F15C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2AD054-0CA1-C044-AE68-EFC4589957C2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BA2436A-3DE2-AE41-AD23-3F979753DF5C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EB80908-8E5E-5044-97A3-BA431DA738CC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3D3F8F7-1067-0D4C-A63B-A6548B6830D0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eometrie.foretnik.net/files/NURBS-en.swf" TargetMode="External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cse-lab.ethz.ch/teaching/models-algorithms-and-data-mad-introduction-to-computing-fs19/" TargetMode="External"/><Relationship Id="rId3" Type="http://schemas.openxmlformats.org/officeDocument/2006/relationships/hyperlink" Target="https://gitlab.ethz.ch/bacdavid/mad-tutorial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Text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FA18-BA6B-864D-9AC5-6E22D258B9FE}" type="datetime1">
              <a:rPr lang="en-US" smtClean="0"/>
              <a:t>3/26/19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2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Construction of B-Splines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Recursive definition: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,0,</m:t>
                        </m:r>
                        <m:r>
                          <a:rPr lang="de-CH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 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CH" i="1">
                            <a:latin typeface="Cambria Math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</m:e>
                      </m:mr>
                    </m:m>
                  </m:oMath>
                </a14:m>
                <a:r>
                  <a:rPr lang="en-GB" dirty="0"/>
                  <a:t> 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CH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de-CH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CH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CH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de-CH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r>
                  <a:rPr lang="en-GB" dirty="0"/>
                  <a:t>With: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/>
                  <a:t>:	degree of that B-spline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CH" dirty="0"/>
                  <a:t>:	</a:t>
                </a:r>
                <a:r>
                  <a:rPr lang="de-CH" dirty="0" err="1"/>
                  <a:t>iterator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1, …,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de-CH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CH" b="1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de-CH" dirty="0"/>
                  <a:t>:	</a:t>
                </a:r>
                <a:r>
                  <a:rPr lang="de-CH" dirty="0" err="1"/>
                  <a:t>knot</a:t>
                </a:r>
                <a:r>
                  <a:rPr lang="de-CH" dirty="0"/>
                  <a:t> </a:t>
                </a:r>
                <a:r>
                  <a:rPr lang="de-CH" dirty="0" err="1" smtClean="0"/>
                  <a:t>vector</a:t>
                </a:r>
                <a:r>
                  <a:rPr lang="de-CH" dirty="0"/>
                  <a:t>;</a:t>
                </a:r>
                <a:r>
                  <a:rPr lang="de-CH" dirty="0" smtClean="0"/>
                  <a:t> </a:t>
                </a:r>
                <a:r>
                  <a:rPr lang="de-CH" dirty="0"/>
                  <a:t>in </a:t>
                </a:r>
                <a:r>
                  <a:rPr lang="de-CH" dirty="0" err="1" smtClean="0"/>
                  <a:t>order</a:t>
                </a:r>
                <a:r>
                  <a:rPr lang="de-CH" dirty="0" smtClean="0"/>
                  <a:t>; </a:t>
                </a:r>
                <a:r>
                  <a:rPr lang="de-CH" dirty="0" err="1"/>
                  <a:t>with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CH" dirty="0"/>
                  <a:t> </a:t>
                </a:r>
                <a:r>
                  <a:rPr lang="de-CH" dirty="0" err="1"/>
                  <a:t>entries</a:t>
                </a:r>
                <a:r>
                  <a:rPr lang="de-CH" dirty="0"/>
                  <a:t> </a:t>
                </a:r>
              </a:p>
              <a:p>
                <a:pPr marL="457200" lvl="1" indent="0">
                  <a:buNone/>
                </a:pPr>
                <a:r>
                  <a:rPr lang="de-CH" dirty="0"/>
                  <a:t>	ex: </a:t>
                </a:r>
                <a14:m>
                  <m:oMath xmlns:m="http://schemas.openxmlformats.org/officeDocument/2006/math">
                    <m:r>
                      <a:rPr lang="de-CH" b="1">
                        <a:latin typeface="Cambria Math" panose="02040503050406030204" pitchFamily="18" charset="0"/>
                      </a:rPr>
                      <m:t>𝐭</m:t>
                    </m:r>
                    <m:r>
                      <a:rPr lang="de-CH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>
                            <a:latin typeface="Cambria Math" panose="02040503050406030204" pitchFamily="18" charset="0"/>
                          </a:rPr>
                          <m:t>0, 0.2, 0.4, 0.6, 0.8, 1</m:t>
                        </m:r>
                      </m:e>
                    </m:d>
                  </m:oMath>
                </a14:m>
                <a:endParaRPr lang="en-GB" dirty="0"/>
              </a:p>
              <a:p>
                <a:pPr lvl="1">
                  <a:tabLst>
                    <a:tab pos="2479675" algn="l"/>
                  </a:tabLst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317" t="-2026" b="-3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54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1: Construction of B-Splines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de-CH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CH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CH" dirty="0"/>
              </a:p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CH" b="1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is equally spaced between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b="1" dirty="0"/>
              </a:p>
              <a:p>
                <a:endParaRPr lang="en-GB" b="1" dirty="0"/>
              </a:p>
              <a:p>
                <a:r>
                  <a:rPr lang="en-GB" dirty="0"/>
                  <a:t>Write down the function of the B-spline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1,1,</m:t>
                        </m:r>
                        <m:r>
                          <a:rPr lang="de-CH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Plot that spline</a:t>
                </a:r>
              </a:p>
              <a:p>
                <a:r>
                  <a:rPr lang="en-GB" dirty="0"/>
                  <a:t>Assume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de-CH" b="1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is equally spaced between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2</m:t>
                    </m:r>
                  </m:oMath>
                </a14:m>
                <a:r>
                  <a:rPr lang="en-GB" dirty="0" smtClean="0"/>
                  <a:t>, </a:t>
                </a:r>
                <a:r>
                  <a:rPr lang="en-GB" dirty="0"/>
                  <a:t>plot that as well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317" t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A few things on B-Splines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Only non-zero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CH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de-CH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Continuous derivatives up to degree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, if not overlapping knots</a:t>
                </a:r>
              </a:p>
              <a:p>
                <a:r>
                  <a:rPr lang="en-GB" dirty="0"/>
                  <a:t>If overlapping, derivative continuity drops by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dirty="0"/>
              </a:p>
              <a:p>
                <a:r>
                  <a:rPr lang="en-GB" dirty="0"/>
                  <a:t>Use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de-CH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CH" i="1">
                            <a:latin typeface="Cambria Math" charset="0"/>
                          </a:rPr>
                          <m:t>=0</m:t>
                        </m:r>
                      </m:den>
                    </m:f>
                  </m:oMath>
                </a14:m>
                <a:r>
                  <a:rPr lang="de-CH" dirty="0"/>
                  <a:t> </a:t>
                </a:r>
                <a:r>
                  <a:rPr lang="de-CH" dirty="0" err="1"/>
                  <a:t>if</a:t>
                </a:r>
                <a:r>
                  <a:rPr lang="de-CH" dirty="0"/>
                  <a:t> </a:t>
                </a:r>
                <a:r>
                  <a:rPr lang="de-CH" dirty="0" err="1"/>
                  <a:t>knot</a:t>
                </a:r>
                <a:r>
                  <a:rPr lang="de-CH" dirty="0"/>
                  <a:t> </a:t>
                </a:r>
                <a:r>
                  <a:rPr lang="de-CH" dirty="0" err="1"/>
                  <a:t>values</a:t>
                </a:r>
                <a:r>
                  <a:rPr lang="de-CH" dirty="0"/>
                  <a:t> </a:t>
                </a:r>
                <a:r>
                  <a:rPr lang="de-CH" dirty="0" err="1"/>
                  <a:t>are</a:t>
                </a:r>
                <a:r>
                  <a:rPr lang="de-CH" dirty="0"/>
                  <a:t> </a:t>
                </a:r>
                <a:r>
                  <a:rPr lang="de-CH" dirty="0" err="1"/>
                  <a:t>repeated</a:t>
                </a:r>
                <a:endParaRPr lang="de-CH" dirty="0"/>
              </a:p>
              <a:p>
                <a:pPr lvl="1">
                  <a:tabLst>
                    <a:tab pos="2479675" algn="l"/>
                  </a:tabLst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317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9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Non-Uniform Rational B-Splines (NURBS)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Start of with data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CH" b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Set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, decide on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/>
                  <a:t>, and space </a:t>
                </a:r>
                <a14:m>
                  <m:oMath xmlns:m="http://schemas.openxmlformats.org/officeDocument/2006/math">
                    <m:r>
                      <a:rPr lang="en-GB" b="1" dirty="0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(how many entries again?)</a:t>
                </a:r>
              </a:p>
              <a:p>
                <a:r>
                  <a:rPr lang="en-GB" dirty="0"/>
                  <a:t>Construct NURBS:</a:t>
                </a:r>
              </a:p>
              <a:p>
                <a:endParaRPr lang="en-GB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>
                          <a:latin typeface="Cambria Math" panose="02040503050406030204" pitchFamily="18" charset="0"/>
                        </a:rPr>
                        <m:t>𝐩</m:t>
                      </m:r>
                      <m:d>
                        <m:dPr>
                          <m:ctrlPr>
                            <a:rPr lang="de-CH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CH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1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1" dirty="0"/>
              </a:p>
              <a:p>
                <a:pPr marL="457200" lvl="1" indent="0">
                  <a:buNone/>
                </a:pPr>
                <a:endParaRPr lang="en-GB" b="1" dirty="0"/>
              </a:p>
              <a:p>
                <a:pPr marL="457200" lvl="1" indent="0">
                  <a:buNone/>
                </a:pPr>
                <a:endParaRPr lang="en-GB" b="1" dirty="0"/>
              </a:p>
              <a:p>
                <a:pPr marL="457200" lvl="1" indent="0">
                  <a:buNone/>
                </a:pPr>
                <a:endParaRPr lang="en-GB" b="1" dirty="0"/>
              </a:p>
              <a:p>
                <a:r>
                  <a:rPr lang="en-GB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b="1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  <m:d>
                          <m:d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CH" b="1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GB" dirty="0"/>
                  <a:t> in order to weight data</a:t>
                </a:r>
              </a:p>
              <a:p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3"/>
                <a:stretch>
                  <a:fillRect l="-317" t="-1881" b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9B7-2DB4-9740-B29E-FFC81DDADB08}" type="datetime1">
              <a:rPr lang="en-US" smtClean="0"/>
              <a:t>3/26/19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871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A few things on NURBS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If non-weighted: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Due to the fact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CH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b="1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3"/>
                <a:stretch>
                  <a:fillRect l="-317" t="-4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9B7-2DB4-9740-B29E-FFC81DDADB08}" type="datetime1">
              <a:rPr lang="en-US" smtClean="0"/>
              <a:t>3/26/19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6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2: Construction of NURBS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9B7-2DB4-9740-B29E-FFC81DDADB08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139478D3-013C-4C51-8737-238C443D39C7}"/>
              </a:ext>
            </a:extLst>
          </p:cNvPr>
          <p:cNvSpPr txBox="1">
            <a:spLocks/>
          </p:cNvSpPr>
          <p:nvPr/>
        </p:nvSpPr>
        <p:spPr>
          <a:xfrm>
            <a:off x="2176876" y="6129859"/>
            <a:ext cx="8187655" cy="1018971"/>
          </a:xfrm>
          <a:prstGeom prst="rect">
            <a:avLst/>
          </a:prstGeom>
        </p:spPr>
        <p:txBody>
          <a:bodyPr/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Draw the NURB</a:t>
            </a:r>
            <a:endParaRPr lang="en-GB" dirty="0"/>
          </a:p>
        </p:txBody>
      </p:sp>
      <p:pic>
        <p:nvPicPr>
          <p:cNvPr id="9" name="Grafik 5">
            <a:extLst>
              <a:ext uri="{FF2B5EF4-FFF2-40B4-BE49-F238E27FC236}">
                <a16:creationId xmlns:a16="http://schemas.microsoft.com/office/drawing/2014/main" xmlns="" id="{27C91115-FF1C-45E2-B8A8-DDAA7019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51" y="2283215"/>
            <a:ext cx="4272680" cy="2972299"/>
          </a:xfrm>
          <a:prstGeom prst="rect">
            <a:avLst/>
          </a:prstGeom>
        </p:spPr>
      </p:pic>
      <p:cxnSp>
        <p:nvCxnSpPr>
          <p:cNvPr id="11" name="Gerade Verbindung mit Pfeil 7">
            <a:extLst>
              <a:ext uri="{FF2B5EF4-FFF2-40B4-BE49-F238E27FC236}">
                <a16:creationId xmlns:a16="http://schemas.microsoft.com/office/drawing/2014/main" xmlns="" id="{5C5B40AF-AB9D-4870-8EF2-8167F105CD99}"/>
              </a:ext>
            </a:extLst>
          </p:cNvPr>
          <p:cNvCxnSpPr>
            <a:cxnSpLocks/>
          </p:cNvCxnSpPr>
          <p:nvPr/>
        </p:nvCxnSpPr>
        <p:spPr>
          <a:xfrm>
            <a:off x="2260767" y="5045789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9">
            <a:extLst>
              <a:ext uri="{FF2B5EF4-FFF2-40B4-BE49-F238E27FC236}">
                <a16:creationId xmlns:a16="http://schemas.microsoft.com/office/drawing/2014/main" xmlns="" id="{12FC096D-C9AE-4C04-BF02-3B5A8FA750BD}"/>
              </a:ext>
            </a:extLst>
          </p:cNvPr>
          <p:cNvCxnSpPr>
            <a:cxnSpLocks/>
          </p:cNvCxnSpPr>
          <p:nvPr/>
        </p:nvCxnSpPr>
        <p:spPr>
          <a:xfrm flipV="1">
            <a:off x="2269156" y="3974178"/>
            <a:ext cx="0" cy="108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7">
            <a:extLst>
              <a:ext uri="{FF2B5EF4-FFF2-40B4-BE49-F238E27FC236}">
                <a16:creationId xmlns:a16="http://schemas.microsoft.com/office/drawing/2014/main" xmlns="" id="{3F573E24-0541-4BAE-B697-DA69B3AA3BE0}"/>
              </a:ext>
            </a:extLst>
          </p:cNvPr>
          <p:cNvGrpSpPr/>
          <p:nvPr/>
        </p:nvGrpSpPr>
        <p:grpSpPr>
          <a:xfrm>
            <a:off x="4548278" y="4901789"/>
            <a:ext cx="288000" cy="288000"/>
            <a:chOff x="1958147" y="3925343"/>
            <a:chExt cx="288000" cy="288000"/>
          </a:xfrm>
        </p:grpSpPr>
        <p:cxnSp>
          <p:nvCxnSpPr>
            <p:cNvPr id="14" name="Gerader Verbinder 15">
              <a:extLst>
                <a:ext uri="{FF2B5EF4-FFF2-40B4-BE49-F238E27FC236}">
                  <a16:creationId xmlns:a16="http://schemas.microsoft.com/office/drawing/2014/main" xmlns="" id="{57BFAA57-B878-4AA6-9713-98AD6C4AF46F}"/>
                </a:ext>
              </a:extLst>
            </p:cNvPr>
            <p:cNvCxnSpPr/>
            <p:nvPr/>
          </p:nvCxnSpPr>
          <p:spPr>
            <a:xfrm>
              <a:off x="2102147" y="3925343"/>
              <a:ext cx="0" cy="288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6">
              <a:extLst>
                <a:ext uri="{FF2B5EF4-FFF2-40B4-BE49-F238E27FC236}">
                  <a16:creationId xmlns:a16="http://schemas.microsoft.com/office/drawing/2014/main" xmlns="" id="{3512CE61-2409-4552-9CC9-57B6B4E37D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147" y="4069343"/>
              <a:ext cx="288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8">
            <a:extLst>
              <a:ext uri="{FF2B5EF4-FFF2-40B4-BE49-F238E27FC236}">
                <a16:creationId xmlns:a16="http://schemas.microsoft.com/office/drawing/2014/main" xmlns="" id="{DF9B87A2-D88A-4C8A-8821-584AD8EE0D13}"/>
              </a:ext>
            </a:extLst>
          </p:cNvPr>
          <p:cNvGrpSpPr/>
          <p:nvPr/>
        </p:nvGrpSpPr>
        <p:grpSpPr>
          <a:xfrm>
            <a:off x="2132246" y="2711265"/>
            <a:ext cx="288000" cy="288000"/>
            <a:chOff x="1958147" y="3925343"/>
            <a:chExt cx="288000" cy="288000"/>
          </a:xfrm>
        </p:grpSpPr>
        <p:cxnSp>
          <p:nvCxnSpPr>
            <p:cNvPr id="17" name="Gerader Verbinder 19">
              <a:extLst>
                <a:ext uri="{FF2B5EF4-FFF2-40B4-BE49-F238E27FC236}">
                  <a16:creationId xmlns:a16="http://schemas.microsoft.com/office/drawing/2014/main" xmlns="" id="{DBAFB921-3770-4315-83F6-B333F6F54128}"/>
                </a:ext>
              </a:extLst>
            </p:cNvPr>
            <p:cNvCxnSpPr/>
            <p:nvPr/>
          </p:nvCxnSpPr>
          <p:spPr>
            <a:xfrm>
              <a:off x="2102147" y="3925343"/>
              <a:ext cx="0" cy="288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20">
              <a:extLst>
                <a:ext uri="{FF2B5EF4-FFF2-40B4-BE49-F238E27FC236}">
                  <a16:creationId xmlns:a16="http://schemas.microsoft.com/office/drawing/2014/main" xmlns="" id="{A9644CB5-5BFE-4052-BD67-AB2243D2EF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147" y="4069343"/>
              <a:ext cx="288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21">
                <a:extLst>
                  <a:ext uri="{FF2B5EF4-FFF2-40B4-BE49-F238E27FC236}">
                    <a16:creationId xmlns:a16="http://schemas.microsoft.com/office/drawing/2014/main" xmlns="" id="{6A966635-83AE-481D-A60C-CF39AA2EA51B}"/>
                  </a:ext>
                </a:extLst>
              </p:cNvPr>
              <p:cNvSpPr txBox="1"/>
              <p:nvPr/>
            </p:nvSpPr>
            <p:spPr>
              <a:xfrm>
                <a:off x="3762664" y="5255514"/>
                <a:ext cx="1859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=(1,0)</m:t>
                      </m:r>
                    </m:oMath>
                  </m:oMathPara>
                </a14:m>
                <a:endParaRPr lang="de-CH" sz="2800" b="0" dirty="0"/>
              </a:p>
            </p:txBody>
          </p:sp>
        </mc:Choice>
        <mc:Fallback xmlns="">
          <p:sp>
            <p:nvSpPr>
              <p:cNvPr id="19" name="Textfeld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A966635-83AE-481D-A60C-CF39AA2E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664" y="5255514"/>
                <a:ext cx="185922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22">
                <a:extLst>
                  <a:ext uri="{FF2B5EF4-FFF2-40B4-BE49-F238E27FC236}">
                    <a16:creationId xmlns:a16="http://schemas.microsoft.com/office/drawing/2014/main" xmlns="" id="{EDFD3321-E5AE-471B-97B4-0DB980818E05}"/>
                  </a:ext>
                </a:extLst>
              </p:cNvPr>
              <p:cNvSpPr txBox="1"/>
              <p:nvPr/>
            </p:nvSpPr>
            <p:spPr>
              <a:xfrm>
                <a:off x="1773139" y="2060848"/>
                <a:ext cx="1850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2800" i="1">
                          <a:latin typeface="Cambria Math" panose="02040503050406030204" pitchFamily="18" charset="0"/>
                        </a:rPr>
                        <m:t>=(0,1)</m:t>
                      </m:r>
                    </m:oMath>
                  </m:oMathPara>
                </a14:m>
                <a:endParaRPr lang="de-CH" sz="2800" b="0" dirty="0"/>
              </a:p>
            </p:txBody>
          </p:sp>
        </mc:Choice>
        <mc:Fallback xmlns="">
          <p:sp>
            <p:nvSpPr>
              <p:cNvPr id="20" name="Textfeld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DFD3321-E5AE-471B-97B4-0DB980818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139" y="2060848"/>
                <a:ext cx="185095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3">
                <a:extLst>
                  <a:ext uri="{FF2B5EF4-FFF2-40B4-BE49-F238E27FC236}">
                    <a16:creationId xmlns:a16="http://schemas.microsoft.com/office/drawing/2014/main" xmlns="" id="{D775853B-C49C-4EBD-9E08-64B3AF3AE615}"/>
                  </a:ext>
                </a:extLst>
              </p:cNvPr>
              <p:cNvSpPr txBox="1"/>
              <p:nvPr/>
            </p:nvSpPr>
            <p:spPr>
              <a:xfrm>
                <a:off x="3343061" y="4800178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21" name="Textfeld 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775853B-C49C-4EBD-9E08-64B3AF3AE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061" y="4800178"/>
                <a:ext cx="28341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4">
                <a:extLst>
                  <a:ext uri="{FF2B5EF4-FFF2-40B4-BE49-F238E27FC236}">
                    <a16:creationId xmlns:a16="http://schemas.microsoft.com/office/drawing/2014/main" xmlns="" id="{BA7C185A-80FA-4259-9539-A6C2E24A0554}"/>
                  </a:ext>
                </a:extLst>
              </p:cNvPr>
              <p:cNvSpPr txBox="1"/>
              <p:nvPr/>
            </p:nvSpPr>
            <p:spPr>
              <a:xfrm>
                <a:off x="2132246" y="3538616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22" name="Textfeld 2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A7C185A-80FA-4259-9539-A6C2E24A0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46" y="3538616"/>
                <a:ext cx="28828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hteck 25">
            <a:extLst>
              <a:ext uri="{FF2B5EF4-FFF2-40B4-BE49-F238E27FC236}">
                <a16:creationId xmlns:a16="http://schemas.microsoft.com/office/drawing/2014/main" xmlns="" id="{750185C1-4330-474D-A178-ED76D3C3BF05}"/>
              </a:ext>
            </a:extLst>
          </p:cNvPr>
          <p:cNvSpPr/>
          <p:nvPr/>
        </p:nvSpPr>
        <p:spPr>
          <a:xfrm>
            <a:off x="1842761" y="2095146"/>
            <a:ext cx="3949771" cy="374506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6">
                <a:extLst>
                  <a:ext uri="{FF2B5EF4-FFF2-40B4-BE49-F238E27FC236}">
                    <a16:creationId xmlns:a16="http://schemas.microsoft.com/office/drawing/2014/main" xmlns="" id="{336ED436-DCEF-429A-970D-751BFF313F58}"/>
                  </a:ext>
                </a:extLst>
              </p:cNvPr>
              <p:cNvSpPr txBox="1"/>
              <p:nvPr/>
            </p:nvSpPr>
            <p:spPr>
              <a:xfrm>
                <a:off x="6664988" y="5347847"/>
                <a:ext cx="31217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de-CH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(0, 0.33, 0.67, 1)</m:t>
                      </m:r>
                    </m:oMath>
                  </m:oMathPara>
                </a14:m>
                <a:endParaRPr lang="de-CH" sz="2800" b="1" dirty="0"/>
              </a:p>
            </p:txBody>
          </p:sp>
        </mc:Choice>
        <mc:Fallback xmlns="">
          <p:sp>
            <p:nvSpPr>
              <p:cNvPr id="24" name="Textfeld 2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36ED436-DCEF-429A-970D-751BFF31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988" y="5347847"/>
                <a:ext cx="3121752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87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959" y="5955351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2: Construction of NURBS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10917057" y="6308726"/>
            <a:ext cx="612000" cy="468312"/>
          </a:xfrm>
        </p:spPr>
        <p:txBody>
          <a:bodyPr/>
          <a:lstStyle/>
          <a:p>
            <a:fld id="{4115C9B7-2DB4-9740-B29E-FFC81DDADB08}" type="datetime1">
              <a:rPr lang="en-US" smtClean="0"/>
              <a:t>3/26/19</a:t>
            </a:fld>
            <a:endParaRPr lang="en-GB" dirty="0"/>
          </a:p>
        </p:txBody>
      </p:sp>
      <p:pic>
        <p:nvPicPr>
          <p:cNvPr id="25" name="Grafik 11">
            <a:extLst>
              <a:ext uri="{FF2B5EF4-FFF2-40B4-BE49-F238E27FC236}">
                <a16:creationId xmlns:a16="http://schemas.microsoft.com/office/drawing/2014/main" xmlns="" id="{17938047-AFD9-4203-86AC-18BC7EF8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59" y="2715263"/>
            <a:ext cx="4272680" cy="2972299"/>
          </a:xfrm>
          <a:prstGeom prst="rect">
            <a:avLst/>
          </a:prstGeom>
        </p:spPr>
      </p:pic>
      <p:sp>
        <p:nvSpPr>
          <p:cNvPr id="26" name="Inhaltsplatzhalter 2">
            <a:extLst>
              <a:ext uri="{FF2B5EF4-FFF2-40B4-BE49-F238E27FC236}">
                <a16:creationId xmlns:a16="http://schemas.microsoft.com/office/drawing/2014/main" xmlns="" id="{20560795-2BE7-4DB0-9D1A-40152C059DAA}"/>
              </a:ext>
            </a:extLst>
          </p:cNvPr>
          <p:cNvSpPr txBox="1">
            <a:spLocks/>
          </p:cNvSpPr>
          <p:nvPr/>
        </p:nvSpPr>
        <p:spPr>
          <a:xfrm>
            <a:off x="332979" y="2041729"/>
            <a:ext cx="7886700" cy="4351338"/>
          </a:xfrm>
          <a:prstGeom prst="rect">
            <a:avLst/>
          </a:prstGeom>
        </p:spPr>
        <p:txBody>
          <a:bodyPr/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Inspect</a:t>
            </a:r>
            <a:r>
              <a:rPr lang="de-CH" dirty="0" smtClean="0"/>
              <a:t> a </a:t>
            </a:r>
            <a:r>
              <a:rPr lang="de-CH" dirty="0" err="1" smtClean="0"/>
              <a:t>few</a:t>
            </a:r>
            <a:r>
              <a:rPr lang="de-CH" dirty="0" smtClean="0"/>
              <a:t> </a:t>
            </a:r>
            <a:r>
              <a:rPr lang="de-CH" dirty="0" err="1" smtClean="0"/>
              <a:t>points</a:t>
            </a:r>
            <a:endParaRPr lang="de-CH" dirty="0"/>
          </a:p>
        </p:txBody>
      </p:sp>
      <p:cxnSp>
        <p:nvCxnSpPr>
          <p:cNvPr id="27" name="Gerader Verbinder 10">
            <a:extLst>
              <a:ext uri="{FF2B5EF4-FFF2-40B4-BE49-F238E27FC236}">
                <a16:creationId xmlns:a16="http://schemas.microsoft.com/office/drawing/2014/main" xmlns="" id="{8269275C-247A-4757-9B9D-93417CA765C2}"/>
              </a:ext>
            </a:extLst>
          </p:cNvPr>
          <p:cNvCxnSpPr/>
          <p:nvPr/>
        </p:nvCxnSpPr>
        <p:spPr>
          <a:xfrm flipH="1">
            <a:off x="7633077" y="2622011"/>
            <a:ext cx="0" cy="30850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12">
            <a:extLst>
              <a:ext uri="{FF2B5EF4-FFF2-40B4-BE49-F238E27FC236}">
                <a16:creationId xmlns:a16="http://schemas.microsoft.com/office/drawing/2014/main" xmlns="" id="{8DE6848D-590C-4378-A1D3-D1C43DEC8BC0}"/>
              </a:ext>
            </a:extLst>
          </p:cNvPr>
          <p:cNvCxnSpPr>
            <a:cxnSpLocks/>
          </p:cNvCxnSpPr>
          <p:nvPr/>
        </p:nvCxnSpPr>
        <p:spPr>
          <a:xfrm>
            <a:off x="2263875" y="5477837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13">
            <a:extLst>
              <a:ext uri="{FF2B5EF4-FFF2-40B4-BE49-F238E27FC236}">
                <a16:creationId xmlns:a16="http://schemas.microsoft.com/office/drawing/2014/main" xmlns="" id="{22072513-1C3F-47D4-B12C-EC4A4B5D4F3E}"/>
              </a:ext>
            </a:extLst>
          </p:cNvPr>
          <p:cNvCxnSpPr>
            <a:cxnSpLocks/>
          </p:cNvCxnSpPr>
          <p:nvPr/>
        </p:nvCxnSpPr>
        <p:spPr>
          <a:xfrm flipV="1">
            <a:off x="2272264" y="4406226"/>
            <a:ext cx="0" cy="108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14">
            <a:extLst>
              <a:ext uri="{FF2B5EF4-FFF2-40B4-BE49-F238E27FC236}">
                <a16:creationId xmlns:a16="http://schemas.microsoft.com/office/drawing/2014/main" xmlns="" id="{BC94ECEA-5F93-40B1-9A66-EF96E783BE23}"/>
              </a:ext>
            </a:extLst>
          </p:cNvPr>
          <p:cNvGrpSpPr/>
          <p:nvPr/>
        </p:nvGrpSpPr>
        <p:grpSpPr>
          <a:xfrm>
            <a:off x="4551386" y="5333837"/>
            <a:ext cx="288000" cy="288000"/>
            <a:chOff x="1958147" y="3925343"/>
            <a:chExt cx="288000" cy="288000"/>
          </a:xfrm>
        </p:grpSpPr>
        <p:cxnSp>
          <p:nvCxnSpPr>
            <p:cNvPr id="31" name="Gerader Verbinder 15">
              <a:extLst>
                <a:ext uri="{FF2B5EF4-FFF2-40B4-BE49-F238E27FC236}">
                  <a16:creationId xmlns:a16="http://schemas.microsoft.com/office/drawing/2014/main" xmlns="" id="{10B8166B-669D-4293-A5C0-AC3800153125}"/>
                </a:ext>
              </a:extLst>
            </p:cNvPr>
            <p:cNvCxnSpPr/>
            <p:nvPr/>
          </p:nvCxnSpPr>
          <p:spPr>
            <a:xfrm>
              <a:off x="2102147" y="3925343"/>
              <a:ext cx="0" cy="288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16">
              <a:extLst>
                <a:ext uri="{FF2B5EF4-FFF2-40B4-BE49-F238E27FC236}">
                  <a16:creationId xmlns:a16="http://schemas.microsoft.com/office/drawing/2014/main" xmlns="" id="{B91B257E-27FC-4EA7-8EF4-DF94FE1F6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147" y="4069343"/>
              <a:ext cx="288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ieren 17">
            <a:extLst>
              <a:ext uri="{FF2B5EF4-FFF2-40B4-BE49-F238E27FC236}">
                <a16:creationId xmlns:a16="http://schemas.microsoft.com/office/drawing/2014/main" xmlns="" id="{CB8354CF-6016-4E41-AC80-913354EAC18C}"/>
              </a:ext>
            </a:extLst>
          </p:cNvPr>
          <p:cNvGrpSpPr/>
          <p:nvPr/>
        </p:nvGrpSpPr>
        <p:grpSpPr>
          <a:xfrm>
            <a:off x="2135354" y="3143313"/>
            <a:ext cx="288000" cy="288000"/>
            <a:chOff x="1958147" y="3925343"/>
            <a:chExt cx="288000" cy="288000"/>
          </a:xfrm>
        </p:grpSpPr>
        <p:cxnSp>
          <p:nvCxnSpPr>
            <p:cNvPr id="34" name="Gerader Verbinder 18">
              <a:extLst>
                <a:ext uri="{FF2B5EF4-FFF2-40B4-BE49-F238E27FC236}">
                  <a16:creationId xmlns:a16="http://schemas.microsoft.com/office/drawing/2014/main" xmlns="" id="{FA97EB44-1F98-4716-B2EB-1691651C2781}"/>
                </a:ext>
              </a:extLst>
            </p:cNvPr>
            <p:cNvCxnSpPr/>
            <p:nvPr/>
          </p:nvCxnSpPr>
          <p:spPr>
            <a:xfrm>
              <a:off x="2102147" y="3925343"/>
              <a:ext cx="0" cy="288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19">
              <a:extLst>
                <a:ext uri="{FF2B5EF4-FFF2-40B4-BE49-F238E27FC236}">
                  <a16:creationId xmlns:a16="http://schemas.microsoft.com/office/drawing/2014/main" xmlns="" id="{3C5A3B5E-EC10-4558-8379-753E2D381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147" y="4069343"/>
              <a:ext cx="288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20">
                <a:extLst>
                  <a:ext uri="{FF2B5EF4-FFF2-40B4-BE49-F238E27FC236}">
                    <a16:creationId xmlns:a16="http://schemas.microsoft.com/office/drawing/2014/main" xmlns="" id="{B52BF4FF-8CE0-4365-8CE2-909175FF30C2}"/>
                  </a:ext>
                </a:extLst>
              </p:cNvPr>
              <p:cNvSpPr txBox="1"/>
              <p:nvPr/>
            </p:nvSpPr>
            <p:spPr>
              <a:xfrm>
                <a:off x="3765772" y="5687562"/>
                <a:ext cx="1859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=(1,0)</m:t>
                      </m:r>
                    </m:oMath>
                  </m:oMathPara>
                </a14:m>
                <a:endParaRPr lang="de-CH" sz="2800" b="0" dirty="0"/>
              </a:p>
            </p:txBody>
          </p:sp>
        </mc:Choice>
        <mc:Fallback xmlns="">
          <p:sp>
            <p:nvSpPr>
              <p:cNvPr id="36" name="Textfeld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2BF4FF-8CE0-4365-8CE2-909175FF3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772" y="5687562"/>
                <a:ext cx="185922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21">
                <a:extLst>
                  <a:ext uri="{FF2B5EF4-FFF2-40B4-BE49-F238E27FC236}">
                    <a16:creationId xmlns:a16="http://schemas.microsoft.com/office/drawing/2014/main" xmlns="" id="{5122AE7C-637B-404A-BA2A-FE8E35F1A692}"/>
                  </a:ext>
                </a:extLst>
              </p:cNvPr>
              <p:cNvSpPr txBox="1"/>
              <p:nvPr/>
            </p:nvSpPr>
            <p:spPr>
              <a:xfrm>
                <a:off x="1776247" y="2492896"/>
                <a:ext cx="1850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2800" i="1">
                          <a:latin typeface="Cambria Math" panose="02040503050406030204" pitchFamily="18" charset="0"/>
                        </a:rPr>
                        <m:t>=(0,1)</m:t>
                      </m:r>
                    </m:oMath>
                  </m:oMathPara>
                </a14:m>
                <a:endParaRPr lang="de-CH" sz="2800" b="0" dirty="0"/>
              </a:p>
            </p:txBody>
          </p:sp>
        </mc:Choice>
        <mc:Fallback xmlns="">
          <p:sp>
            <p:nvSpPr>
              <p:cNvPr id="37" name="Textfeld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122AE7C-637B-404A-BA2A-FE8E35F1A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247" y="2492896"/>
                <a:ext cx="185095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22">
                <a:extLst>
                  <a:ext uri="{FF2B5EF4-FFF2-40B4-BE49-F238E27FC236}">
                    <a16:creationId xmlns:a16="http://schemas.microsoft.com/office/drawing/2014/main" xmlns="" id="{BE0298F2-8BF2-40BB-AE20-C324E52B2630}"/>
                  </a:ext>
                </a:extLst>
              </p:cNvPr>
              <p:cNvSpPr txBox="1"/>
              <p:nvPr/>
            </p:nvSpPr>
            <p:spPr>
              <a:xfrm>
                <a:off x="3346169" y="5232226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38" name="Textfeld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E0298F2-8BF2-40BB-AE20-C324E52B2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169" y="5232226"/>
                <a:ext cx="28341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23">
                <a:extLst>
                  <a:ext uri="{FF2B5EF4-FFF2-40B4-BE49-F238E27FC236}">
                    <a16:creationId xmlns:a16="http://schemas.microsoft.com/office/drawing/2014/main" xmlns="" id="{476345F8-3BDC-4978-A504-91C98B1B1499}"/>
                  </a:ext>
                </a:extLst>
              </p:cNvPr>
              <p:cNvSpPr txBox="1"/>
              <p:nvPr/>
            </p:nvSpPr>
            <p:spPr>
              <a:xfrm>
                <a:off x="2135354" y="3970664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39" name="Textfeld 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76345F8-3BDC-4978-A504-91C98B1B1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354" y="3970664"/>
                <a:ext cx="28828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 24">
            <a:extLst>
              <a:ext uri="{FF2B5EF4-FFF2-40B4-BE49-F238E27FC236}">
                <a16:creationId xmlns:a16="http://schemas.microsoft.com/office/drawing/2014/main" xmlns="" id="{D3AC9C97-7BF0-46AF-9253-BED41D3C92F3}"/>
              </a:ext>
            </a:extLst>
          </p:cNvPr>
          <p:cNvSpPr/>
          <p:nvPr/>
        </p:nvSpPr>
        <p:spPr>
          <a:xfrm>
            <a:off x="1845869" y="2527194"/>
            <a:ext cx="3949771" cy="374506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1" name="Gerade Verbindung mit Pfeil 26">
            <a:extLst>
              <a:ext uri="{FF2B5EF4-FFF2-40B4-BE49-F238E27FC236}">
                <a16:creationId xmlns:a16="http://schemas.microsoft.com/office/drawing/2014/main" xmlns="" id="{E0ABF72B-4450-43DC-88E8-02347C5340C2}"/>
              </a:ext>
            </a:extLst>
          </p:cNvPr>
          <p:cNvCxnSpPr>
            <a:cxnSpLocks/>
          </p:cNvCxnSpPr>
          <p:nvPr/>
        </p:nvCxnSpPr>
        <p:spPr>
          <a:xfrm>
            <a:off x="2288517" y="5433042"/>
            <a:ext cx="240686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00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2: Construction of NURBS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10773041" y="6201048"/>
            <a:ext cx="612000" cy="468312"/>
          </a:xfrm>
        </p:spPr>
        <p:txBody>
          <a:bodyPr/>
          <a:lstStyle/>
          <a:p>
            <a:fld id="{4115C9B7-2DB4-9740-B29E-FFC81DDADB08}" type="datetime1">
              <a:rPr lang="en-US" smtClean="0"/>
              <a:t>3/26/19</a:t>
            </a:fld>
            <a:endParaRPr lang="en-GB" dirty="0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xmlns="" id="{20560795-2BE7-4DB0-9D1A-40152C059DAA}"/>
              </a:ext>
            </a:extLst>
          </p:cNvPr>
          <p:cNvSpPr txBox="1">
            <a:spLocks/>
          </p:cNvSpPr>
          <p:nvPr/>
        </p:nvSpPr>
        <p:spPr>
          <a:xfrm>
            <a:off x="323850" y="2042361"/>
            <a:ext cx="7886700" cy="4351338"/>
          </a:xfrm>
          <a:prstGeom prst="rect">
            <a:avLst/>
          </a:prstGeom>
        </p:spPr>
        <p:txBody>
          <a:bodyPr/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mtClean="0"/>
              <a:t>Inspect</a:t>
            </a:r>
            <a:r>
              <a:rPr lang="de-CH" dirty="0" smtClean="0"/>
              <a:t> a </a:t>
            </a:r>
            <a:r>
              <a:rPr lang="de-CH" dirty="0" err="1" smtClean="0"/>
              <a:t>few</a:t>
            </a:r>
            <a:r>
              <a:rPr lang="de-CH" dirty="0" smtClean="0"/>
              <a:t> </a:t>
            </a:r>
            <a:r>
              <a:rPr lang="de-CH" dirty="0" err="1" smtClean="0"/>
              <a:t>points</a:t>
            </a:r>
            <a:endParaRPr lang="de-CH" dirty="0"/>
          </a:p>
        </p:txBody>
      </p:sp>
      <p:pic>
        <p:nvPicPr>
          <p:cNvPr id="24" name="Grafik 11">
            <a:extLst>
              <a:ext uri="{FF2B5EF4-FFF2-40B4-BE49-F238E27FC236}">
                <a16:creationId xmlns:a16="http://schemas.microsoft.com/office/drawing/2014/main" xmlns="" id="{17938047-AFD9-4203-86AC-18BC7EF8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68" y="2680569"/>
            <a:ext cx="4272680" cy="2972299"/>
          </a:xfrm>
          <a:prstGeom prst="rect">
            <a:avLst/>
          </a:prstGeom>
        </p:spPr>
      </p:pic>
      <p:cxnSp>
        <p:nvCxnSpPr>
          <p:cNvPr id="42" name="Gerader Verbinder 10">
            <a:extLst>
              <a:ext uri="{FF2B5EF4-FFF2-40B4-BE49-F238E27FC236}">
                <a16:creationId xmlns:a16="http://schemas.microsoft.com/office/drawing/2014/main" xmlns="" id="{8269275C-247A-4757-9B9D-93417CA765C2}"/>
              </a:ext>
            </a:extLst>
          </p:cNvPr>
          <p:cNvCxnSpPr/>
          <p:nvPr/>
        </p:nvCxnSpPr>
        <p:spPr>
          <a:xfrm flipH="1">
            <a:off x="7883767" y="2567837"/>
            <a:ext cx="0" cy="30850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12">
            <a:extLst>
              <a:ext uri="{FF2B5EF4-FFF2-40B4-BE49-F238E27FC236}">
                <a16:creationId xmlns:a16="http://schemas.microsoft.com/office/drawing/2014/main" xmlns="" id="{8DE6848D-590C-4378-A1D3-D1C43DEC8BC0}"/>
              </a:ext>
            </a:extLst>
          </p:cNvPr>
          <p:cNvCxnSpPr>
            <a:cxnSpLocks/>
          </p:cNvCxnSpPr>
          <p:nvPr/>
        </p:nvCxnSpPr>
        <p:spPr>
          <a:xfrm>
            <a:off x="2271284" y="5443143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13">
            <a:extLst>
              <a:ext uri="{FF2B5EF4-FFF2-40B4-BE49-F238E27FC236}">
                <a16:creationId xmlns:a16="http://schemas.microsoft.com/office/drawing/2014/main" xmlns="" id="{22072513-1C3F-47D4-B12C-EC4A4B5D4F3E}"/>
              </a:ext>
            </a:extLst>
          </p:cNvPr>
          <p:cNvCxnSpPr>
            <a:cxnSpLocks/>
          </p:cNvCxnSpPr>
          <p:nvPr/>
        </p:nvCxnSpPr>
        <p:spPr>
          <a:xfrm flipV="1">
            <a:off x="2279673" y="4371532"/>
            <a:ext cx="0" cy="108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14">
            <a:extLst>
              <a:ext uri="{FF2B5EF4-FFF2-40B4-BE49-F238E27FC236}">
                <a16:creationId xmlns:a16="http://schemas.microsoft.com/office/drawing/2014/main" xmlns="" id="{BC94ECEA-5F93-40B1-9A66-EF96E783BE23}"/>
              </a:ext>
            </a:extLst>
          </p:cNvPr>
          <p:cNvGrpSpPr/>
          <p:nvPr/>
        </p:nvGrpSpPr>
        <p:grpSpPr>
          <a:xfrm>
            <a:off x="4558795" y="5299143"/>
            <a:ext cx="288000" cy="288000"/>
            <a:chOff x="1958147" y="3925343"/>
            <a:chExt cx="288000" cy="288000"/>
          </a:xfrm>
        </p:grpSpPr>
        <p:cxnSp>
          <p:nvCxnSpPr>
            <p:cNvPr id="46" name="Gerader Verbinder 15">
              <a:extLst>
                <a:ext uri="{FF2B5EF4-FFF2-40B4-BE49-F238E27FC236}">
                  <a16:creationId xmlns:a16="http://schemas.microsoft.com/office/drawing/2014/main" xmlns="" id="{10B8166B-669D-4293-A5C0-AC3800153125}"/>
                </a:ext>
              </a:extLst>
            </p:cNvPr>
            <p:cNvCxnSpPr/>
            <p:nvPr/>
          </p:nvCxnSpPr>
          <p:spPr>
            <a:xfrm>
              <a:off x="2102147" y="3925343"/>
              <a:ext cx="0" cy="288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16">
              <a:extLst>
                <a:ext uri="{FF2B5EF4-FFF2-40B4-BE49-F238E27FC236}">
                  <a16:creationId xmlns:a16="http://schemas.microsoft.com/office/drawing/2014/main" xmlns="" id="{B91B257E-27FC-4EA7-8EF4-DF94FE1F6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147" y="4069343"/>
              <a:ext cx="288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17">
            <a:extLst>
              <a:ext uri="{FF2B5EF4-FFF2-40B4-BE49-F238E27FC236}">
                <a16:creationId xmlns:a16="http://schemas.microsoft.com/office/drawing/2014/main" xmlns="" id="{CB8354CF-6016-4E41-AC80-913354EAC18C}"/>
              </a:ext>
            </a:extLst>
          </p:cNvPr>
          <p:cNvGrpSpPr/>
          <p:nvPr/>
        </p:nvGrpSpPr>
        <p:grpSpPr>
          <a:xfrm>
            <a:off x="2142763" y="3108619"/>
            <a:ext cx="288000" cy="288000"/>
            <a:chOff x="1958147" y="3925343"/>
            <a:chExt cx="288000" cy="288000"/>
          </a:xfrm>
        </p:grpSpPr>
        <p:cxnSp>
          <p:nvCxnSpPr>
            <p:cNvPr id="49" name="Gerader Verbinder 18">
              <a:extLst>
                <a:ext uri="{FF2B5EF4-FFF2-40B4-BE49-F238E27FC236}">
                  <a16:creationId xmlns:a16="http://schemas.microsoft.com/office/drawing/2014/main" xmlns="" id="{FA97EB44-1F98-4716-B2EB-1691651C2781}"/>
                </a:ext>
              </a:extLst>
            </p:cNvPr>
            <p:cNvCxnSpPr/>
            <p:nvPr/>
          </p:nvCxnSpPr>
          <p:spPr>
            <a:xfrm>
              <a:off x="2102147" y="3925343"/>
              <a:ext cx="0" cy="288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19">
              <a:extLst>
                <a:ext uri="{FF2B5EF4-FFF2-40B4-BE49-F238E27FC236}">
                  <a16:creationId xmlns:a16="http://schemas.microsoft.com/office/drawing/2014/main" xmlns="" id="{3C5A3B5E-EC10-4558-8379-753E2D381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147" y="4069343"/>
              <a:ext cx="288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20">
                <a:extLst>
                  <a:ext uri="{FF2B5EF4-FFF2-40B4-BE49-F238E27FC236}">
                    <a16:creationId xmlns:a16="http://schemas.microsoft.com/office/drawing/2014/main" xmlns="" id="{B52BF4FF-8CE0-4365-8CE2-909175FF30C2}"/>
                  </a:ext>
                </a:extLst>
              </p:cNvPr>
              <p:cNvSpPr txBox="1"/>
              <p:nvPr/>
            </p:nvSpPr>
            <p:spPr>
              <a:xfrm>
                <a:off x="3773181" y="5652868"/>
                <a:ext cx="1859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=(1,0)</m:t>
                      </m:r>
                    </m:oMath>
                  </m:oMathPara>
                </a14:m>
                <a:endParaRPr lang="de-CH" sz="2800" b="0" dirty="0"/>
              </a:p>
            </p:txBody>
          </p:sp>
        </mc:Choice>
        <mc:Fallback xmlns="">
          <p:sp>
            <p:nvSpPr>
              <p:cNvPr id="51" name="Textfeld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2BF4FF-8CE0-4365-8CE2-909175FF3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181" y="5652868"/>
                <a:ext cx="185922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21">
                <a:extLst>
                  <a:ext uri="{FF2B5EF4-FFF2-40B4-BE49-F238E27FC236}">
                    <a16:creationId xmlns:a16="http://schemas.microsoft.com/office/drawing/2014/main" xmlns="" id="{5122AE7C-637B-404A-BA2A-FE8E35F1A692}"/>
                  </a:ext>
                </a:extLst>
              </p:cNvPr>
              <p:cNvSpPr txBox="1"/>
              <p:nvPr/>
            </p:nvSpPr>
            <p:spPr>
              <a:xfrm>
                <a:off x="1783656" y="2458202"/>
                <a:ext cx="1850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2800" i="1">
                          <a:latin typeface="Cambria Math" panose="02040503050406030204" pitchFamily="18" charset="0"/>
                        </a:rPr>
                        <m:t>=(0,1)</m:t>
                      </m:r>
                    </m:oMath>
                  </m:oMathPara>
                </a14:m>
                <a:endParaRPr lang="de-CH" sz="2800" b="0" dirty="0"/>
              </a:p>
            </p:txBody>
          </p:sp>
        </mc:Choice>
        <mc:Fallback xmlns="">
          <p:sp>
            <p:nvSpPr>
              <p:cNvPr id="52" name="Textfeld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122AE7C-637B-404A-BA2A-FE8E35F1A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656" y="2458202"/>
                <a:ext cx="185095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22">
                <a:extLst>
                  <a:ext uri="{FF2B5EF4-FFF2-40B4-BE49-F238E27FC236}">
                    <a16:creationId xmlns:a16="http://schemas.microsoft.com/office/drawing/2014/main" xmlns="" id="{BE0298F2-8BF2-40BB-AE20-C324E52B2630}"/>
                  </a:ext>
                </a:extLst>
              </p:cNvPr>
              <p:cNvSpPr txBox="1"/>
              <p:nvPr/>
            </p:nvSpPr>
            <p:spPr>
              <a:xfrm>
                <a:off x="3353578" y="5197532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53" name="Textfeld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E0298F2-8BF2-40BB-AE20-C324E52B2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78" y="5197532"/>
                <a:ext cx="28341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23">
                <a:extLst>
                  <a:ext uri="{FF2B5EF4-FFF2-40B4-BE49-F238E27FC236}">
                    <a16:creationId xmlns:a16="http://schemas.microsoft.com/office/drawing/2014/main" xmlns="" id="{476345F8-3BDC-4978-A504-91C98B1B1499}"/>
                  </a:ext>
                </a:extLst>
              </p:cNvPr>
              <p:cNvSpPr txBox="1"/>
              <p:nvPr/>
            </p:nvSpPr>
            <p:spPr>
              <a:xfrm>
                <a:off x="2142763" y="3935970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54" name="Textfeld 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76345F8-3BDC-4978-A504-91C98B1B1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763" y="3935970"/>
                <a:ext cx="28828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hteck 24">
            <a:extLst>
              <a:ext uri="{FF2B5EF4-FFF2-40B4-BE49-F238E27FC236}">
                <a16:creationId xmlns:a16="http://schemas.microsoft.com/office/drawing/2014/main" xmlns="" id="{D3AC9C97-7BF0-46AF-9253-BED41D3C92F3}"/>
              </a:ext>
            </a:extLst>
          </p:cNvPr>
          <p:cNvSpPr/>
          <p:nvPr/>
        </p:nvSpPr>
        <p:spPr>
          <a:xfrm>
            <a:off x="1853278" y="2492500"/>
            <a:ext cx="3949771" cy="374506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6" name="Gerade Verbindung mit Pfeil 26">
            <a:extLst>
              <a:ext uri="{FF2B5EF4-FFF2-40B4-BE49-F238E27FC236}">
                <a16:creationId xmlns:a16="http://schemas.microsoft.com/office/drawing/2014/main" xmlns="" id="{E0ABF72B-4450-43DC-88E8-02347C5340C2}"/>
              </a:ext>
            </a:extLst>
          </p:cNvPr>
          <p:cNvCxnSpPr>
            <a:cxnSpLocks/>
          </p:cNvCxnSpPr>
          <p:nvPr/>
        </p:nvCxnSpPr>
        <p:spPr>
          <a:xfrm>
            <a:off x="2295926" y="5398348"/>
            <a:ext cx="19383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25">
            <a:extLst>
              <a:ext uri="{FF2B5EF4-FFF2-40B4-BE49-F238E27FC236}">
                <a16:creationId xmlns:a16="http://schemas.microsoft.com/office/drawing/2014/main" xmlns="" id="{095FF865-B59E-4727-87B5-7C69287B8596}"/>
              </a:ext>
            </a:extLst>
          </p:cNvPr>
          <p:cNvCxnSpPr>
            <a:cxnSpLocks/>
          </p:cNvCxnSpPr>
          <p:nvPr/>
        </p:nvCxnSpPr>
        <p:spPr>
          <a:xfrm flipV="1">
            <a:off x="4234307" y="4987542"/>
            <a:ext cx="0" cy="4108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6">
            <a:extLst>
              <a:ext uri="{FF2B5EF4-FFF2-40B4-BE49-F238E27FC236}">
                <a16:creationId xmlns:a16="http://schemas.microsoft.com/office/drawing/2014/main" xmlns="" id="{D0C0F7DB-1946-4661-AB50-2B25906AA0F5}"/>
              </a:ext>
            </a:extLst>
          </p:cNvPr>
          <p:cNvCxnSpPr>
            <a:cxnSpLocks/>
          </p:cNvCxnSpPr>
          <p:nvPr/>
        </p:nvCxnSpPr>
        <p:spPr>
          <a:xfrm>
            <a:off x="4234307" y="4987542"/>
            <a:ext cx="496413" cy="463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38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2: Construction of NURBS</a:t>
            </a:r>
            <a:endParaRPr lang="en-GB" dirty="0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xmlns="" id="{20560795-2BE7-4DB0-9D1A-40152C059DAA}"/>
              </a:ext>
            </a:extLst>
          </p:cNvPr>
          <p:cNvSpPr txBox="1">
            <a:spLocks/>
          </p:cNvSpPr>
          <p:nvPr/>
        </p:nvSpPr>
        <p:spPr>
          <a:xfrm>
            <a:off x="260971" y="2041729"/>
            <a:ext cx="7886700" cy="4351338"/>
          </a:xfrm>
          <a:prstGeom prst="rect">
            <a:avLst/>
          </a:prstGeom>
        </p:spPr>
        <p:txBody>
          <a:bodyPr/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mtClean="0"/>
              <a:t>Inspect</a:t>
            </a:r>
            <a:r>
              <a:rPr lang="de-CH" dirty="0" smtClean="0"/>
              <a:t> a </a:t>
            </a:r>
            <a:r>
              <a:rPr lang="de-CH" dirty="0" err="1" smtClean="0"/>
              <a:t>few</a:t>
            </a:r>
            <a:r>
              <a:rPr lang="de-CH" dirty="0" smtClean="0"/>
              <a:t> </a:t>
            </a:r>
            <a:r>
              <a:rPr lang="de-CH" dirty="0" err="1" smtClean="0"/>
              <a:t>points</a:t>
            </a:r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11471354" y="2315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5" name="Grafik 11">
            <a:extLst>
              <a:ext uri="{FF2B5EF4-FFF2-40B4-BE49-F238E27FC236}">
                <a16:creationId xmlns:a16="http://schemas.microsoft.com/office/drawing/2014/main" xmlns="" id="{17938047-AFD9-4203-86AC-18BC7EF8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83" y="2873089"/>
            <a:ext cx="4272680" cy="2972299"/>
          </a:xfrm>
          <a:prstGeom prst="rect">
            <a:avLst/>
          </a:prstGeom>
        </p:spPr>
      </p:pic>
      <p:cxnSp>
        <p:nvCxnSpPr>
          <p:cNvPr id="27" name="Gerader Verbinder 10">
            <a:extLst>
              <a:ext uri="{FF2B5EF4-FFF2-40B4-BE49-F238E27FC236}">
                <a16:creationId xmlns:a16="http://schemas.microsoft.com/office/drawing/2014/main" xmlns="" id="{8269275C-247A-4757-9B9D-93417CA765C2}"/>
              </a:ext>
            </a:extLst>
          </p:cNvPr>
          <p:cNvCxnSpPr/>
          <p:nvPr/>
        </p:nvCxnSpPr>
        <p:spPr>
          <a:xfrm flipH="1">
            <a:off x="8287243" y="2816983"/>
            <a:ext cx="0" cy="30850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12">
            <a:extLst>
              <a:ext uri="{FF2B5EF4-FFF2-40B4-BE49-F238E27FC236}">
                <a16:creationId xmlns:a16="http://schemas.microsoft.com/office/drawing/2014/main" xmlns="" id="{8DE6848D-590C-4378-A1D3-D1C43DEC8BC0}"/>
              </a:ext>
            </a:extLst>
          </p:cNvPr>
          <p:cNvCxnSpPr>
            <a:cxnSpLocks/>
          </p:cNvCxnSpPr>
          <p:nvPr/>
        </p:nvCxnSpPr>
        <p:spPr>
          <a:xfrm>
            <a:off x="2263699" y="5635663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13">
            <a:extLst>
              <a:ext uri="{FF2B5EF4-FFF2-40B4-BE49-F238E27FC236}">
                <a16:creationId xmlns:a16="http://schemas.microsoft.com/office/drawing/2014/main" xmlns="" id="{22072513-1C3F-47D4-B12C-EC4A4B5D4F3E}"/>
              </a:ext>
            </a:extLst>
          </p:cNvPr>
          <p:cNvCxnSpPr>
            <a:cxnSpLocks/>
          </p:cNvCxnSpPr>
          <p:nvPr/>
        </p:nvCxnSpPr>
        <p:spPr>
          <a:xfrm flipV="1">
            <a:off x="2272088" y="4564052"/>
            <a:ext cx="0" cy="108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14">
            <a:extLst>
              <a:ext uri="{FF2B5EF4-FFF2-40B4-BE49-F238E27FC236}">
                <a16:creationId xmlns:a16="http://schemas.microsoft.com/office/drawing/2014/main" xmlns="" id="{BC94ECEA-5F93-40B1-9A66-EF96E783BE23}"/>
              </a:ext>
            </a:extLst>
          </p:cNvPr>
          <p:cNvGrpSpPr/>
          <p:nvPr/>
        </p:nvGrpSpPr>
        <p:grpSpPr>
          <a:xfrm>
            <a:off x="4551210" y="5491663"/>
            <a:ext cx="288000" cy="288000"/>
            <a:chOff x="1958147" y="3925343"/>
            <a:chExt cx="288000" cy="288000"/>
          </a:xfrm>
        </p:grpSpPr>
        <p:cxnSp>
          <p:nvCxnSpPr>
            <p:cNvPr id="31" name="Gerader Verbinder 15">
              <a:extLst>
                <a:ext uri="{FF2B5EF4-FFF2-40B4-BE49-F238E27FC236}">
                  <a16:creationId xmlns:a16="http://schemas.microsoft.com/office/drawing/2014/main" xmlns="" id="{10B8166B-669D-4293-A5C0-AC3800153125}"/>
                </a:ext>
              </a:extLst>
            </p:cNvPr>
            <p:cNvCxnSpPr/>
            <p:nvPr/>
          </p:nvCxnSpPr>
          <p:spPr>
            <a:xfrm>
              <a:off x="2102147" y="3925343"/>
              <a:ext cx="0" cy="288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16">
              <a:extLst>
                <a:ext uri="{FF2B5EF4-FFF2-40B4-BE49-F238E27FC236}">
                  <a16:creationId xmlns:a16="http://schemas.microsoft.com/office/drawing/2014/main" xmlns="" id="{B91B257E-27FC-4EA7-8EF4-DF94FE1F6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147" y="4069343"/>
              <a:ext cx="288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ieren 17">
            <a:extLst>
              <a:ext uri="{FF2B5EF4-FFF2-40B4-BE49-F238E27FC236}">
                <a16:creationId xmlns:a16="http://schemas.microsoft.com/office/drawing/2014/main" xmlns="" id="{CB8354CF-6016-4E41-AC80-913354EAC18C}"/>
              </a:ext>
            </a:extLst>
          </p:cNvPr>
          <p:cNvGrpSpPr/>
          <p:nvPr/>
        </p:nvGrpSpPr>
        <p:grpSpPr>
          <a:xfrm>
            <a:off x="2135178" y="3301139"/>
            <a:ext cx="288000" cy="288000"/>
            <a:chOff x="1958147" y="3925343"/>
            <a:chExt cx="288000" cy="288000"/>
          </a:xfrm>
        </p:grpSpPr>
        <p:cxnSp>
          <p:nvCxnSpPr>
            <p:cNvPr id="34" name="Gerader Verbinder 18">
              <a:extLst>
                <a:ext uri="{FF2B5EF4-FFF2-40B4-BE49-F238E27FC236}">
                  <a16:creationId xmlns:a16="http://schemas.microsoft.com/office/drawing/2014/main" xmlns="" id="{FA97EB44-1F98-4716-B2EB-1691651C2781}"/>
                </a:ext>
              </a:extLst>
            </p:cNvPr>
            <p:cNvCxnSpPr/>
            <p:nvPr/>
          </p:nvCxnSpPr>
          <p:spPr>
            <a:xfrm>
              <a:off x="2102147" y="3925343"/>
              <a:ext cx="0" cy="288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19">
              <a:extLst>
                <a:ext uri="{FF2B5EF4-FFF2-40B4-BE49-F238E27FC236}">
                  <a16:creationId xmlns:a16="http://schemas.microsoft.com/office/drawing/2014/main" xmlns="" id="{3C5A3B5E-EC10-4558-8379-753E2D381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147" y="4069343"/>
              <a:ext cx="288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20">
                <a:extLst>
                  <a:ext uri="{FF2B5EF4-FFF2-40B4-BE49-F238E27FC236}">
                    <a16:creationId xmlns:a16="http://schemas.microsoft.com/office/drawing/2014/main" xmlns="" id="{B52BF4FF-8CE0-4365-8CE2-909175FF30C2}"/>
                  </a:ext>
                </a:extLst>
              </p:cNvPr>
              <p:cNvSpPr txBox="1"/>
              <p:nvPr/>
            </p:nvSpPr>
            <p:spPr>
              <a:xfrm>
                <a:off x="3765596" y="5845388"/>
                <a:ext cx="1859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=(1,0)</m:t>
                      </m:r>
                    </m:oMath>
                  </m:oMathPara>
                </a14:m>
                <a:endParaRPr lang="de-CH" sz="2800" b="0" dirty="0"/>
              </a:p>
            </p:txBody>
          </p:sp>
        </mc:Choice>
        <mc:Fallback xmlns="">
          <p:sp>
            <p:nvSpPr>
              <p:cNvPr id="36" name="Textfeld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2BF4FF-8CE0-4365-8CE2-909175FF3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96" y="5845388"/>
                <a:ext cx="185922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21">
                <a:extLst>
                  <a:ext uri="{FF2B5EF4-FFF2-40B4-BE49-F238E27FC236}">
                    <a16:creationId xmlns:a16="http://schemas.microsoft.com/office/drawing/2014/main" xmlns="" id="{5122AE7C-637B-404A-BA2A-FE8E35F1A692}"/>
                  </a:ext>
                </a:extLst>
              </p:cNvPr>
              <p:cNvSpPr txBox="1"/>
              <p:nvPr/>
            </p:nvSpPr>
            <p:spPr>
              <a:xfrm>
                <a:off x="1776071" y="2650722"/>
                <a:ext cx="1850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2800" i="1">
                          <a:latin typeface="Cambria Math" panose="02040503050406030204" pitchFamily="18" charset="0"/>
                        </a:rPr>
                        <m:t>=(0,1)</m:t>
                      </m:r>
                    </m:oMath>
                  </m:oMathPara>
                </a14:m>
                <a:endParaRPr lang="de-CH" sz="2800" b="0" dirty="0"/>
              </a:p>
            </p:txBody>
          </p:sp>
        </mc:Choice>
        <mc:Fallback xmlns="">
          <p:sp>
            <p:nvSpPr>
              <p:cNvPr id="37" name="Textfeld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122AE7C-637B-404A-BA2A-FE8E35F1A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071" y="2650722"/>
                <a:ext cx="185095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22">
                <a:extLst>
                  <a:ext uri="{FF2B5EF4-FFF2-40B4-BE49-F238E27FC236}">
                    <a16:creationId xmlns:a16="http://schemas.microsoft.com/office/drawing/2014/main" xmlns="" id="{BE0298F2-8BF2-40BB-AE20-C324E52B2630}"/>
                  </a:ext>
                </a:extLst>
              </p:cNvPr>
              <p:cNvSpPr txBox="1"/>
              <p:nvPr/>
            </p:nvSpPr>
            <p:spPr>
              <a:xfrm>
                <a:off x="3345993" y="5390052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38" name="Textfeld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E0298F2-8BF2-40BB-AE20-C324E52B2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993" y="5390052"/>
                <a:ext cx="28341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23">
                <a:extLst>
                  <a:ext uri="{FF2B5EF4-FFF2-40B4-BE49-F238E27FC236}">
                    <a16:creationId xmlns:a16="http://schemas.microsoft.com/office/drawing/2014/main" xmlns="" id="{476345F8-3BDC-4978-A504-91C98B1B1499}"/>
                  </a:ext>
                </a:extLst>
              </p:cNvPr>
              <p:cNvSpPr txBox="1"/>
              <p:nvPr/>
            </p:nvSpPr>
            <p:spPr>
              <a:xfrm>
                <a:off x="2135178" y="4128490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39" name="Textfeld 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76345F8-3BDC-4978-A504-91C98B1B1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178" y="4128490"/>
                <a:ext cx="28828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 24">
            <a:extLst>
              <a:ext uri="{FF2B5EF4-FFF2-40B4-BE49-F238E27FC236}">
                <a16:creationId xmlns:a16="http://schemas.microsoft.com/office/drawing/2014/main" xmlns="" id="{D3AC9C97-7BF0-46AF-9253-BED41D3C92F3}"/>
              </a:ext>
            </a:extLst>
          </p:cNvPr>
          <p:cNvSpPr/>
          <p:nvPr/>
        </p:nvSpPr>
        <p:spPr>
          <a:xfrm>
            <a:off x="1845693" y="2685020"/>
            <a:ext cx="3949771" cy="374506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1" name="Gerade Verbindung mit Pfeil 26">
            <a:extLst>
              <a:ext uri="{FF2B5EF4-FFF2-40B4-BE49-F238E27FC236}">
                <a16:creationId xmlns:a16="http://schemas.microsoft.com/office/drawing/2014/main" xmlns="" id="{E0ABF72B-4450-43DC-88E8-02347C5340C2}"/>
              </a:ext>
            </a:extLst>
          </p:cNvPr>
          <p:cNvCxnSpPr>
            <a:cxnSpLocks/>
          </p:cNvCxnSpPr>
          <p:nvPr/>
        </p:nvCxnSpPr>
        <p:spPr>
          <a:xfrm>
            <a:off x="2288341" y="5590868"/>
            <a:ext cx="105765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25">
            <a:extLst>
              <a:ext uri="{FF2B5EF4-FFF2-40B4-BE49-F238E27FC236}">
                <a16:creationId xmlns:a16="http://schemas.microsoft.com/office/drawing/2014/main" xmlns="" id="{095FF865-B59E-4727-87B5-7C69287B8596}"/>
              </a:ext>
            </a:extLst>
          </p:cNvPr>
          <p:cNvCxnSpPr>
            <a:cxnSpLocks/>
          </p:cNvCxnSpPr>
          <p:nvPr/>
        </p:nvCxnSpPr>
        <p:spPr>
          <a:xfrm flipV="1">
            <a:off x="3335310" y="4466997"/>
            <a:ext cx="0" cy="11686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6">
            <a:extLst>
              <a:ext uri="{FF2B5EF4-FFF2-40B4-BE49-F238E27FC236}">
                <a16:creationId xmlns:a16="http://schemas.microsoft.com/office/drawing/2014/main" xmlns="" id="{D0C0F7DB-1946-4661-AB50-2B25906AA0F5}"/>
              </a:ext>
            </a:extLst>
          </p:cNvPr>
          <p:cNvCxnSpPr>
            <a:cxnSpLocks/>
          </p:cNvCxnSpPr>
          <p:nvPr/>
        </p:nvCxnSpPr>
        <p:spPr>
          <a:xfrm>
            <a:off x="3343699" y="4466997"/>
            <a:ext cx="1379436" cy="1235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2: Construction of NURBS</a:t>
            </a:r>
            <a:endParaRPr lang="en-GB" dirty="0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xmlns="" id="{20560795-2BE7-4DB0-9D1A-40152C059DAA}"/>
              </a:ext>
            </a:extLst>
          </p:cNvPr>
          <p:cNvSpPr txBox="1">
            <a:spLocks/>
          </p:cNvSpPr>
          <p:nvPr/>
        </p:nvSpPr>
        <p:spPr>
          <a:xfrm>
            <a:off x="188963" y="2041729"/>
            <a:ext cx="7886700" cy="4351338"/>
          </a:xfrm>
          <a:prstGeom prst="rect">
            <a:avLst/>
          </a:prstGeom>
        </p:spPr>
        <p:txBody>
          <a:bodyPr/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mtClean="0"/>
              <a:t>Inspect</a:t>
            </a:r>
            <a:r>
              <a:rPr lang="de-CH" dirty="0" smtClean="0"/>
              <a:t> a </a:t>
            </a:r>
            <a:r>
              <a:rPr lang="de-CH" dirty="0" err="1" smtClean="0"/>
              <a:t>few</a:t>
            </a:r>
            <a:r>
              <a:rPr lang="de-CH" dirty="0" smtClean="0"/>
              <a:t> </a:t>
            </a:r>
            <a:r>
              <a:rPr lang="de-CH" dirty="0" err="1" smtClean="0"/>
              <a:t>points</a:t>
            </a:r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11399346" y="2315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4" name="Grafik 11">
            <a:extLst>
              <a:ext uri="{FF2B5EF4-FFF2-40B4-BE49-F238E27FC236}">
                <a16:creationId xmlns:a16="http://schemas.microsoft.com/office/drawing/2014/main" xmlns="" id="{17938047-AFD9-4203-86AC-18BC7EF8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83" y="2873089"/>
            <a:ext cx="4272680" cy="2972299"/>
          </a:xfrm>
          <a:prstGeom prst="rect">
            <a:avLst/>
          </a:prstGeom>
        </p:spPr>
      </p:pic>
      <p:cxnSp>
        <p:nvCxnSpPr>
          <p:cNvPr id="42" name="Gerader Verbinder 10">
            <a:extLst>
              <a:ext uri="{FF2B5EF4-FFF2-40B4-BE49-F238E27FC236}">
                <a16:creationId xmlns:a16="http://schemas.microsoft.com/office/drawing/2014/main" xmlns="" id="{8269275C-247A-4757-9B9D-93417CA765C2}"/>
              </a:ext>
            </a:extLst>
          </p:cNvPr>
          <p:cNvCxnSpPr/>
          <p:nvPr/>
        </p:nvCxnSpPr>
        <p:spPr>
          <a:xfrm flipH="1">
            <a:off x="8757026" y="2873089"/>
            <a:ext cx="0" cy="30850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12">
            <a:extLst>
              <a:ext uri="{FF2B5EF4-FFF2-40B4-BE49-F238E27FC236}">
                <a16:creationId xmlns:a16="http://schemas.microsoft.com/office/drawing/2014/main" xmlns="" id="{8DE6848D-590C-4378-A1D3-D1C43DEC8BC0}"/>
              </a:ext>
            </a:extLst>
          </p:cNvPr>
          <p:cNvCxnSpPr>
            <a:cxnSpLocks/>
          </p:cNvCxnSpPr>
          <p:nvPr/>
        </p:nvCxnSpPr>
        <p:spPr>
          <a:xfrm>
            <a:off x="2263699" y="5635663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13">
            <a:extLst>
              <a:ext uri="{FF2B5EF4-FFF2-40B4-BE49-F238E27FC236}">
                <a16:creationId xmlns:a16="http://schemas.microsoft.com/office/drawing/2014/main" xmlns="" id="{22072513-1C3F-47D4-B12C-EC4A4B5D4F3E}"/>
              </a:ext>
            </a:extLst>
          </p:cNvPr>
          <p:cNvCxnSpPr>
            <a:cxnSpLocks/>
          </p:cNvCxnSpPr>
          <p:nvPr/>
        </p:nvCxnSpPr>
        <p:spPr>
          <a:xfrm flipV="1">
            <a:off x="2272088" y="4564052"/>
            <a:ext cx="0" cy="108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14">
            <a:extLst>
              <a:ext uri="{FF2B5EF4-FFF2-40B4-BE49-F238E27FC236}">
                <a16:creationId xmlns:a16="http://schemas.microsoft.com/office/drawing/2014/main" xmlns="" id="{BC94ECEA-5F93-40B1-9A66-EF96E783BE23}"/>
              </a:ext>
            </a:extLst>
          </p:cNvPr>
          <p:cNvGrpSpPr/>
          <p:nvPr/>
        </p:nvGrpSpPr>
        <p:grpSpPr>
          <a:xfrm>
            <a:off x="4551210" y="5491663"/>
            <a:ext cx="288000" cy="288000"/>
            <a:chOff x="1958147" y="3925343"/>
            <a:chExt cx="288000" cy="288000"/>
          </a:xfrm>
        </p:grpSpPr>
        <p:cxnSp>
          <p:nvCxnSpPr>
            <p:cNvPr id="46" name="Gerader Verbinder 15">
              <a:extLst>
                <a:ext uri="{FF2B5EF4-FFF2-40B4-BE49-F238E27FC236}">
                  <a16:creationId xmlns:a16="http://schemas.microsoft.com/office/drawing/2014/main" xmlns="" id="{10B8166B-669D-4293-A5C0-AC3800153125}"/>
                </a:ext>
              </a:extLst>
            </p:cNvPr>
            <p:cNvCxnSpPr/>
            <p:nvPr/>
          </p:nvCxnSpPr>
          <p:spPr>
            <a:xfrm>
              <a:off x="2102147" y="3925343"/>
              <a:ext cx="0" cy="288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16">
              <a:extLst>
                <a:ext uri="{FF2B5EF4-FFF2-40B4-BE49-F238E27FC236}">
                  <a16:creationId xmlns:a16="http://schemas.microsoft.com/office/drawing/2014/main" xmlns="" id="{B91B257E-27FC-4EA7-8EF4-DF94FE1F6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147" y="4069343"/>
              <a:ext cx="288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17">
            <a:extLst>
              <a:ext uri="{FF2B5EF4-FFF2-40B4-BE49-F238E27FC236}">
                <a16:creationId xmlns:a16="http://schemas.microsoft.com/office/drawing/2014/main" xmlns="" id="{CB8354CF-6016-4E41-AC80-913354EAC18C}"/>
              </a:ext>
            </a:extLst>
          </p:cNvPr>
          <p:cNvGrpSpPr/>
          <p:nvPr/>
        </p:nvGrpSpPr>
        <p:grpSpPr>
          <a:xfrm>
            <a:off x="2135178" y="3301139"/>
            <a:ext cx="288000" cy="288000"/>
            <a:chOff x="1958147" y="3925343"/>
            <a:chExt cx="288000" cy="288000"/>
          </a:xfrm>
        </p:grpSpPr>
        <p:cxnSp>
          <p:nvCxnSpPr>
            <p:cNvPr id="49" name="Gerader Verbinder 18">
              <a:extLst>
                <a:ext uri="{FF2B5EF4-FFF2-40B4-BE49-F238E27FC236}">
                  <a16:creationId xmlns:a16="http://schemas.microsoft.com/office/drawing/2014/main" xmlns="" id="{FA97EB44-1F98-4716-B2EB-1691651C2781}"/>
                </a:ext>
              </a:extLst>
            </p:cNvPr>
            <p:cNvCxnSpPr/>
            <p:nvPr/>
          </p:nvCxnSpPr>
          <p:spPr>
            <a:xfrm>
              <a:off x="2102147" y="3925343"/>
              <a:ext cx="0" cy="288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19">
              <a:extLst>
                <a:ext uri="{FF2B5EF4-FFF2-40B4-BE49-F238E27FC236}">
                  <a16:creationId xmlns:a16="http://schemas.microsoft.com/office/drawing/2014/main" xmlns="" id="{3C5A3B5E-EC10-4558-8379-753E2D381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147" y="4069343"/>
              <a:ext cx="288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20">
                <a:extLst>
                  <a:ext uri="{FF2B5EF4-FFF2-40B4-BE49-F238E27FC236}">
                    <a16:creationId xmlns:a16="http://schemas.microsoft.com/office/drawing/2014/main" xmlns="" id="{B52BF4FF-8CE0-4365-8CE2-909175FF30C2}"/>
                  </a:ext>
                </a:extLst>
              </p:cNvPr>
              <p:cNvSpPr txBox="1"/>
              <p:nvPr/>
            </p:nvSpPr>
            <p:spPr>
              <a:xfrm>
                <a:off x="3765596" y="5845388"/>
                <a:ext cx="1859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=(1,0)</m:t>
                      </m:r>
                    </m:oMath>
                  </m:oMathPara>
                </a14:m>
                <a:endParaRPr lang="de-CH" sz="2800" b="0" dirty="0"/>
              </a:p>
            </p:txBody>
          </p:sp>
        </mc:Choice>
        <mc:Fallback xmlns="">
          <p:sp>
            <p:nvSpPr>
              <p:cNvPr id="51" name="Textfeld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2BF4FF-8CE0-4365-8CE2-909175FF3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96" y="5845388"/>
                <a:ext cx="185922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21">
                <a:extLst>
                  <a:ext uri="{FF2B5EF4-FFF2-40B4-BE49-F238E27FC236}">
                    <a16:creationId xmlns:a16="http://schemas.microsoft.com/office/drawing/2014/main" xmlns="" id="{5122AE7C-637B-404A-BA2A-FE8E35F1A692}"/>
                  </a:ext>
                </a:extLst>
              </p:cNvPr>
              <p:cNvSpPr txBox="1"/>
              <p:nvPr/>
            </p:nvSpPr>
            <p:spPr>
              <a:xfrm>
                <a:off x="1776071" y="2650722"/>
                <a:ext cx="1850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2800" i="1">
                          <a:latin typeface="Cambria Math" panose="02040503050406030204" pitchFamily="18" charset="0"/>
                        </a:rPr>
                        <m:t>=(0,1)</m:t>
                      </m:r>
                    </m:oMath>
                  </m:oMathPara>
                </a14:m>
                <a:endParaRPr lang="de-CH" sz="2800" b="0" dirty="0"/>
              </a:p>
            </p:txBody>
          </p:sp>
        </mc:Choice>
        <mc:Fallback xmlns="">
          <p:sp>
            <p:nvSpPr>
              <p:cNvPr id="52" name="Textfeld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122AE7C-637B-404A-BA2A-FE8E35F1A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071" y="2650722"/>
                <a:ext cx="185095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22">
                <a:extLst>
                  <a:ext uri="{FF2B5EF4-FFF2-40B4-BE49-F238E27FC236}">
                    <a16:creationId xmlns:a16="http://schemas.microsoft.com/office/drawing/2014/main" xmlns="" id="{BE0298F2-8BF2-40BB-AE20-C324E52B2630}"/>
                  </a:ext>
                </a:extLst>
              </p:cNvPr>
              <p:cNvSpPr txBox="1"/>
              <p:nvPr/>
            </p:nvSpPr>
            <p:spPr>
              <a:xfrm>
                <a:off x="3345993" y="5390052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53" name="Textfeld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E0298F2-8BF2-40BB-AE20-C324E52B2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993" y="5390052"/>
                <a:ext cx="28341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23">
                <a:extLst>
                  <a:ext uri="{FF2B5EF4-FFF2-40B4-BE49-F238E27FC236}">
                    <a16:creationId xmlns:a16="http://schemas.microsoft.com/office/drawing/2014/main" xmlns="" id="{476345F8-3BDC-4978-A504-91C98B1B1499}"/>
                  </a:ext>
                </a:extLst>
              </p:cNvPr>
              <p:cNvSpPr txBox="1"/>
              <p:nvPr/>
            </p:nvSpPr>
            <p:spPr>
              <a:xfrm>
                <a:off x="2135178" y="4128490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54" name="Textfeld 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76345F8-3BDC-4978-A504-91C98B1B1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178" y="4128490"/>
                <a:ext cx="28828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hteck 24">
            <a:extLst>
              <a:ext uri="{FF2B5EF4-FFF2-40B4-BE49-F238E27FC236}">
                <a16:creationId xmlns:a16="http://schemas.microsoft.com/office/drawing/2014/main" xmlns="" id="{D3AC9C97-7BF0-46AF-9253-BED41D3C92F3}"/>
              </a:ext>
            </a:extLst>
          </p:cNvPr>
          <p:cNvSpPr/>
          <p:nvPr/>
        </p:nvSpPr>
        <p:spPr>
          <a:xfrm>
            <a:off x="1845693" y="2685020"/>
            <a:ext cx="3949771" cy="374506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6" name="Gerade Verbindung mit Pfeil 26">
            <a:extLst>
              <a:ext uri="{FF2B5EF4-FFF2-40B4-BE49-F238E27FC236}">
                <a16:creationId xmlns:a16="http://schemas.microsoft.com/office/drawing/2014/main" xmlns="" id="{E0ABF72B-4450-43DC-88E8-02347C5340C2}"/>
              </a:ext>
            </a:extLst>
          </p:cNvPr>
          <p:cNvCxnSpPr>
            <a:cxnSpLocks/>
          </p:cNvCxnSpPr>
          <p:nvPr/>
        </p:nvCxnSpPr>
        <p:spPr>
          <a:xfrm>
            <a:off x="2288341" y="5590868"/>
            <a:ext cx="46191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25">
            <a:extLst>
              <a:ext uri="{FF2B5EF4-FFF2-40B4-BE49-F238E27FC236}">
                <a16:creationId xmlns:a16="http://schemas.microsoft.com/office/drawing/2014/main" xmlns="" id="{095FF865-B59E-4727-87B5-7C69287B8596}"/>
              </a:ext>
            </a:extLst>
          </p:cNvPr>
          <p:cNvCxnSpPr>
            <a:cxnSpLocks/>
          </p:cNvCxnSpPr>
          <p:nvPr/>
        </p:nvCxnSpPr>
        <p:spPr>
          <a:xfrm flipV="1">
            <a:off x="2722914" y="3854601"/>
            <a:ext cx="0" cy="17810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6">
            <a:extLst>
              <a:ext uri="{FF2B5EF4-FFF2-40B4-BE49-F238E27FC236}">
                <a16:creationId xmlns:a16="http://schemas.microsoft.com/office/drawing/2014/main" xmlns="" id="{D0C0F7DB-1946-4661-AB50-2B25906AA0F5}"/>
              </a:ext>
            </a:extLst>
          </p:cNvPr>
          <p:cNvCxnSpPr>
            <a:cxnSpLocks/>
          </p:cNvCxnSpPr>
          <p:nvPr/>
        </p:nvCxnSpPr>
        <p:spPr>
          <a:xfrm>
            <a:off x="2722914" y="3854601"/>
            <a:ext cx="2000221" cy="1848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97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dirty="0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el 17"/>
          <p:cNvSpPr>
            <a:spLocks noGrp="1"/>
          </p:cNvSpPr>
          <p:nvPr/>
        </p:nvSpPr>
        <p:spPr bwMode="gray">
          <a:xfrm>
            <a:off x="323851" y="2024063"/>
            <a:ext cx="11537949" cy="115212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72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Exercise 5: B-Splines &amp; NURBS</a:t>
            </a:r>
            <a:endParaRPr lang="en-GB" dirty="0"/>
          </a:p>
        </p:txBody>
      </p:sp>
      <p:sp>
        <p:nvSpPr>
          <p:cNvPr id="6" name="Untertitel 18"/>
          <p:cNvSpPr>
            <a:spLocks noGrp="1"/>
          </p:cNvSpPr>
          <p:nvPr/>
        </p:nvSpPr>
        <p:spPr>
          <a:xfrm>
            <a:off x="325438" y="3176191"/>
            <a:ext cx="11528425" cy="16734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144000" tIns="108000" rIns="144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MAD</a:t>
            </a:r>
          </a:p>
          <a:p>
            <a:r>
              <a:rPr lang="en-GB" dirty="0" err="1" smtClean="0"/>
              <a:t>bacdavid@student.ethz.ch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A6A9-04DB-7A49-B050-0E33B5705BD1}" type="datetime1">
              <a:rPr lang="en-US" smtClean="0"/>
              <a:t>3/26/19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53443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2: Construction of NURBS</a:t>
            </a:r>
            <a:endParaRPr lang="en-GB" dirty="0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xmlns="" id="{20560795-2BE7-4DB0-9D1A-40152C059DAA}"/>
              </a:ext>
            </a:extLst>
          </p:cNvPr>
          <p:cNvSpPr txBox="1">
            <a:spLocks/>
          </p:cNvSpPr>
          <p:nvPr/>
        </p:nvSpPr>
        <p:spPr>
          <a:xfrm>
            <a:off x="260971" y="2041729"/>
            <a:ext cx="7886700" cy="4351338"/>
          </a:xfrm>
          <a:prstGeom prst="rect">
            <a:avLst/>
          </a:prstGeom>
        </p:spPr>
        <p:txBody>
          <a:bodyPr/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mtClean="0"/>
              <a:t>Inspect</a:t>
            </a:r>
            <a:r>
              <a:rPr lang="de-CH" dirty="0" smtClean="0"/>
              <a:t> a </a:t>
            </a:r>
            <a:r>
              <a:rPr lang="de-CH" dirty="0" err="1" smtClean="0"/>
              <a:t>few</a:t>
            </a:r>
            <a:r>
              <a:rPr lang="de-CH" dirty="0" smtClean="0"/>
              <a:t> </a:t>
            </a:r>
            <a:r>
              <a:rPr lang="de-CH" dirty="0" err="1" smtClean="0"/>
              <a:t>points</a:t>
            </a:r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11471354" y="2315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5" name="Grafik 11">
            <a:extLst>
              <a:ext uri="{FF2B5EF4-FFF2-40B4-BE49-F238E27FC236}">
                <a16:creationId xmlns:a16="http://schemas.microsoft.com/office/drawing/2014/main" xmlns="" id="{17938047-AFD9-4203-86AC-18BC7EF8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83" y="2817139"/>
            <a:ext cx="4272680" cy="2972299"/>
          </a:xfrm>
          <a:prstGeom prst="rect">
            <a:avLst/>
          </a:prstGeom>
        </p:spPr>
      </p:pic>
      <p:cxnSp>
        <p:nvCxnSpPr>
          <p:cNvPr id="27" name="Gerader Verbinder 10">
            <a:extLst>
              <a:ext uri="{FF2B5EF4-FFF2-40B4-BE49-F238E27FC236}">
                <a16:creationId xmlns:a16="http://schemas.microsoft.com/office/drawing/2014/main" xmlns="" id="{8269275C-247A-4757-9B9D-93417CA765C2}"/>
              </a:ext>
            </a:extLst>
          </p:cNvPr>
          <p:cNvCxnSpPr/>
          <p:nvPr/>
        </p:nvCxnSpPr>
        <p:spPr>
          <a:xfrm flipH="1">
            <a:off x="8949973" y="2817139"/>
            <a:ext cx="0" cy="30850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12">
            <a:extLst>
              <a:ext uri="{FF2B5EF4-FFF2-40B4-BE49-F238E27FC236}">
                <a16:creationId xmlns:a16="http://schemas.microsoft.com/office/drawing/2014/main" xmlns="" id="{8DE6848D-590C-4378-A1D3-D1C43DEC8BC0}"/>
              </a:ext>
            </a:extLst>
          </p:cNvPr>
          <p:cNvCxnSpPr>
            <a:cxnSpLocks/>
          </p:cNvCxnSpPr>
          <p:nvPr/>
        </p:nvCxnSpPr>
        <p:spPr>
          <a:xfrm>
            <a:off x="2263699" y="5579713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13">
            <a:extLst>
              <a:ext uri="{FF2B5EF4-FFF2-40B4-BE49-F238E27FC236}">
                <a16:creationId xmlns:a16="http://schemas.microsoft.com/office/drawing/2014/main" xmlns="" id="{22072513-1C3F-47D4-B12C-EC4A4B5D4F3E}"/>
              </a:ext>
            </a:extLst>
          </p:cNvPr>
          <p:cNvCxnSpPr>
            <a:cxnSpLocks/>
          </p:cNvCxnSpPr>
          <p:nvPr/>
        </p:nvCxnSpPr>
        <p:spPr>
          <a:xfrm flipV="1">
            <a:off x="2272088" y="4508102"/>
            <a:ext cx="0" cy="108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14">
            <a:extLst>
              <a:ext uri="{FF2B5EF4-FFF2-40B4-BE49-F238E27FC236}">
                <a16:creationId xmlns:a16="http://schemas.microsoft.com/office/drawing/2014/main" xmlns="" id="{BC94ECEA-5F93-40B1-9A66-EF96E783BE23}"/>
              </a:ext>
            </a:extLst>
          </p:cNvPr>
          <p:cNvGrpSpPr/>
          <p:nvPr/>
        </p:nvGrpSpPr>
        <p:grpSpPr>
          <a:xfrm>
            <a:off x="4551210" y="5435713"/>
            <a:ext cx="288000" cy="288000"/>
            <a:chOff x="1958147" y="3925343"/>
            <a:chExt cx="288000" cy="288000"/>
          </a:xfrm>
        </p:grpSpPr>
        <p:cxnSp>
          <p:nvCxnSpPr>
            <p:cNvPr id="31" name="Gerader Verbinder 15">
              <a:extLst>
                <a:ext uri="{FF2B5EF4-FFF2-40B4-BE49-F238E27FC236}">
                  <a16:creationId xmlns:a16="http://schemas.microsoft.com/office/drawing/2014/main" xmlns="" id="{10B8166B-669D-4293-A5C0-AC3800153125}"/>
                </a:ext>
              </a:extLst>
            </p:cNvPr>
            <p:cNvCxnSpPr/>
            <p:nvPr/>
          </p:nvCxnSpPr>
          <p:spPr>
            <a:xfrm>
              <a:off x="2102147" y="3925343"/>
              <a:ext cx="0" cy="288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16">
              <a:extLst>
                <a:ext uri="{FF2B5EF4-FFF2-40B4-BE49-F238E27FC236}">
                  <a16:creationId xmlns:a16="http://schemas.microsoft.com/office/drawing/2014/main" xmlns="" id="{B91B257E-27FC-4EA7-8EF4-DF94FE1F6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147" y="4069343"/>
              <a:ext cx="288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ieren 17">
            <a:extLst>
              <a:ext uri="{FF2B5EF4-FFF2-40B4-BE49-F238E27FC236}">
                <a16:creationId xmlns:a16="http://schemas.microsoft.com/office/drawing/2014/main" xmlns="" id="{CB8354CF-6016-4E41-AC80-913354EAC18C}"/>
              </a:ext>
            </a:extLst>
          </p:cNvPr>
          <p:cNvGrpSpPr/>
          <p:nvPr/>
        </p:nvGrpSpPr>
        <p:grpSpPr>
          <a:xfrm>
            <a:off x="2135178" y="3245189"/>
            <a:ext cx="288000" cy="288000"/>
            <a:chOff x="1958147" y="3925343"/>
            <a:chExt cx="288000" cy="288000"/>
          </a:xfrm>
        </p:grpSpPr>
        <p:cxnSp>
          <p:nvCxnSpPr>
            <p:cNvPr id="34" name="Gerader Verbinder 18">
              <a:extLst>
                <a:ext uri="{FF2B5EF4-FFF2-40B4-BE49-F238E27FC236}">
                  <a16:creationId xmlns:a16="http://schemas.microsoft.com/office/drawing/2014/main" xmlns="" id="{FA97EB44-1F98-4716-B2EB-1691651C2781}"/>
                </a:ext>
              </a:extLst>
            </p:cNvPr>
            <p:cNvCxnSpPr/>
            <p:nvPr/>
          </p:nvCxnSpPr>
          <p:spPr>
            <a:xfrm>
              <a:off x="2102147" y="3925343"/>
              <a:ext cx="0" cy="288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19">
              <a:extLst>
                <a:ext uri="{FF2B5EF4-FFF2-40B4-BE49-F238E27FC236}">
                  <a16:creationId xmlns:a16="http://schemas.microsoft.com/office/drawing/2014/main" xmlns="" id="{3C5A3B5E-EC10-4558-8379-753E2D381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147" y="4069343"/>
              <a:ext cx="288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20">
                <a:extLst>
                  <a:ext uri="{FF2B5EF4-FFF2-40B4-BE49-F238E27FC236}">
                    <a16:creationId xmlns:a16="http://schemas.microsoft.com/office/drawing/2014/main" xmlns="" id="{B52BF4FF-8CE0-4365-8CE2-909175FF30C2}"/>
                  </a:ext>
                </a:extLst>
              </p:cNvPr>
              <p:cNvSpPr txBox="1"/>
              <p:nvPr/>
            </p:nvSpPr>
            <p:spPr>
              <a:xfrm>
                <a:off x="3765596" y="5789438"/>
                <a:ext cx="1859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=(1,0)</m:t>
                      </m:r>
                    </m:oMath>
                  </m:oMathPara>
                </a14:m>
                <a:endParaRPr lang="de-CH" sz="2800" b="0" dirty="0"/>
              </a:p>
            </p:txBody>
          </p:sp>
        </mc:Choice>
        <mc:Fallback xmlns="">
          <p:sp>
            <p:nvSpPr>
              <p:cNvPr id="36" name="Textfeld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2BF4FF-8CE0-4365-8CE2-909175FF3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96" y="5789438"/>
                <a:ext cx="185922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21">
                <a:extLst>
                  <a:ext uri="{FF2B5EF4-FFF2-40B4-BE49-F238E27FC236}">
                    <a16:creationId xmlns:a16="http://schemas.microsoft.com/office/drawing/2014/main" xmlns="" id="{5122AE7C-637B-404A-BA2A-FE8E35F1A692}"/>
                  </a:ext>
                </a:extLst>
              </p:cNvPr>
              <p:cNvSpPr txBox="1"/>
              <p:nvPr/>
            </p:nvSpPr>
            <p:spPr>
              <a:xfrm>
                <a:off x="1776071" y="2594772"/>
                <a:ext cx="1850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2800" i="1">
                          <a:latin typeface="Cambria Math" panose="02040503050406030204" pitchFamily="18" charset="0"/>
                        </a:rPr>
                        <m:t>=(0,1)</m:t>
                      </m:r>
                    </m:oMath>
                  </m:oMathPara>
                </a14:m>
                <a:endParaRPr lang="de-CH" sz="2800" b="0" dirty="0"/>
              </a:p>
            </p:txBody>
          </p:sp>
        </mc:Choice>
        <mc:Fallback xmlns="">
          <p:sp>
            <p:nvSpPr>
              <p:cNvPr id="37" name="Textfeld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122AE7C-637B-404A-BA2A-FE8E35F1A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071" y="2594772"/>
                <a:ext cx="185095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22">
                <a:extLst>
                  <a:ext uri="{FF2B5EF4-FFF2-40B4-BE49-F238E27FC236}">
                    <a16:creationId xmlns:a16="http://schemas.microsoft.com/office/drawing/2014/main" xmlns="" id="{BE0298F2-8BF2-40BB-AE20-C324E52B2630}"/>
                  </a:ext>
                </a:extLst>
              </p:cNvPr>
              <p:cNvSpPr txBox="1"/>
              <p:nvPr/>
            </p:nvSpPr>
            <p:spPr>
              <a:xfrm>
                <a:off x="3345993" y="5334102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38" name="Textfeld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E0298F2-8BF2-40BB-AE20-C324E52B2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993" y="5334102"/>
                <a:ext cx="28341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23">
                <a:extLst>
                  <a:ext uri="{FF2B5EF4-FFF2-40B4-BE49-F238E27FC236}">
                    <a16:creationId xmlns:a16="http://schemas.microsoft.com/office/drawing/2014/main" xmlns="" id="{476345F8-3BDC-4978-A504-91C98B1B1499}"/>
                  </a:ext>
                </a:extLst>
              </p:cNvPr>
              <p:cNvSpPr txBox="1"/>
              <p:nvPr/>
            </p:nvSpPr>
            <p:spPr>
              <a:xfrm>
                <a:off x="2135178" y="4072540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39" name="Textfeld 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76345F8-3BDC-4978-A504-91C98B1B1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178" y="4072540"/>
                <a:ext cx="28828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 24">
            <a:extLst>
              <a:ext uri="{FF2B5EF4-FFF2-40B4-BE49-F238E27FC236}">
                <a16:creationId xmlns:a16="http://schemas.microsoft.com/office/drawing/2014/main" xmlns="" id="{D3AC9C97-7BF0-46AF-9253-BED41D3C92F3}"/>
              </a:ext>
            </a:extLst>
          </p:cNvPr>
          <p:cNvSpPr/>
          <p:nvPr/>
        </p:nvSpPr>
        <p:spPr>
          <a:xfrm>
            <a:off x="1845693" y="2629070"/>
            <a:ext cx="3949771" cy="374506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1" name="Gerade Verbindung mit Pfeil 25">
            <a:extLst>
              <a:ext uri="{FF2B5EF4-FFF2-40B4-BE49-F238E27FC236}">
                <a16:creationId xmlns:a16="http://schemas.microsoft.com/office/drawing/2014/main" xmlns="" id="{095FF865-B59E-4727-87B5-7C69287B8596}"/>
              </a:ext>
            </a:extLst>
          </p:cNvPr>
          <p:cNvCxnSpPr>
            <a:cxnSpLocks/>
          </p:cNvCxnSpPr>
          <p:nvPr/>
        </p:nvCxnSpPr>
        <p:spPr>
          <a:xfrm flipV="1">
            <a:off x="2236353" y="3367638"/>
            <a:ext cx="0" cy="21756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6">
            <a:extLst>
              <a:ext uri="{FF2B5EF4-FFF2-40B4-BE49-F238E27FC236}">
                <a16:creationId xmlns:a16="http://schemas.microsoft.com/office/drawing/2014/main" xmlns="" id="{D0C0F7DB-1946-4661-AB50-2B25906AA0F5}"/>
              </a:ext>
            </a:extLst>
          </p:cNvPr>
          <p:cNvCxnSpPr>
            <a:cxnSpLocks/>
          </p:cNvCxnSpPr>
          <p:nvPr/>
        </p:nvCxnSpPr>
        <p:spPr>
          <a:xfrm>
            <a:off x="2288341" y="3417972"/>
            <a:ext cx="2434794" cy="2228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8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3: Intuition for NURBS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>
                    <a:hlinkClick r:id="rId3"/>
                  </a:rPr>
                  <a:t>http://</a:t>
                </a:r>
                <a:r>
                  <a:rPr lang="de-CH" dirty="0" smtClean="0">
                    <a:hlinkClick r:id="rId3"/>
                  </a:rPr>
                  <a:t>geometrie.foretnik.net/files/NURBS-en.swf</a:t>
                </a:r>
                <a:r>
                  <a:rPr lang="de-CH" dirty="0" smtClean="0"/>
                  <a:t> (</a:t>
                </a:r>
                <a:r>
                  <a:rPr lang="de-CH" dirty="0" err="1" smtClean="0"/>
                  <a:t>enable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flash</a:t>
                </a:r>
                <a:r>
                  <a:rPr lang="de-CH" dirty="0" smtClean="0"/>
                  <a:t>)</a:t>
                </a:r>
                <a:endParaRPr lang="de-CH" dirty="0"/>
              </a:p>
              <a:p>
                <a:r>
                  <a:rPr lang="de-CH" dirty="0"/>
                  <a:t>Select «Non-Uniform B» </a:t>
                </a:r>
                <a:r>
                  <a:rPr lang="de-CH" dirty="0" err="1"/>
                  <a:t>from</a:t>
                </a:r>
                <a:r>
                  <a:rPr lang="de-CH" dirty="0"/>
                  <a:t> </a:t>
                </a:r>
                <a:r>
                  <a:rPr lang="de-CH" dirty="0" err="1"/>
                  <a:t>presets</a:t>
                </a:r>
                <a:endParaRPr lang="de-CH" dirty="0"/>
              </a:p>
              <a:p>
                <a:endParaRPr lang="de-CH" dirty="0"/>
              </a:p>
              <a:p>
                <a:r>
                  <a:rPr lang="de-CH" dirty="0" err="1"/>
                  <a:t>If</a:t>
                </a:r>
                <a:r>
                  <a:rPr lang="de-CH" dirty="0"/>
                  <a:t> </a:t>
                </a:r>
                <a:r>
                  <a:rPr lang="de-CH" dirty="0" err="1"/>
                  <a:t>we</a:t>
                </a:r>
                <a:r>
                  <a:rPr lang="de-CH" dirty="0"/>
                  <a:t> </a:t>
                </a:r>
                <a:r>
                  <a:rPr lang="de-CH" dirty="0" err="1"/>
                  <a:t>move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CH" dirty="0"/>
                  <a:t> </a:t>
                </a:r>
                <a:r>
                  <a:rPr lang="de-CH" dirty="0" err="1"/>
                  <a:t>which</a:t>
                </a:r>
                <a:r>
                  <a:rPr lang="de-CH" dirty="0"/>
                  <a:t> </a:t>
                </a:r>
                <a:r>
                  <a:rPr lang="de-CH" dirty="0" err="1"/>
                  <a:t>parts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the</a:t>
                </a:r>
                <a:r>
                  <a:rPr lang="de-CH" dirty="0"/>
                  <a:t> </a:t>
                </a:r>
                <a:r>
                  <a:rPr lang="de-CH" dirty="0" err="1"/>
                  <a:t>curve</a:t>
                </a:r>
                <a:r>
                  <a:rPr lang="de-CH" dirty="0"/>
                  <a:t> </a:t>
                </a:r>
                <a:r>
                  <a:rPr lang="de-CH" dirty="0" err="1"/>
                  <a:t>are</a:t>
                </a:r>
                <a:r>
                  <a:rPr lang="de-CH" dirty="0"/>
                  <a:t> </a:t>
                </a:r>
                <a:r>
                  <a:rPr lang="de-CH" dirty="0" err="1"/>
                  <a:t>uneffected</a:t>
                </a:r>
                <a:r>
                  <a:rPr lang="de-CH" dirty="0"/>
                  <a:t>?</a:t>
                </a:r>
              </a:p>
              <a:p>
                <a:pPr>
                  <a:buFont typeface="Wingdings" charset="2"/>
                  <a:buChar char="§"/>
                </a:pPr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endParaRPr lang="en-US" dirty="0"/>
              </a:p>
            </p:txBody>
          </p:sp>
        </mc:Choice>
        <mc:Fallback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4"/>
                <a:stretch>
                  <a:fillRect l="-317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9B7-2DB4-9740-B29E-FFC81DDADB08}" type="datetime1">
              <a:rPr lang="en-US" smtClean="0"/>
              <a:t>3/26/19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20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22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FE1E-7CDC-474A-B7F7-F294C0E03621}" type="datetime1">
              <a:rPr lang="en-US" smtClean="0"/>
              <a:t>3/26/19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9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Q1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2143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Write down B-Splines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DF6-62BF-BE4A-A1E8-ABC7689247CA}" type="datetime1">
              <a:rPr lang="en-US" smtClean="0"/>
              <a:t>3/26/19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90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24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Q2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2143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Construct NURBS on a data-set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DF6-62BF-BE4A-A1E8-ABC7689247CA}" type="datetime1">
              <a:rPr lang="en-US" smtClean="0"/>
              <a:t>3/26/19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54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25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196" y="3340756"/>
            <a:ext cx="2976358" cy="29863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A311-C0EF-A444-9741-9E0F16C3D211}" type="datetime1">
              <a:rPr lang="en-US" smtClean="0"/>
              <a:t>3/26/19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4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Theory/ Recap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Exercises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44C5-4F77-194D-8209-F74F7AEBA4F2}" type="datetime1">
              <a:rPr lang="en-US" smtClean="0"/>
              <a:t>3/26/19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Information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512F-0D84-1243-8EFE-D376C73408FF}" type="datetime1">
              <a:rPr lang="en-US" smtClean="0"/>
              <a:t>3/26/19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General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433" y="2060575"/>
            <a:ext cx="11521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Lecture material &amp; problem </a:t>
            </a:r>
            <a:r>
              <a:rPr lang="en-US" sz="2400" dirty="0" smtClean="0"/>
              <a:t>sets available </a:t>
            </a:r>
            <a:r>
              <a:rPr lang="en-US" sz="2400" dirty="0" smtClean="0">
                <a:hlinkClick r:id="rId2"/>
              </a:rPr>
              <a:t>here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Tutorial material available </a:t>
            </a:r>
            <a:r>
              <a:rPr lang="en-US" sz="2400" dirty="0" smtClean="0">
                <a:hlinkClick r:id="rId3"/>
              </a:rPr>
              <a:t>here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928F-4CDE-4C4B-B8A3-B7A0A3B6D19B}" type="datetime1">
              <a:rPr lang="en-US" smtClean="0"/>
              <a:t>3/26/19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8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6E05-0EC7-D94A-90E1-E6986BC4C74E}" type="datetime1">
              <a:rPr lang="en-US" smtClean="0"/>
              <a:t>3/26/19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8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Goals of Today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construct</a:t>
            </a:r>
            <a:r>
              <a:rPr lang="de-CH" dirty="0"/>
              <a:t> B-</a:t>
            </a:r>
            <a:r>
              <a:rPr lang="de-CH" dirty="0" err="1"/>
              <a:t>Splines</a:t>
            </a:r>
            <a:endParaRPr lang="de-CH" dirty="0"/>
          </a:p>
          <a:p>
            <a:r>
              <a:rPr lang="en-GB" dirty="0"/>
              <a:t>Know some properties of B-Splines</a:t>
            </a:r>
          </a:p>
          <a:p>
            <a:r>
              <a:rPr lang="en-GB" dirty="0"/>
              <a:t>Know what NURBS are and how to construct them</a:t>
            </a:r>
          </a:p>
          <a:p>
            <a:r>
              <a:rPr lang="en-GB" dirty="0"/>
              <a:t>Know how B-Splines are used in NURBS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ED18-D3F4-1549-B2A5-13FE54EA842C}" type="datetime1">
              <a:rPr lang="en-US" smtClean="0"/>
              <a:t>3/26/19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6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Theory / Recap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E3D0-57C6-D84E-B95B-6B9F6889229E}" type="datetime1">
              <a:rPr lang="en-US" smtClean="0"/>
              <a:t>3/26/19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0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B-Splines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/>
                  <a:t>Basis </a:t>
                </a:r>
                <a:r>
                  <a:rPr lang="de-CH" dirty="0" err="1"/>
                  <a:t>function</a:t>
                </a:r>
                <a:r>
                  <a:rPr lang="de-CH" dirty="0"/>
                  <a:t> </a:t>
                </a:r>
                <a:r>
                  <a:rPr lang="de-CH" dirty="0" err="1"/>
                  <a:t>to</a:t>
                </a:r>
                <a:r>
                  <a:rPr lang="de-CH" dirty="0"/>
                  <a:t> </a:t>
                </a:r>
                <a:r>
                  <a:rPr lang="de-CH" dirty="0" err="1"/>
                  <a:t>define</a:t>
                </a:r>
                <a:r>
                  <a:rPr lang="de-CH" dirty="0"/>
                  <a:t> </a:t>
                </a:r>
                <a:r>
                  <a:rPr lang="de-CH" dirty="0" err="1"/>
                  <a:t>any</a:t>
                </a:r>
                <a:r>
                  <a:rPr lang="de-CH" dirty="0"/>
                  <a:t> </a:t>
                </a:r>
                <a:r>
                  <a:rPr lang="de-CH" dirty="0" err="1"/>
                  <a:t>other</a:t>
                </a:r>
                <a:r>
                  <a:rPr lang="de-CH" dirty="0"/>
                  <a:t> </a:t>
                </a:r>
                <a:r>
                  <a:rPr lang="de-CH" dirty="0" err="1"/>
                  <a:t>spline</a:t>
                </a:r>
                <a:endParaRPr lang="de-CH" dirty="0"/>
              </a:p>
              <a:p>
                <a:r>
                  <a:rPr lang="de-CH" dirty="0" err="1"/>
                  <a:t>We</a:t>
                </a:r>
                <a:r>
                  <a:rPr lang="de-CH" dirty="0"/>
                  <a:t> </a:t>
                </a:r>
                <a:r>
                  <a:rPr lang="de-CH" dirty="0" err="1"/>
                  <a:t>are</a:t>
                </a:r>
                <a:r>
                  <a:rPr lang="de-CH" dirty="0"/>
                  <a:t> </a:t>
                </a:r>
                <a:r>
                  <a:rPr lang="de-CH" dirty="0" err="1"/>
                  <a:t>free</a:t>
                </a:r>
                <a:r>
                  <a:rPr lang="de-CH" dirty="0"/>
                  <a:t> </a:t>
                </a:r>
                <a:r>
                  <a:rPr lang="de-CH" dirty="0" err="1"/>
                  <a:t>to</a:t>
                </a:r>
                <a:r>
                  <a:rPr lang="de-CH" dirty="0"/>
                  <a:t> design </a:t>
                </a:r>
                <a:r>
                  <a:rPr lang="de-CH" dirty="0" err="1"/>
                  <a:t>them</a:t>
                </a:r>
                <a:r>
                  <a:rPr lang="de-CH" dirty="0"/>
                  <a:t>:</a:t>
                </a:r>
              </a:p>
              <a:p>
                <a:pPr lvl="1"/>
                <a:r>
                  <a:rPr lang="de-CH" dirty="0" err="1"/>
                  <a:t>How</a:t>
                </a:r>
                <a:r>
                  <a:rPr lang="de-CH" dirty="0"/>
                  <a:t> </a:t>
                </a:r>
                <a:r>
                  <a:rPr lang="de-CH" dirty="0" err="1"/>
                  <a:t>many</a:t>
                </a:r>
                <a:r>
                  <a:rPr lang="de-CH" dirty="0"/>
                  <a:t> </a:t>
                </a:r>
                <a:r>
                  <a:rPr lang="de-CH" dirty="0" err="1"/>
                  <a:t>basis</a:t>
                </a:r>
                <a:r>
                  <a:rPr lang="de-CH" dirty="0"/>
                  <a:t> </a:t>
                </a:r>
                <a:r>
                  <a:rPr lang="de-CH" dirty="0" err="1"/>
                  <a:t>functions</a:t>
                </a:r>
                <a:r>
                  <a:rPr lang="de-CH" dirty="0"/>
                  <a:t> do </a:t>
                </a:r>
                <a:r>
                  <a:rPr lang="de-CH" dirty="0" err="1"/>
                  <a:t>we</a:t>
                </a:r>
                <a:r>
                  <a:rPr lang="de-CH" dirty="0"/>
                  <a:t> </a:t>
                </a:r>
                <a:r>
                  <a:rPr lang="de-CH" dirty="0" err="1"/>
                  <a:t>want</a:t>
                </a:r>
                <a:r>
                  <a:rPr lang="de-CH" dirty="0"/>
                  <a:t>?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de-CH" dirty="0"/>
              </a:p>
              <a:p>
                <a:pPr lvl="1"/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what</a:t>
                </a:r>
                <a:r>
                  <a:rPr lang="de-CH" dirty="0"/>
                  <a:t> </a:t>
                </a:r>
                <a:r>
                  <a:rPr lang="de-CH" dirty="0" err="1"/>
                  <a:t>degree</a:t>
                </a:r>
                <a:r>
                  <a:rPr lang="de-CH" dirty="0"/>
                  <a:t> </a:t>
                </a:r>
                <a:r>
                  <a:rPr lang="de-CH" dirty="0" err="1"/>
                  <a:t>should</a:t>
                </a:r>
                <a:r>
                  <a:rPr lang="de-CH" dirty="0"/>
                  <a:t> </a:t>
                </a:r>
                <a:r>
                  <a:rPr lang="de-CH" dirty="0" err="1"/>
                  <a:t>they</a:t>
                </a:r>
                <a:r>
                  <a:rPr lang="de-CH" dirty="0"/>
                  <a:t> </a:t>
                </a:r>
                <a:r>
                  <a:rPr lang="de-CH" dirty="0" err="1"/>
                  <a:t>be</a:t>
                </a:r>
                <a:r>
                  <a:rPr lang="de-CH" dirty="0"/>
                  <a:t> ?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de-CH" dirty="0"/>
              </a:p>
              <a:p>
                <a:pPr lvl="1"/>
                <a:r>
                  <a:rPr lang="de-CH" dirty="0" err="1"/>
                  <a:t>From</a:t>
                </a:r>
                <a:r>
                  <a:rPr lang="de-CH" dirty="0"/>
                  <a:t> </a:t>
                </a:r>
                <a:r>
                  <a:rPr lang="de-CH" dirty="0" err="1"/>
                  <a:t>where</a:t>
                </a:r>
                <a:r>
                  <a:rPr lang="de-CH" dirty="0"/>
                  <a:t> </a:t>
                </a:r>
                <a:r>
                  <a:rPr lang="de-CH" dirty="0" err="1"/>
                  <a:t>to</a:t>
                </a:r>
                <a:r>
                  <a:rPr lang="de-CH" dirty="0"/>
                  <a:t> </a:t>
                </a:r>
                <a:r>
                  <a:rPr lang="de-CH" dirty="0" err="1"/>
                  <a:t>where</a:t>
                </a:r>
                <a:r>
                  <a:rPr lang="de-CH" dirty="0"/>
                  <a:t> </a:t>
                </a:r>
                <a:r>
                  <a:rPr lang="de-CH" dirty="0" err="1"/>
                  <a:t>they</a:t>
                </a:r>
                <a:r>
                  <a:rPr lang="de-CH" dirty="0"/>
                  <a:t> </a:t>
                </a:r>
                <a:r>
                  <a:rPr lang="de-CH" dirty="0" err="1"/>
                  <a:t>should</a:t>
                </a:r>
                <a:r>
                  <a:rPr lang="de-CH" dirty="0"/>
                  <a:t> </a:t>
                </a:r>
                <a:r>
                  <a:rPr lang="de-CH" dirty="0" err="1"/>
                  <a:t>run</a:t>
                </a:r>
                <a:r>
                  <a:rPr lang="de-CH" dirty="0"/>
                  <a:t>? </a:t>
                </a:r>
                <a14:m>
                  <m:oMath xmlns:m="http://schemas.openxmlformats.org/officeDocument/2006/math">
                    <m:r>
                      <a:rPr lang="de-CH" b="1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endParaRPr lang="de-CH" b="1" dirty="0"/>
              </a:p>
              <a:p>
                <a:r>
                  <a:rPr lang="de-CH" dirty="0"/>
                  <a:t>What’s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CH" b="1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de-CH" b="1" dirty="0"/>
                  <a:t> </a:t>
                </a:r>
                <a:r>
                  <a:rPr lang="de-CH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tabLst>
                    <a:tab pos="2479675" algn="l"/>
                  </a:tabLst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635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4">
            <a:extLst>
              <a:ext uri="{FF2B5EF4-FFF2-40B4-BE49-F238E27FC236}">
                <a16:creationId xmlns:a16="http://schemas.microsoft.com/office/drawing/2014/main" xmlns="" id="{28271957-CA2C-4CA6-9558-F08F09954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04" y="1484784"/>
            <a:ext cx="5060807" cy="3522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5">
                <a:extLst>
                  <a:ext uri="{FF2B5EF4-FFF2-40B4-BE49-F238E27FC236}">
                    <a16:creationId xmlns:a16="http://schemas.microsoft.com/office/drawing/2014/main" xmlns="" id="{1B67ECD6-988C-441A-8EF1-DB8C5DC74748}"/>
                  </a:ext>
                </a:extLst>
              </p:cNvPr>
              <p:cNvSpPr txBox="1"/>
              <p:nvPr/>
            </p:nvSpPr>
            <p:spPr>
              <a:xfrm>
                <a:off x="7749803" y="620713"/>
                <a:ext cx="2183931" cy="799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4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4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CH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CH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4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d>
                        <m:dPr>
                          <m:ctrlPr>
                            <a:rPr lang="de-CH" sz="4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CH" sz="4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de-CH" sz="4400" dirty="0"/>
              </a:p>
            </p:txBody>
          </p:sp>
        </mc:Choice>
        <mc:Fallback xmlns="">
          <p:sp>
            <p:nvSpPr>
              <p:cNvPr id="9" name="Textfeld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67ECD6-988C-441A-8EF1-DB8C5DC74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803" y="620713"/>
                <a:ext cx="2183931" cy="7991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7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Relationship Id="rId2" Type="http://schemas.microsoft.com/office/2011/relationships/webextension" Target="webextension2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5085F5F-AA54-1D48-9A2E-76D368C75695}">
  <we:reference id="wa104380169" version="1.1.0.0" store="de-CH" storeType="OMEX"/>
  <we:alternateReferences>
    <we:reference id="wa104380169" version="1.1.0.0" store="wa10438016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D746F96-36FE-7444-913C-6F3F552C6FB0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6256</TotalTime>
  <Words>850</Words>
  <Application>Microsoft Macintosh PowerPoint</Application>
  <PresentationFormat>Custom</PresentationFormat>
  <Paragraphs>197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Cambria Math</vt:lpstr>
      <vt:lpstr>Wingdings</vt:lpstr>
      <vt:lpstr>Arial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vY2X1EB4EM@student.ethz.ch</dc:creator>
  <cp:lastModifiedBy>vY2X1EB4EM@student.ethz.ch</cp:lastModifiedBy>
  <cp:revision>235</cp:revision>
  <cp:lastPrinted>2019-03-26T12:39:18Z</cp:lastPrinted>
  <dcterms:created xsi:type="dcterms:W3CDTF">2017-10-29T14:56:25Z</dcterms:created>
  <dcterms:modified xsi:type="dcterms:W3CDTF">2019-03-26T12:41:30Z</dcterms:modified>
</cp:coreProperties>
</file>