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30"/>
  </p:notesMasterIdLst>
  <p:handoutMasterIdLst>
    <p:handoutMasterId r:id="rId31"/>
  </p:handoutMasterIdLst>
  <p:sldIdLst>
    <p:sldId id="273" r:id="rId10"/>
    <p:sldId id="267" r:id="rId11"/>
    <p:sldId id="272" r:id="rId12"/>
    <p:sldId id="270" r:id="rId13"/>
    <p:sldId id="299" r:id="rId14"/>
    <p:sldId id="297" r:id="rId15"/>
    <p:sldId id="300" r:id="rId16"/>
    <p:sldId id="301" r:id="rId17"/>
    <p:sldId id="345" r:id="rId18"/>
    <p:sldId id="327" r:id="rId19"/>
    <p:sldId id="347" r:id="rId20"/>
    <p:sldId id="346" r:id="rId21"/>
    <p:sldId id="348" r:id="rId22"/>
    <p:sldId id="332" r:id="rId23"/>
    <p:sldId id="349" r:id="rId24"/>
    <p:sldId id="350" r:id="rId25"/>
    <p:sldId id="305" r:id="rId26"/>
    <p:sldId id="311" r:id="rId27"/>
    <p:sldId id="336" r:id="rId28"/>
    <p:sldId id="296" r:id="rId29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98" userDrawn="1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933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67" userDrawn="1">
          <p15:clr>
            <a:srgbClr val="A4A3A4"/>
          </p15:clr>
        </p15:guide>
        <p15:guide id="13" orient="horz" pos="3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17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09" autoAdjust="0"/>
    <p:restoredTop sz="94708"/>
  </p:normalViewPr>
  <p:slideViewPr>
    <p:cSldViewPr snapToObjects="1">
      <p:cViewPr>
        <p:scale>
          <a:sx n="107" d="100"/>
          <a:sy n="107" d="100"/>
        </p:scale>
        <p:origin x="544" y="192"/>
      </p:cViewPr>
      <p:guideLst>
        <p:guide orient="horz" pos="391"/>
        <p:guide orient="horz" pos="1298"/>
        <p:guide orient="horz" pos="3929"/>
        <p:guide orient="horz" pos="1933"/>
        <p:guide orient="horz" pos="3067"/>
        <p:guide orient="horz" pos="4269"/>
        <p:guide orient="horz" pos="3997"/>
        <p:guide pos="91"/>
        <p:guide pos="7585"/>
        <p:guide pos="3839"/>
        <p:guide pos="204"/>
        <p:guide pos="7467"/>
        <p:guide orient="horz" pos="35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02.04.19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02.04.19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8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887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emf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C8EA-B820-704C-B537-F9A84DD13BD9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AAEF-9FBD-C34E-A853-5941EA569115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958A-4981-8C43-ADAF-2D15FF92F5B5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9CE1-4B84-6743-BC26-1E0811B98E33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165E-19BF-E141-BC27-A025DAD3A923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3BF9-3B3B-4048-BC46-C1D58618178C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C43E-7E16-BE49-B370-98C55F0AAAD5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74B4-E437-F344-AB20-5F665E78B348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847-F61E-B546-B70D-3F0B38F8D2BE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52D6-B261-284F-99FB-76C84A8A792D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98A3-A1DC-0D41-A976-3734A92E2CBB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0904-B755-4B49-89AC-52B12240D60C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B95B-8DD9-9D44-977B-09A5C34D95E8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351A-3F4A-624F-980B-319BDCD6E682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6C2-3F37-DB41-8B08-1142B58FB321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1F11-49FB-8E48-908C-F30D3FEFECFE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4C96E-9BE7-E646-9C3D-45E9207F1F7B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A55-97AF-924C-8D67-57A002303B62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30BC6-4B6A-CA46-B202-822CA70FFF16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9ECA-91CD-894F-A526-C9E52BA59B28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3D46-D396-D246-BA97-A50F2E1786AC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181D-7CD8-A042-9E34-17A008BB0698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0E9A-A195-B947-AF1C-E82C3B35BAAE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1419-1E5E-CA41-B85B-122E1D0E3FFB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FE1-1D4F-8D45-8E19-EF83B032285A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EAF-77C4-F54E-89E4-E5DC85D831DE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8FD-8088-BD40-AE47-875CDCF1E6EA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F707-6A4D-BD4E-883E-E55A87A99C1D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FC84-8353-374D-B78D-A83D230EF4E9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8936-4829-884F-B4B4-0569A76309AB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9E0-D12E-5647-9C10-E1265A77A1C7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79CC-DE90-064E-8711-8C0B6F6C0058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7B23-AB6C-3749-B498-50392223B1D4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74F2-B115-5F4D-96C1-2E53709E2B63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0D167-DC27-C94D-8A75-BD333CE9DA3A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A98C-C442-7A41-AD63-D3266F938728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28E8-922C-DF48-847A-1B1B81097904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6FBB-498E-3F4F-ACA2-89F36EECF97F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A46A-A1D4-624A-BD24-756F4932B8C5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80EB-6ECF-A14C-A522-E8BD32F5F648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497B7-1CBE-8749-AD00-EAB978A5B8FA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553E-2F97-9A4D-8107-E35C7658EBDB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143E-BCFC-554D-B2B7-2FA12E26E653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083-918B-204A-B919-9373772C1F9F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6A3E-01D6-E640-9A28-20D30D15D2A5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709-472A-274D-8C09-167CC10552DD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D151-66D5-804A-93CA-A776065359BF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D477-71E6-024F-A92A-749DC648D545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13BC-DFEC-6449-9964-3133692391B5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7F3B-F476-CE49-BA34-E51399D06B22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D6D2-BB56-6D48-9806-FC0D70EE7518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10A99-F688-AC42-A991-B76F7F0D3FBD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008E-1764-D149-B8F9-CDB359EAEDE4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9D4C-AB8B-684A-A16E-BA9092132CAB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B7AD-2256-E845-BA41-E032F6849568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8411-DBE6-7442-9733-C5F150683A03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351E-2CD6-3C42-B7E5-FCD995DADBEC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1533-E348-B244-BA8B-30149A9E2378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173C-8388-AF45-BEF3-24CB79E3F88C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75C-F084-AF49-84F9-7EF43C42C592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8FFB-66C9-234C-8CC1-979EFB61DCCE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23F1-E0B0-E946-AED0-E01DF1B54D77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2356D-7E38-4945-9190-C14BCB4954F9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544F-2817-2741-816A-9F438F709B58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D2E5-965E-164E-BFA8-E720F2AFC514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4B96-47D8-D047-A32C-2A22C4810FEE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2C61-4A9B-3245-AE87-93E0FC4C2838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4999-006A-3140-9893-3B6966167526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9202-B7E1-4B43-8360-2F230B09DB16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AED0-B5A4-614B-BA44-AA68D18D38D2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6A04-0263-E74C-9BBB-5F670E0A5E56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A382-E6F2-8748-B0DD-C21CDB717420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24000" y="6345238"/>
            <a:ext cx="2457251" cy="42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Relationship Id="rId9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theme" Target="../theme/theme5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theme" Target="../theme/theme7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2.xml"/><Relationship Id="rId10" Type="http://schemas.openxmlformats.org/officeDocument/2006/relationships/theme" Target="../theme/theme8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theme" Target="../theme/theme9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6734C83-EEF2-7A47-A3FC-E48A7E386C00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46D9DE2-B5EE-B642-B24F-3DDA5A8A5B5A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AB6916C-81CF-9849-9A9B-D23A76B8B36C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9938339-A8AC-D34B-8ACB-010B230F1EB3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C2F75ED-DC7F-D149-8081-B05B3989F15C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2AD054-0CA1-C044-AE68-EFC4589957C2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BA2436A-3DE2-AE41-AD23-3F979753DF5C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EB80908-8E5E-5044-97A3-BA431DA738CC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3D3F8F7-1067-0D4C-A63B-A6548B6830D0}" type="datetime1">
              <a:rPr lang="en-US" smtClean="0"/>
              <a:t>4/2/19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3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cse-lab.ethz.ch/teaching/models-algorithms-and-data-mad-introduction-to-computing-fs19/" TargetMode="External"/><Relationship Id="rId3" Type="http://schemas.openxmlformats.org/officeDocument/2006/relationships/hyperlink" Target="https://gitlab.ethz.ch/bacdavid/mad-tutorial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Text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FA18-BA6B-864D-9AC5-6E22D258B9FE}" type="datetime1">
              <a:rPr lang="en-US" smtClean="0"/>
              <a:t>4/2/19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2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Orthonormal Basis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Inner </a:t>
                </a:r>
                <a:r>
                  <a:rPr lang="de-CH" dirty="0" err="1" smtClean="0"/>
                  <a:t>product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two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basis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vectors</a:t>
                </a:r>
                <a:r>
                  <a:rPr lang="de-CH" dirty="0" smtClean="0"/>
                  <a:t>:</a:t>
                </a:r>
              </a:p>
              <a:p>
                <a:endParaRPr lang="de-CH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CH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𝛿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CH" dirty="0" smtClean="0"/>
              </a:p>
              <a:p>
                <a:pPr marL="0" indent="0">
                  <a:buNone/>
                </a:pPr>
                <a:endParaRPr lang="de-CH" dirty="0"/>
              </a:p>
              <a:p>
                <a:r>
                  <a:rPr lang="de-CH" dirty="0" smtClean="0"/>
                  <a:t>All </a:t>
                </a:r>
                <a:r>
                  <a:rPr lang="de-CH" dirty="0" err="1" smtClean="0"/>
                  <a:t>basis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vectors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are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length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one</a:t>
                </a:r>
                <a:r>
                  <a:rPr lang="de-CH" dirty="0" smtClean="0"/>
                  <a:t>:</a:t>
                </a:r>
              </a:p>
              <a:p>
                <a:endParaRPr lang="de-CH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CH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de-CH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de-CH" dirty="0" smtClean="0"/>
              </a:p>
              <a:p>
                <a:pPr marL="0" indent="0">
                  <a:buNone/>
                </a:pPr>
                <a:r>
                  <a:rPr lang="de-CH" dirty="0" smtClean="0"/>
                  <a:t>Note: </a:t>
                </a:r>
                <a:r>
                  <a:rPr lang="de-CH" dirty="0" err="1" smtClean="0"/>
                  <a:t>Projecting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r>
                      <a:rPr lang="de-CH" i="1" dirty="0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de-CH" i="1" dirty="0" smtClean="0"/>
                  <a:t> </a:t>
                </a:r>
                <a:r>
                  <a:rPr lang="de-CH" dirty="0" smtClean="0"/>
                  <a:t>on to </a:t>
                </a:r>
                <a:r>
                  <a:rPr lang="de-CH" dirty="0" err="1" smtClean="0"/>
                  <a:t>one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of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basis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vectors</a:t>
                </a:r>
                <a:r>
                  <a:rPr lang="de-CH" dirty="0" smtClean="0"/>
                  <a:t> will </a:t>
                </a:r>
                <a:r>
                  <a:rPr lang="de-CH" dirty="0" err="1" smtClean="0"/>
                  <a:t>yield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its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coordinate</a:t>
                </a:r>
                <a:r>
                  <a:rPr lang="de-CH" dirty="0"/>
                  <a:t> </a:t>
                </a:r>
                <a:r>
                  <a:rPr lang="de-CH" dirty="0" err="1" smtClean="0"/>
                  <a:t>wrt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to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that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basis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vector</a:t>
                </a:r>
                <a:r>
                  <a:rPr lang="de-CH" dirty="0" smtClean="0"/>
                  <a:t>.</a:t>
                </a:r>
                <a:endParaRPr lang="de-CH" i="1" dirty="0"/>
              </a:p>
              <a:p>
                <a:endParaRPr lang="de-CH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tabLst>
                    <a:tab pos="2479675" algn="l"/>
                  </a:tabLst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847" t="-2026" b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6917762" y="1629000"/>
            <a:ext cx="0" cy="3600000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17762" y="5246445"/>
            <a:ext cx="3600000" cy="0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38322" y="5044334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latin typeface="Cambria Math" charset="0"/>
                        </a:rPr>
                        <m:t>(1, 0)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322" y="5044334"/>
                <a:ext cx="1378904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28309" y="996804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latin typeface="Cambria Math" charset="0"/>
                        </a:rPr>
                        <m:t>(0, 1)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309" y="996804"/>
                <a:ext cx="1378904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6917761" y="3284984"/>
            <a:ext cx="2272202" cy="1944016"/>
          </a:xfrm>
          <a:prstGeom prst="straightConnector1">
            <a:avLst/>
          </a:prstGeom>
          <a:ln w="381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336685" y="2875002"/>
                <a:ext cx="3960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685" y="2875002"/>
                <a:ext cx="396006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7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Gram Schmidt </a:t>
            </a:r>
            <a:r>
              <a:rPr lang="en-GB" dirty="0" err="1" smtClean="0"/>
              <a:t>Orthonormalization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CH" dirty="0" smtClean="0"/>
                  <a:t>Given a valid </a:t>
                </a:r>
                <a:r>
                  <a:rPr lang="de-CH" dirty="0" err="1" smtClean="0"/>
                  <a:t>basis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{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, …, 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CH" b="0" dirty="0" smtClean="0"/>
                  <a:t>}, </a:t>
                </a:r>
                <a:r>
                  <a:rPr lang="de-CH" b="0" dirty="0" err="1" smtClean="0"/>
                  <a:t>we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want</a:t>
                </a:r>
                <a:r>
                  <a:rPr lang="de-CH" b="0" dirty="0" smtClean="0"/>
                  <a:t> a </a:t>
                </a:r>
                <a:r>
                  <a:rPr lang="de-CH" b="0" dirty="0" err="1" smtClean="0"/>
                  <a:t>orthonormal</a:t>
                </a:r>
                <a:r>
                  <a:rPr lang="de-CH" b="0" dirty="0" smtClean="0"/>
                  <a:t> </a:t>
                </a:r>
                <a:r>
                  <a:rPr lang="de-CH" b="0" dirty="0" err="1" smtClean="0"/>
                  <a:t>basis</a:t>
                </a:r>
                <a:r>
                  <a:rPr lang="de-CH" b="0" dirty="0" smtClean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}</m:t>
                    </m:r>
                    <m:r>
                      <a:rPr lang="de-CH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de-CH" b="0" dirty="0" smtClean="0"/>
                  <a:t>	</a:t>
                </a:r>
              </a:p>
              <a:p>
                <a:pPr marL="0" indent="0">
                  <a:buNone/>
                </a:pPr>
                <a:endParaRPr lang="de-CH" b="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CH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de-CH" b="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CH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de-CH" b="0" dirty="0" smtClean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CH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de-CH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CH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de-CH" b="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de-CH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de-CH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de-CH" dirty="0"/>
                  <a:t> </a:t>
                </a:r>
                <a:endParaRPr lang="de-CH" b="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CH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de-CH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de-CH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de-CH" b="0" i="1" smtClean="0">
                        <a:latin typeface="Cambria Math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de-CH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de-CH" b="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de-CH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de-CH" i="1">
                            <a:latin typeface="Cambria Math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de-CH" dirty="0"/>
                  <a:t> </a:t>
                </a:r>
                <a:endParaRPr lang="de-CH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e-CH" dirty="0" smtClean="0"/>
                  <a:t>...</a:t>
                </a:r>
                <a:endParaRPr lang="de-CH" dirty="0"/>
              </a:p>
              <a:p>
                <a:pPr marL="457200" indent="-457200">
                  <a:buFont typeface="+mj-lt"/>
                  <a:buAutoNum type="arabicPeriod"/>
                </a:pPr>
                <a:endParaRPr lang="de-CH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tabLst>
                    <a:tab pos="2479675" algn="l"/>
                  </a:tabLst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847" t="-3473" r="-423" b="-18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e/ee/Gram-Schmidt_orthonormalization_proces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35" y="1152121"/>
            <a:ext cx="5949603" cy="44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50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1: Gram Schmidt for Fourier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Given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set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1,</m:t>
                        </m:r>
                        <m:func>
                          <m:func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de-CH" b="0" i="1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CH" b="0" i="0" smtClean="0">
                            <a:latin typeface="Cambria Math" charset="0"/>
                          </a:rPr>
                          <m:t>cos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⁡(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)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de-CH" dirty="0" smtClean="0"/>
                  <a:t>(Fourier Basis)</a:t>
                </a:r>
              </a:p>
              <a:p>
                <a:endParaRPr lang="de-CH" dirty="0"/>
              </a:p>
              <a:p>
                <a:r>
                  <a:rPr lang="de-CH" dirty="0" err="1" smtClean="0"/>
                  <a:t>Make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basis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orthonormal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wrt</a:t>
                </a:r>
                <a:r>
                  <a:rPr lang="de-CH" dirty="0" smtClean="0"/>
                  <a:t>.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de-CH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smtClean="0">
                            <a:latin typeface="Cambria Math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𝜋</m:t>
                        </m:r>
                      </m:sub>
                      <m:sup>
                        <m:r>
                          <a:rPr lang="de-CH" b="0" i="1" smtClean="0">
                            <a:latin typeface="Cambria Math" charset="0"/>
                          </a:rPr>
                          <m:t>𝜋</m:t>
                        </m:r>
                      </m:sup>
                      <m:e>
                        <m:r>
                          <a:rPr lang="de-CH" b="0" i="1" smtClean="0">
                            <a:latin typeface="Cambria Math" charset="0"/>
                          </a:rPr>
                          <m:t>𝑓𝑔𝑑𝑥</m:t>
                        </m:r>
                      </m:e>
                    </m:nary>
                  </m:oMath>
                </a14:m>
                <a:r>
                  <a:rPr lang="de-CH" dirty="0" smtClean="0"/>
                  <a:t>.</a:t>
                </a:r>
              </a:p>
              <a:p>
                <a:endParaRPr lang="de-CH" dirty="0"/>
              </a:p>
              <a:p>
                <a:r>
                  <a:rPr lang="de-CH" dirty="0" smtClean="0"/>
                  <a:t>Tipps: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smtClean="0">
                            <a:latin typeface="Cambria Math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𝜋</m:t>
                        </m:r>
                      </m:sub>
                      <m:sup>
                        <m:r>
                          <a:rPr lang="de-CH" b="0" i="1" smtClean="0">
                            <a:latin typeface="Cambria Math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r>
                      <a:rPr lang="de-CH" b="0" i="1" smtClean="0">
                        <a:latin typeface="Cambria Math" charset="0"/>
                      </a:rPr>
                      <m:t>𝜋</m:t>
                    </m:r>
                  </m:oMath>
                </a14:m>
                <a:endParaRPr lang="de-CH" b="0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de-CH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>
                            <a:latin typeface="Cambria Math" charset="0"/>
                          </a:rPr>
                          <m:t>−</m:t>
                        </m:r>
                        <m:r>
                          <a:rPr lang="de-CH" i="1">
                            <a:latin typeface="Cambria Math" charset="0"/>
                          </a:rPr>
                          <m:t>𝜋</m:t>
                        </m:r>
                      </m:sub>
                      <m:sup>
                        <m:r>
                          <a:rPr lang="de-CH" i="1">
                            <a:latin typeface="Cambria Math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de-CH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de-CH" i="1">
                        <a:latin typeface="Cambria Math" charset="0"/>
                      </a:rPr>
                      <m:t>=</m:t>
                    </m:r>
                    <m:r>
                      <a:rPr lang="de-CH" i="1">
                        <a:latin typeface="Cambria Math" charset="0"/>
                      </a:rPr>
                      <m:t>𝜋</m:t>
                    </m:r>
                  </m:oMath>
                </a14:m>
                <a:endParaRPr lang="de-CH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de-CH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>
                            <a:latin typeface="Cambria Math" charset="0"/>
                          </a:rPr>
                          <m:t>−</m:t>
                        </m:r>
                        <m:r>
                          <a:rPr lang="de-CH" i="1">
                            <a:latin typeface="Cambria Math" charset="0"/>
                          </a:rPr>
                          <m:t>𝜋</m:t>
                        </m:r>
                      </m:sub>
                      <m:sup>
                        <m:r>
                          <a:rPr lang="de-CH" i="1">
                            <a:latin typeface="Cambria Math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de-CH" i="1">
                        <a:latin typeface="Cambria Math" charset="0"/>
                      </a:rPr>
                      <m:t>=</m:t>
                    </m:r>
                    <m:r>
                      <a:rPr lang="de-CH" b="0" i="1" smtClean="0">
                        <a:latin typeface="Cambria Math" charset="0"/>
                      </a:rPr>
                      <m:t>0</m:t>
                    </m:r>
                  </m:oMath>
                </a14:m>
                <a:endParaRPr lang="de-CH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de-CH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>
                            <a:latin typeface="Cambria Math" charset="0"/>
                          </a:rPr>
                          <m:t>−</m:t>
                        </m:r>
                        <m:r>
                          <a:rPr lang="de-CH" i="1">
                            <a:latin typeface="Cambria Math" charset="0"/>
                          </a:rPr>
                          <m:t>𝜋</m:t>
                        </m:r>
                      </m:sub>
                      <m:sup>
                        <m:r>
                          <a:rPr lang="de-CH" i="1">
                            <a:latin typeface="Cambria Math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de-CH" i="1">
                        <a:latin typeface="Cambria Math" charset="0"/>
                      </a:rPr>
                      <m:t>=0</m:t>
                    </m:r>
                  </m:oMath>
                </a14:m>
                <a:endParaRPr lang="de-CH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de-CH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>
                            <a:latin typeface="Cambria Math" charset="0"/>
                          </a:rPr>
                          <m:t>−</m:t>
                        </m:r>
                        <m:r>
                          <a:rPr lang="de-CH" i="1">
                            <a:latin typeface="Cambria Math" charset="0"/>
                          </a:rPr>
                          <m:t>𝜋</m:t>
                        </m:r>
                      </m:sub>
                      <m:sup>
                        <m:r>
                          <a:rPr lang="de-CH" i="1">
                            <a:latin typeface="Cambria Math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de-CH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CH" b="0" i="0" smtClean="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de-CH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e>
                    </m:nary>
                    <m:r>
                      <a:rPr lang="de-CH" i="1">
                        <a:latin typeface="Cambria Math" charset="0"/>
                      </a:rPr>
                      <m:t>=0</m:t>
                    </m:r>
                  </m:oMath>
                </a14:m>
                <a:endParaRPr lang="de-CH" dirty="0"/>
              </a:p>
              <a:p>
                <a:pPr lvl="1"/>
                <a:endParaRPr lang="de-CH" dirty="0"/>
              </a:p>
              <a:p>
                <a:pPr lvl="1"/>
                <a:endParaRPr lang="de-CH" dirty="0"/>
              </a:p>
              <a:p>
                <a:endParaRPr lang="de-CH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tabLst>
                    <a:tab pos="2479675" algn="l"/>
                  </a:tabLst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12156" b="-25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67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Data Fitting with Orthonormal Basis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A </a:t>
                </a:r>
                <a:r>
                  <a:rPr lang="de-CH" dirty="0" err="1" smtClean="0"/>
                  <a:t>function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as</a:t>
                </a:r>
                <a:r>
                  <a:rPr lang="de-CH" dirty="0" smtClean="0"/>
                  <a:t> a linear </a:t>
                </a:r>
                <a:r>
                  <a:rPr lang="de-CH" dirty="0" err="1" smtClean="0"/>
                  <a:t>combination</a:t>
                </a:r>
                <a:r>
                  <a:rPr lang="de-CH" dirty="0" smtClean="0"/>
                  <a:t>:</a:t>
                </a:r>
              </a:p>
              <a:p>
                <a:endParaRPr lang="de-CH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CH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CH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CH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CH" dirty="0" smtClean="0"/>
              </a:p>
              <a:p>
                <a:r>
                  <a:rPr lang="de-CH" dirty="0" smtClean="0"/>
                  <a:t>As </a:t>
                </a:r>
                <a:r>
                  <a:rPr lang="de-CH" dirty="0" err="1" smtClean="0"/>
                  <a:t>we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have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orthonormal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basis</a:t>
                </a:r>
                <a:r>
                  <a:rPr lang="de-CH" dirty="0" smtClean="0"/>
                  <a:t>:</a:t>
                </a:r>
              </a:p>
              <a:p>
                <a:endParaRPr lang="de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dirty="0" smtClean="0"/>
              </a:p>
              <a:p>
                <a:pPr marL="0" indent="0">
                  <a:buNone/>
                </a:pPr>
                <a:endParaRPr lang="de-CH" dirty="0" smtClean="0"/>
              </a:p>
              <a:p>
                <a:pPr marL="361950" lvl="1" indent="-361950">
                  <a:spcBef>
                    <a:spcPts val="500"/>
                  </a:spcBef>
                </a:pPr>
                <a:r>
                  <a:rPr lang="de-CH" sz="2400" dirty="0" err="1" smtClean="0"/>
                  <a:t>We</a:t>
                </a:r>
                <a:r>
                  <a:rPr lang="de-CH" sz="2400" dirty="0" smtClean="0"/>
                  <a:t> </a:t>
                </a:r>
                <a:r>
                  <a:rPr lang="de-CH" sz="2400" dirty="0" err="1" smtClean="0"/>
                  <a:t>are</a:t>
                </a:r>
                <a:r>
                  <a:rPr lang="de-CH" sz="2400" dirty="0" smtClean="0"/>
                  <a:t> </a:t>
                </a:r>
                <a:r>
                  <a:rPr lang="de-CH" sz="2400" dirty="0" err="1" smtClean="0"/>
                  <a:t>dealing</a:t>
                </a:r>
                <a:r>
                  <a:rPr lang="de-CH" sz="2400" dirty="0" smtClean="0"/>
                  <a:t> </a:t>
                </a:r>
                <a:r>
                  <a:rPr lang="de-CH" sz="2400" dirty="0" err="1" smtClean="0"/>
                  <a:t>with</a:t>
                </a:r>
                <a:r>
                  <a:rPr lang="de-CH" sz="2400" dirty="0" smtClean="0"/>
                  <a:t> </a:t>
                </a:r>
                <a:r>
                  <a:rPr lang="de-CH" sz="2400" dirty="0" err="1" smtClean="0"/>
                  <a:t>data</a:t>
                </a:r>
                <a:r>
                  <a:rPr lang="de-CH" sz="2400" dirty="0"/>
                  <a:t> </a:t>
                </a:r>
                <a:r>
                  <a:rPr lang="de-CH" sz="2400" dirty="0" smtClean="0"/>
                  <a:t>– </a:t>
                </a:r>
                <a:r>
                  <a:rPr lang="de-CH" sz="2400" dirty="0" err="1" smtClean="0"/>
                  <a:t>use</a:t>
                </a:r>
                <a:r>
                  <a:rPr lang="de-CH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de-CH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sz="2400" i="1">
                            <a:latin typeface="Cambria Math" charset="0"/>
                          </a:rPr>
                          <m:t>𝑥</m:t>
                        </m:r>
                        <m:r>
                          <a:rPr lang="de-CH" sz="2400" i="1">
                            <a:latin typeface="Cambria Math" charset="0"/>
                          </a:rPr>
                          <m:t>,</m:t>
                        </m:r>
                        <m:r>
                          <a:rPr lang="de-CH" sz="2400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de-CH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𝔼</m:t>
                        </m:r>
                      </m:e>
                      <m:sub>
                        <m:r>
                          <a:rPr lang="de-CH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de-CH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de-CH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de-CH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d>
                      </m:sub>
                    </m:sSub>
                    <m:r>
                      <a:rPr lang="de-CH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de-CH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𝑥𝑦</m:t>
                    </m:r>
                    <m:r>
                      <a:rPr lang="de-CH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  <a:r>
                  <a:rPr lang="de-CH" sz="2400" dirty="0" smtClean="0"/>
                  <a:t> </a:t>
                </a:r>
              </a:p>
              <a:p>
                <a:pPr marL="361950" lvl="1" indent="-361950">
                  <a:spcBef>
                    <a:spcPts val="500"/>
                  </a:spcBef>
                </a:pPr>
                <a:endParaRPr lang="de-CH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de-CH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CH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de-CH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charset="0"/>
                            </a:rPr>
                            <m:t>𝑦</m:t>
                          </m:r>
                          <m:r>
                            <a:rPr lang="de-CH" i="1">
                              <a:latin typeface="Cambria Math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CH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CH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tabLst>
                    <a:tab pos="2479675" algn="l"/>
                  </a:tabLst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2026" b="-14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2: Fitting with orthonormal functions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𝐷</m:t>
                    </m:r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−1, 0</m:t>
                            </m:r>
                          </m:e>
                        </m:d>
                        <m:r>
                          <a:rPr lang="de-CH" b="0" i="1" smtClean="0">
                            <a:latin typeface="Cambria Math" charset="0"/>
                          </a:rPr>
                          <m:t>, 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1, 2</m:t>
                            </m:r>
                          </m:e>
                        </m:d>
                      </m:e>
                    </m:d>
                  </m:oMath>
                </a14:m>
                <a:endParaRPr lang="de-CH" b="0" dirty="0" smtClean="0"/>
              </a:p>
              <a:p>
                <a:r>
                  <a:rPr lang="en-GB" dirty="0" smtClean="0"/>
                  <a:t>Basis functions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{1, </m:t>
                    </m:r>
                    <m:r>
                      <a:rPr lang="de-CH" b="0" i="1" smtClean="0">
                        <a:latin typeface="Cambria Math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err="1" smtClean="0"/>
                  <a:t>Orthonormalize</a:t>
                </a:r>
                <a:r>
                  <a:rPr lang="en-GB" dirty="0" smtClean="0"/>
                  <a:t> the basis</a:t>
                </a:r>
              </a:p>
              <a:p>
                <a:r>
                  <a:rPr lang="en-GB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and write down the function</a:t>
                </a:r>
              </a:p>
              <a:p>
                <a:r>
                  <a:rPr lang="en-GB" dirty="0" smtClean="0"/>
                  <a:t>Now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and write down the function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de-CH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de-CH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endParaRPr lang="en-GB" dirty="0"/>
              </a:p>
              <a:p>
                <a:pPr lvl="1">
                  <a:tabLst>
                    <a:tab pos="2479675" algn="l"/>
                  </a:tabLst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54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Radial Basis Functions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Functions </a:t>
                </a:r>
                <a:r>
                  <a:rPr lang="de-CH" dirty="0" err="1" smtClean="0"/>
                  <a:t>that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only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depend</a:t>
                </a:r>
                <a:r>
                  <a:rPr lang="de-CH" dirty="0" smtClean="0"/>
                  <a:t> on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distance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from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the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origin</a:t>
                </a:r>
                <a:r>
                  <a:rPr lang="de-CH" dirty="0" smtClean="0"/>
                  <a:t>:</a:t>
                </a:r>
              </a:p>
              <a:p>
                <a:endParaRPr lang="de-CH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</a:rPr>
                        <m:t>𝜙</m:t>
                      </m:r>
                      <m:d>
                        <m:d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c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r>
                        <a:rPr lang="de-CH" b="0" i="1" smtClean="0">
                          <a:latin typeface="Cambria Math" charset="0"/>
                        </a:rPr>
                        <m:t>𝜙</m:t>
                      </m:r>
                      <m:r>
                        <a:rPr lang="de-CH" b="0" i="1" smtClean="0">
                          <a:latin typeface="Cambria Math" charset="0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x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c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Use for fitting as: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charset="0"/>
                            </a:rPr>
                            <m:t>x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de-CH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𝜙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(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charset="0"/>
                                </a:rPr>
                                <m:t>x</m:t>
                              </m:r>
                              <m:r>
                                <a:rPr lang="de-CH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CH" b="0" i="0" smtClean="0">
                                      <a:latin typeface="Cambria Math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CH" b="0" i="0" smtClean="0">
                                      <a:latin typeface="Cambria Math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a:rPr lang="de-CH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>
                  <a:tabLst>
                    <a:tab pos="2479675" algn="l"/>
                  </a:tabLst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635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aussianRe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113" y="1869931"/>
            <a:ext cx="520539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34942" y="5542093"/>
            <a:ext cx="449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 example: Gauss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16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Example 3: RBF fitting 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479675" algn="l"/>
              </a:tabLst>
            </a:pPr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10"/>
              <p:cNvSpPr>
                <a:spLocks noGrp="1"/>
              </p:cNvSpPr>
              <p:nvPr/>
            </p:nvSpPr>
            <p:spPr>
              <a:xfrm>
                <a:off x="484833" y="2184405"/>
                <a:ext cx="1152143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𝐷</m:t>
                    </m:r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0, 2</m:t>
                            </m:r>
                          </m:e>
                        </m:d>
                        <m:r>
                          <a:rPr lang="de-CH" b="0" i="1" smtClean="0">
                            <a:latin typeface="Cambria Math" charset="0"/>
                          </a:rPr>
                          <m:t>, 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3, 10</m:t>
                            </m:r>
                          </m:e>
                        </m:d>
                      </m:e>
                    </m:d>
                  </m:oMath>
                </a14:m>
                <a:endParaRPr lang="de-CH" b="0" dirty="0" smtClean="0"/>
              </a:p>
              <a:p>
                <a:r>
                  <a:rPr lang="de-CH" dirty="0" err="1" smtClean="0"/>
                  <a:t>Use</a:t>
                </a:r>
                <a:r>
                  <a:rPr lang="de-CH" dirty="0" smtClean="0"/>
                  <a:t>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=1−</m:t>
                    </m:r>
                    <m:d>
                      <m:dPr>
                        <m:begChr m:val="|"/>
                        <m:endChr m:val="|"/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 smtClean="0"/>
                  <a:t> as basis function</a:t>
                </a:r>
                <a:endParaRPr lang="en-GB" dirty="0"/>
              </a:p>
              <a:p>
                <a:pPr>
                  <a:tabLst>
                    <a:tab pos="2479675" algn="l"/>
                  </a:tabLst>
                </a:pPr>
                <a:r>
                  <a:rPr lang="en-US" dirty="0" smtClean="0"/>
                  <a:t>Each RBF is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tabLst>
                    <a:tab pos="2479675" algn="l"/>
                  </a:tabLst>
                </a:pPr>
                <a:endParaRPr lang="en-US" dirty="0"/>
              </a:p>
              <a:p>
                <a:pPr>
                  <a:tabLst>
                    <a:tab pos="2479675" algn="l"/>
                  </a:tabLst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de-CH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CH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CH" i="1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de-CH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de-CH" i="1">
                            <a:latin typeface="Cambria Math" charset="0"/>
                          </a:rPr>
                          <m:t>⋅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(</m:t>
                        </m:r>
                        <m:r>
                          <a:rPr lang="de-CH" i="1">
                            <a:latin typeface="Cambria Math" charset="0"/>
                          </a:rPr>
                          <m:t>1−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CH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de-CH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CH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CH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CH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goes through all data points exactly</a:t>
                </a:r>
                <a:endParaRPr lang="en-US" dirty="0"/>
              </a:p>
              <a:p>
                <a:pPr>
                  <a:tabLst>
                    <a:tab pos="2479675" algn="l"/>
                  </a:tabLst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33" y="2184405"/>
                <a:ext cx="1152143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317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9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17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FE1E-7CDC-474A-B7F7-F294C0E03621}" type="datetime1">
              <a:rPr lang="en-US" smtClean="0"/>
              <a:t>4/2/19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9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Q1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Perform Gram Schmidt</a:t>
            </a:r>
          </a:p>
          <a:p>
            <a:r>
              <a:rPr lang="en-US" dirty="0" smtClean="0"/>
              <a:t>See how adding an additional orthonormal function improves performance while we do not have to </a:t>
            </a:r>
            <a:r>
              <a:rPr lang="en-US" dirty="0" err="1" smtClean="0"/>
              <a:t>recompute</a:t>
            </a:r>
            <a:r>
              <a:rPr lang="en-US" dirty="0" smtClean="0"/>
              <a:t> the parameters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4/2/19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9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Q2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2143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Fit RBFs to some data points and see the resulting surface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FDF6-62BF-BE4A-A1E8-ABC7689247CA}" type="datetime1">
              <a:rPr lang="en-US" smtClean="0"/>
              <a:t>4/2/19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5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dirty="0" smtClean="0"/>
              <a:t>David Bachmann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itel 17"/>
          <p:cNvSpPr>
            <a:spLocks noGrp="1"/>
          </p:cNvSpPr>
          <p:nvPr/>
        </p:nvSpPr>
        <p:spPr bwMode="gray">
          <a:xfrm>
            <a:off x="323851" y="2024063"/>
            <a:ext cx="11537949" cy="1152128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72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Exercise </a:t>
            </a:r>
            <a:r>
              <a:rPr lang="en-GB" smtClean="0"/>
              <a:t>6: </a:t>
            </a:r>
            <a:r>
              <a:rPr lang="en-GB" dirty="0" smtClean="0"/>
              <a:t>Orthonormal Functions &amp; Radial Basis Functions</a:t>
            </a:r>
            <a:endParaRPr lang="en-GB" dirty="0"/>
          </a:p>
        </p:txBody>
      </p:sp>
      <p:sp>
        <p:nvSpPr>
          <p:cNvPr id="6" name="Untertitel 18"/>
          <p:cNvSpPr>
            <a:spLocks noGrp="1"/>
          </p:cNvSpPr>
          <p:nvPr/>
        </p:nvSpPr>
        <p:spPr>
          <a:xfrm>
            <a:off x="325438" y="3176191"/>
            <a:ext cx="11528425" cy="167341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44000" tIns="108000" rIns="144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MAD</a:t>
            </a:r>
          </a:p>
          <a:p>
            <a:r>
              <a:rPr lang="en-GB" dirty="0" err="1" smtClean="0"/>
              <a:t>bacdavid@student.ethz.ch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A6A9-04DB-7A49-B050-0E33B5705BD1}" type="datetime1">
              <a:rPr lang="en-US" smtClean="0"/>
              <a:t>4/2/19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Questions?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196" y="3340756"/>
            <a:ext cx="2976358" cy="29863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A311-C0EF-A444-9741-9E0F16C3D211}" type="datetime1">
              <a:rPr lang="en-US" smtClean="0"/>
              <a:t>4/2/19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4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32005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Theory/ Recap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Exercises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44C5-4F77-194D-8209-F74F7AEBA4F2}" type="datetime1">
              <a:rPr lang="en-US" smtClean="0"/>
              <a:t>4/2/19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Information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512F-0D84-1243-8EFE-D376C73408FF}" type="datetime1">
              <a:rPr lang="en-US" smtClean="0"/>
              <a:t>4/2/19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General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433" y="2060575"/>
            <a:ext cx="11521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Lecture material &amp; problem </a:t>
            </a:r>
            <a:r>
              <a:rPr lang="en-US" sz="2400" dirty="0" smtClean="0"/>
              <a:t>sets available </a:t>
            </a:r>
            <a:r>
              <a:rPr lang="en-US" sz="2400" dirty="0" smtClean="0">
                <a:hlinkClick r:id="rId2"/>
              </a:rPr>
              <a:t>here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Tutorial material available </a:t>
            </a:r>
            <a:r>
              <a:rPr lang="en-US" sz="2400" dirty="0" smtClean="0">
                <a:hlinkClick r:id="rId3"/>
              </a:rPr>
              <a:t>here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928F-4CDE-4C4B-B8A3-B7A0A3B6D19B}" type="datetime1">
              <a:rPr lang="en-US" smtClean="0"/>
              <a:t>4/2/19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6E05-0EC7-D94A-90E1-E6986BC4C74E}" type="datetime1">
              <a:rPr lang="en-US" smtClean="0"/>
              <a:t>4/2/19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8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Goals of Today</a:t>
            </a:r>
            <a:endParaRPr lang="en-GB" dirty="0"/>
          </a:p>
        </p:txBody>
      </p:sp>
      <p:sp>
        <p:nvSpPr>
          <p:cNvPr id="7" name="Inhaltsplatzhalter 10"/>
          <p:cNvSpPr>
            <a:spLocks noGrp="1"/>
          </p:cNvSpPr>
          <p:nvPr/>
        </p:nvSpPr>
        <p:spPr>
          <a:xfrm>
            <a:off x="332433" y="2060848"/>
            <a:ext cx="1153795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Know what an orthonormal basis is</a:t>
            </a:r>
          </a:p>
          <a:p>
            <a:r>
              <a:rPr lang="en-US" dirty="0" smtClean="0"/>
              <a:t>Know what the benefit of orthonormal functions is</a:t>
            </a:r>
          </a:p>
          <a:p>
            <a:r>
              <a:rPr lang="en-US" dirty="0" smtClean="0"/>
              <a:t>Know how to fit orthonormal functions to data</a:t>
            </a:r>
          </a:p>
          <a:p>
            <a:endParaRPr lang="en-US" dirty="0" smtClean="0"/>
          </a:p>
          <a:p>
            <a:r>
              <a:rPr lang="en-US" dirty="0" smtClean="0"/>
              <a:t>Know what radial basis functions (RBF) are</a:t>
            </a:r>
          </a:p>
          <a:p>
            <a:r>
              <a:rPr lang="en-US" dirty="0" smtClean="0"/>
              <a:t>Know how to fit RBFs to data</a:t>
            </a:r>
          </a:p>
          <a:p>
            <a:endParaRPr lang="en-GB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ED18-D3F4-1549-B2A5-13FE54EA842C}" type="datetime1">
              <a:rPr lang="en-US" smtClean="0"/>
              <a:t>4/2/19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62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itel 10"/>
          <p:cNvSpPr>
            <a:spLocks noGrp="1"/>
          </p:cNvSpPr>
          <p:nvPr/>
        </p:nvSpPr>
        <p:spPr bwMode="gray">
          <a:xfrm>
            <a:off x="328985" y="2028007"/>
            <a:ext cx="11537950" cy="101396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 smtClean="0"/>
              <a:t>Theory / Recap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E3D0-57C6-D84E-B95B-6B9F6889229E}" type="datetime1">
              <a:rPr lang="en-US" smtClean="0"/>
              <a:t>4/2/19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0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16511" y="6308726"/>
            <a:ext cx="612000" cy="468312"/>
          </a:xfrm>
        </p:spPr>
        <p:txBody>
          <a:bodyPr/>
          <a:lstStyle/>
          <a:p>
            <a:r>
              <a:rPr lang="en-US" smtClean="0"/>
              <a:t>29.10.2017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en-GB" smtClean="0"/>
              <a:t>David Bachmann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24905" y="6308726"/>
            <a:ext cx="355461" cy="468312"/>
          </a:xfrm>
        </p:spPr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itel 9"/>
          <p:cNvSpPr>
            <a:spLocks noGrp="1"/>
          </p:cNvSpPr>
          <p:nvPr/>
        </p:nvSpPr>
        <p:spPr bwMode="gray">
          <a:xfrm>
            <a:off x="332433" y="765175"/>
            <a:ext cx="1153795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Inner Product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0"/>
              <p:cNvSpPr>
                <a:spLocks noGrp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 smtClean="0"/>
                  <a:t>Properties:</a:t>
                </a:r>
              </a:p>
              <a:p>
                <a:pPr lvl="1"/>
                <a:r>
                  <a:rPr lang="de-CH" dirty="0" err="1" smtClean="0"/>
                  <a:t>Conjugate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symmetry</a:t>
                </a:r>
                <a:r>
                  <a:rPr lang="de-CH" dirty="0" smtClean="0"/>
                  <a:t>:</a:t>
                </a:r>
              </a:p>
              <a:p>
                <a:pPr marL="3619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CH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de-CH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de-CH" b="0" i="1" smtClean="0">
                              <a:latin typeface="Cambria Math" charset="0"/>
                            </a:rPr>
                          </m:ctrlPr>
                        </m:acc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CH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b="0" i="1" smtClean="0">
                                  <a:latin typeface="Cambria Math" charset="0"/>
                                </a:rPr>
                                <m:t>𝑦</m:t>
                              </m:r>
                              <m:r>
                                <a:rPr lang="de-CH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de-CH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de-CH" dirty="0" smtClean="0"/>
              </a:p>
              <a:p>
                <a:pPr lvl="1"/>
                <a:r>
                  <a:rPr lang="de-CH" dirty="0" smtClean="0"/>
                  <a:t>Linear in </a:t>
                </a:r>
                <a:r>
                  <a:rPr lang="de-CH" dirty="0" err="1" smtClean="0"/>
                  <a:t>first</a:t>
                </a:r>
                <a:r>
                  <a:rPr lang="de-CH" dirty="0" smtClean="0"/>
                  <a:t> </a:t>
                </a:r>
                <a:r>
                  <a:rPr lang="de-CH" dirty="0" err="1" smtClean="0"/>
                  <a:t>argument</a:t>
                </a:r>
                <a:r>
                  <a:rPr lang="de-CH" dirty="0" smtClean="0"/>
                  <a:t>:</a:t>
                </a:r>
              </a:p>
              <a:p>
                <a:pPr marL="3619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CH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de-CH" i="1">
                              <a:latin typeface="Cambria Math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charset="0"/>
                            </a:rPr>
                            <m:t>,</m:t>
                          </m:r>
                          <m:r>
                            <a:rPr lang="de-CH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de-CH" b="0" i="0" smtClean="0">
                          <a:latin typeface="Cambria Math" charset="0"/>
                        </a:rPr>
                        <m:t>=</m:t>
                      </m:r>
                      <m:r>
                        <a:rPr lang="de-CH" b="0" i="1" smtClean="0">
                          <a:latin typeface="Cambria Math" charset="0"/>
                        </a:rPr>
                        <m:t>𝑎</m:t>
                      </m:r>
                      <m:d>
                        <m:dPr>
                          <m:begChr m:val="⟨"/>
                          <m:endChr m:val="⟩"/>
                          <m:ctrlPr>
                            <a:rPr lang="de-CH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charset="0"/>
                            </a:rPr>
                            <m:t>,</m:t>
                          </m:r>
                          <m:r>
                            <a:rPr lang="de-CH" i="1">
                              <a:latin typeface="Cambria Math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de-CH" dirty="0" smtClean="0"/>
              </a:p>
              <a:p>
                <a:pPr lvl="1"/>
                <a:r>
                  <a:rPr lang="de-CH" dirty="0" smtClean="0"/>
                  <a:t>Positive definite:</a:t>
                </a:r>
              </a:p>
              <a:p>
                <a:pPr marL="3619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CH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CH" i="1">
                              <a:latin typeface="Cambria Math" charset="0"/>
                            </a:rPr>
                            <m:t>𝑥</m:t>
                          </m:r>
                          <m:r>
                            <a:rPr lang="de-CH" i="1">
                              <a:latin typeface="Cambria Math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de-CH" b="0" i="0" smtClean="0">
                          <a:latin typeface="Cambria Math" charset="0"/>
                        </a:rPr>
                        <m:t>&gt;0 </m:t>
                      </m:r>
                      <m:r>
                        <a:rPr lang="de-CH" b="0" i="1" smtClean="0">
                          <a:latin typeface="Cambria Math" charset="0"/>
                        </a:rPr>
                        <m:t>∀</m:t>
                      </m:r>
                      <m:r>
                        <a:rPr lang="de-CH" b="0" i="1" smtClean="0">
                          <a:latin typeface="Cambria Math" charset="0"/>
                        </a:rPr>
                        <m:t>𝑥</m:t>
                      </m:r>
                      <m:r>
                        <a:rPr lang="de-CH" b="0" i="1" smtClean="0">
                          <a:latin typeface="Cambria Math" charset="0"/>
                        </a:rPr>
                        <m:t>∈</m:t>
                      </m:r>
                      <m:r>
                        <a:rPr lang="de-CH" b="0" i="1" smtClean="0">
                          <a:latin typeface="Cambria Math" charset="0"/>
                        </a:rPr>
                        <m:t>𝑉</m:t>
                      </m:r>
                      <m:r>
                        <a:rPr lang="de-CH" b="0" i="1" smtClean="0">
                          <a:latin typeface="Cambria Math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de-CH" b="0" i="1" smtClean="0">
                          <a:latin typeface="Cambria Math" charset="0"/>
                        </a:rPr>
                        <m:t>{</m:t>
                      </m:r>
                      <m:r>
                        <a:rPr lang="de-CH" b="0" i="1" smtClean="0">
                          <a:latin typeface="Cambria Math" charset="0"/>
                        </a:rPr>
                        <m:t>0}</m:t>
                      </m:r>
                    </m:oMath>
                  </m:oMathPara>
                </a14:m>
                <a:endParaRPr lang="de-CH" dirty="0" smtClean="0"/>
              </a:p>
              <a:p>
                <a:pPr marL="361950" lvl="1" indent="0">
                  <a:buNone/>
                </a:pPr>
                <a:endParaRPr lang="de-CH" dirty="0" smtClean="0"/>
              </a:p>
              <a:p>
                <a:r>
                  <a:rPr lang="de-CH" dirty="0" err="1" smtClean="0"/>
                  <a:t>Examples</a:t>
                </a:r>
                <a:r>
                  <a:rPr lang="de-CH" dirty="0" smtClean="0"/>
                  <a:t>:</a:t>
                </a:r>
              </a:p>
              <a:p>
                <a:pPr lvl="1"/>
                <a:r>
                  <a:rPr lang="de-CH" dirty="0" smtClean="0"/>
                  <a:t>Real Numbers: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</a:rPr>
                          <m:t>𝑥</m:t>
                        </m:r>
                        <m:r>
                          <a:rPr lang="de-CH" i="1">
                            <a:latin typeface="Cambria Math" charset="0"/>
                          </a:rPr>
                          <m:t>,</m:t>
                        </m:r>
                        <m:r>
                          <a:rPr lang="de-CH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r>
                      <a:rPr lang="de-CH" b="0" i="1" smtClean="0">
                        <a:latin typeface="Cambria Math" charset="0"/>
                      </a:rPr>
                      <m:t>𝑥</m:t>
                    </m:r>
                    <m:r>
                      <a:rPr lang="de-CH" b="0" i="1" smtClean="0">
                        <a:latin typeface="Cambria Math" charset="0"/>
                      </a:rPr>
                      <m:t>⋅</m:t>
                    </m:r>
                    <m:r>
                      <a:rPr lang="de-CH" b="0" i="1" smtClean="0">
                        <a:latin typeface="Cambria Math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Vectors: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</a:rPr>
                          <m:t>𝑥</m:t>
                        </m:r>
                        <m:r>
                          <a:rPr lang="de-CH" i="1">
                            <a:latin typeface="Cambria Math" charset="0"/>
                          </a:rPr>
                          <m:t>,</m:t>
                        </m:r>
                        <m:r>
                          <a:rPr lang="de-CH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de-CH" b="0" i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de-CH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de-CH" b="0" i="1" smtClean="0">
                        <a:latin typeface="Cambria Math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Random Vars.: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i="1">
                            <a:latin typeface="Cambria Math" charset="0"/>
                          </a:rPr>
                          <m:t>𝑥</m:t>
                        </m:r>
                        <m:r>
                          <a:rPr lang="de-CH" i="1">
                            <a:latin typeface="Cambria Math" charset="0"/>
                          </a:rPr>
                          <m:t>,</m:t>
                        </m:r>
                        <m:r>
                          <a:rPr lang="de-CH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de-CH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𝔼</m:t>
                        </m:r>
                      </m:e>
                      <m:sub>
                        <m:r>
                          <a:rPr lang="de-CH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  <m: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de-CH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d>
                      </m:sub>
                    </m:sSub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𝑥𝑦</m:t>
                    </m:r>
                    <m:r>
                      <a:rPr lang="de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Functions: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de-CH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de-CH" i="1">
                            <a:latin typeface="Cambria Math" charset="0"/>
                          </a:rPr>
                          <m:t>,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𝑔</m:t>
                        </m:r>
                      </m:e>
                    </m:d>
                    <m:r>
                      <a:rPr lang="de-CH" b="0" i="0" smtClean="0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lang="de-CH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b="0" i="1" smtClean="0">
                            <a:latin typeface="Cambria Math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charset="0"/>
                          </a:rPr>
                          <m:t>∞</m:t>
                        </m:r>
                      </m:sub>
                      <m:sup>
                        <m:r>
                          <a:rPr lang="de-CH" b="0" i="1" smtClean="0">
                            <a:latin typeface="Cambria Math" charset="0"/>
                          </a:rPr>
                          <m:t>∞</m:t>
                        </m:r>
                      </m:sup>
                      <m:e>
                        <m:r>
                          <a:rPr lang="de-CH" b="0" i="1" smtClean="0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de-CH" b="0" i="1" smtClean="0">
                            <a:latin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de-CH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CH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de-CH" b="0" i="1" smtClean="0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lvl="1">
                  <a:tabLst>
                    <a:tab pos="2479675" algn="l"/>
                  </a:tabLst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33" y="2032005"/>
                <a:ext cx="5761980" cy="4210046"/>
              </a:xfrm>
              <a:prstGeom prst="rect">
                <a:avLst/>
              </a:prstGeom>
              <a:blipFill rotWithShape="0">
                <a:blip r:embed="rId2"/>
                <a:stretch>
                  <a:fillRect l="-635" t="-2026" b="-32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7605787" y="3452475"/>
            <a:ext cx="2592288" cy="2592288"/>
          </a:xfrm>
          <a:prstGeom prst="straightConnector1">
            <a:avLst/>
          </a:prstGeom>
          <a:ln w="381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605787" y="3732123"/>
            <a:ext cx="423664" cy="2312640"/>
          </a:xfrm>
          <a:prstGeom prst="straightConnector1">
            <a:avLst/>
          </a:prstGeom>
          <a:ln w="381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29451" y="3732123"/>
            <a:ext cx="976300" cy="908253"/>
          </a:xfrm>
          <a:prstGeom prst="line">
            <a:avLst/>
          </a:prstGeom>
          <a:ln w="38100" cap="sq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605787" y="4640377"/>
            <a:ext cx="1440160" cy="1404386"/>
          </a:xfrm>
          <a:prstGeom prst="straightConnector1">
            <a:avLst/>
          </a:prstGeom>
          <a:ln w="381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831448" y="3117459"/>
                <a:ext cx="3960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8" y="3117459"/>
                <a:ext cx="396006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274784" y="2891394"/>
                <a:ext cx="3960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36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784" y="2891394"/>
                <a:ext cx="396006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519754" y="5123033"/>
                <a:ext cx="890757" cy="1186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sz="36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de-CH" sz="36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CH" sz="36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CH" sz="36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de-CH" sz="36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de-CH" sz="36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754" y="5123033"/>
                <a:ext cx="890757" cy="11862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831448" y="2181840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Projection: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66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5085F5F-AA54-1D48-9A2E-76D368C75695}">
  <we:reference id="wa104380169" version="1.1.0.0" store="de-CH" storeType="OMEX"/>
  <we:alternateReferences>
    <we:reference id="wa104380169" version="1.1.0.0" store="wa1043801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746F96-36FE-7444-913C-6F3F552C6FB0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6840</TotalTime>
  <Words>805</Words>
  <Application>Microsoft Macintosh PowerPoint</Application>
  <PresentationFormat>Custom</PresentationFormat>
  <Paragraphs>187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Cambria Math</vt:lpstr>
      <vt:lpstr>Wingdings</vt:lpstr>
      <vt:lpstr>Arial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vY2X1EB4EM@student.ethz.ch</dc:creator>
  <cp:lastModifiedBy>vY2X1EB4EM@student.ethz.ch</cp:lastModifiedBy>
  <cp:revision>287</cp:revision>
  <cp:lastPrinted>2019-04-02T11:23:49Z</cp:lastPrinted>
  <dcterms:created xsi:type="dcterms:W3CDTF">2017-10-29T14:56:25Z</dcterms:created>
  <dcterms:modified xsi:type="dcterms:W3CDTF">2019-04-02T13:12:57Z</dcterms:modified>
</cp:coreProperties>
</file>