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9"/>
  </p:notesMasterIdLst>
  <p:handoutMasterIdLst>
    <p:handoutMasterId r:id="rId30"/>
  </p:handoutMasterIdLst>
  <p:sldIdLst>
    <p:sldId id="273" r:id="rId10"/>
    <p:sldId id="267" r:id="rId11"/>
    <p:sldId id="272" r:id="rId12"/>
    <p:sldId id="270" r:id="rId13"/>
    <p:sldId id="299" r:id="rId14"/>
    <p:sldId id="345" r:id="rId15"/>
    <p:sldId id="297" r:id="rId16"/>
    <p:sldId id="300" r:id="rId17"/>
    <p:sldId id="301" r:id="rId18"/>
    <p:sldId id="337" r:id="rId19"/>
    <p:sldId id="338" r:id="rId20"/>
    <p:sldId id="339" r:id="rId21"/>
    <p:sldId id="340" r:id="rId22"/>
    <p:sldId id="341" r:id="rId23"/>
    <p:sldId id="342" r:id="rId24"/>
    <p:sldId id="305" r:id="rId25"/>
    <p:sldId id="343" r:id="rId26"/>
    <p:sldId id="344" r:id="rId27"/>
    <p:sldId id="296" r:id="rId28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2" autoAdjust="0"/>
    <p:restoredTop sz="94640"/>
  </p:normalViewPr>
  <p:slideViewPr>
    <p:cSldViewPr snapToObjects="1">
      <p:cViewPr>
        <p:scale>
          <a:sx n="107" d="100"/>
          <a:sy n="107" d="100"/>
        </p:scale>
        <p:origin x="528" y="-864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18.06.19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18.06.19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655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33" y="2060575"/>
                <a:ext cx="11521430" cy="347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CH" sz="24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Then summed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Then an activation function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applied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CH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CH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 constitutes the input for the </a:t>
                </a:r>
                <a:r>
                  <a:rPr lang="en-US" sz="2400" dirty="0" smtClean="0"/>
                  <a:t>next layer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i="1" dirty="0"/>
                  <a:t>Note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de-CH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“dot product”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Usually </a:t>
                </a:r>
                <a:r>
                  <a:rPr lang="en-US" sz="2400" dirty="0" smtClean="0"/>
                  <a:t>there is </a:t>
                </a:r>
                <a:r>
                  <a:rPr lang="en-US" sz="2400" dirty="0"/>
                  <a:t>a bias “offset”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CH" sz="24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CH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CH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2400" b="0" i="1" smtClean="0">
                            <a:latin typeface="Cambria Math" charset="0"/>
                          </a:rPr>
                          <m:t>𝑏</m:t>
                        </m:r>
                      </m:e>
                    </m:nary>
                  </m:oMath>
                </a14:m>
                <a:endParaRPr lang="de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Notation is different in the exercises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60575"/>
                <a:ext cx="11521430" cy="3471207"/>
              </a:xfrm>
              <a:prstGeom prst="rect">
                <a:avLst/>
              </a:prstGeom>
              <a:blipFill rotWithShape="0">
                <a:blip r:embed="rId2"/>
                <a:stretch>
                  <a:fillRect l="-847" t="-1230" b="-13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2">
            <a:extLst>
              <a:ext uri="{FF2B5EF4-FFF2-40B4-BE49-F238E27FC236}">
                <a16:creationId xmlns:a16="http://schemas.microsoft.com/office/drawing/2014/main" xmlns="" id="{2F773B08-DDBE-42D1-AA32-D154D90DF4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01"/>
          <a:stretch/>
        </p:blipFill>
        <p:spPr>
          <a:xfrm>
            <a:off x="7866758" y="366157"/>
            <a:ext cx="4320480" cy="55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33" y="2060575"/>
                <a:ext cx="11521430" cy="3115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Universal function approximator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Can approximate any function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Layers of interconnected neurons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Using lin. alg. notation: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de-CH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de-CH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de-CH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de-CH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de-CH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&amp; </a:t>
                </a:r>
                <a14:m>
                  <m:oMath xmlns:m="http://schemas.openxmlformats.org/officeDocument/2006/math">
                    <m:r>
                      <a:rPr lang="de-CH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2400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2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de-CH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de-CH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de-CH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de-CH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de-CH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etc.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Stack: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2400" b="1" i="0" smtClean="0">
                            <a:latin typeface="Cambria Math" panose="02040503050406030204" pitchFamily="18" charset="0"/>
                          </a:rPr>
                          <m:t>𝐖𝐱</m:t>
                        </m:r>
                      </m:e>
                    </m:d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2400" b="1" i="0" smtClean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	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60575"/>
                <a:ext cx="11521430" cy="3115276"/>
              </a:xfrm>
              <a:prstGeom prst="rect">
                <a:avLst/>
              </a:prstGeom>
              <a:blipFill>
                <a:blip r:embed="rId2"/>
                <a:stretch>
                  <a:fillRect l="-741" t="-137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5">
            <a:extLst>
              <a:ext uri="{FF2B5EF4-FFF2-40B4-BE49-F238E27FC236}">
                <a16:creationId xmlns:a16="http://schemas.microsoft.com/office/drawing/2014/main" xmlns="" id="{3CD03829-35EB-4BB5-9048-DAAA523F2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9" r="5378"/>
          <a:stretch/>
        </p:blipFill>
        <p:spPr>
          <a:xfrm>
            <a:off x="6381651" y="1772816"/>
            <a:ext cx="4680520" cy="2878457"/>
          </a:xfrm>
          <a:prstGeom prst="rect">
            <a:avLst/>
          </a:prstGeom>
        </p:spPr>
      </p:pic>
      <p:sp>
        <p:nvSpPr>
          <p:cNvPr id="8" name="Rectangle 38">
            <a:extLst>
              <a:ext uri="{FF2B5EF4-FFF2-40B4-BE49-F238E27FC236}">
                <a16:creationId xmlns:a16="http://schemas.microsoft.com/office/drawing/2014/main" xmlns="" id="{FFB6E907-3CB6-4256-AB5D-19CB8CE04A65}"/>
              </a:ext>
            </a:extLst>
          </p:cNvPr>
          <p:cNvSpPr/>
          <p:nvPr/>
        </p:nvSpPr>
        <p:spPr>
          <a:xfrm flipH="1">
            <a:off x="6381651" y="2204864"/>
            <a:ext cx="432048" cy="20306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xmlns="" id="{00CF6205-23D2-4CBD-8C91-AF9A1C7D18F4}"/>
              </a:ext>
            </a:extLst>
          </p:cNvPr>
          <p:cNvSpPr/>
          <p:nvPr/>
        </p:nvSpPr>
        <p:spPr>
          <a:xfrm flipH="1">
            <a:off x="7063279" y="2204864"/>
            <a:ext cx="432048" cy="20306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xmlns="" id="{4AEF27F7-7D3E-43F8-ADA1-AC8653A390D5}"/>
                  </a:ext>
                </a:extLst>
              </p:cNvPr>
              <p:cNvSpPr txBox="1"/>
              <p:nvPr/>
            </p:nvSpPr>
            <p:spPr>
              <a:xfrm>
                <a:off x="6299356" y="1573881"/>
                <a:ext cx="5966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0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de-CH" sz="4000" b="1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AEF27F7-7D3E-43F8-ADA1-AC8653A39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56" y="1573881"/>
                <a:ext cx="59663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xmlns="" id="{C70BCD2B-1787-4B0F-B954-FFE51EC65F20}"/>
                  </a:ext>
                </a:extLst>
              </p:cNvPr>
              <p:cNvSpPr txBox="1"/>
              <p:nvPr/>
            </p:nvSpPr>
            <p:spPr>
              <a:xfrm>
                <a:off x="6978038" y="1574535"/>
                <a:ext cx="627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000" b="1" i="0" smtClean="0"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de-CH" sz="4000" b="1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70BCD2B-1787-4B0F-B954-FFE51EC6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8" y="1574535"/>
                <a:ext cx="62709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62">
            <a:extLst>
              <a:ext uri="{FF2B5EF4-FFF2-40B4-BE49-F238E27FC236}">
                <a16:creationId xmlns:a16="http://schemas.microsoft.com/office/drawing/2014/main" xmlns="" id="{45EC8707-0EFF-44B0-BA1B-658DECAE2532}"/>
              </a:ext>
            </a:extLst>
          </p:cNvPr>
          <p:cNvSpPr/>
          <p:nvPr/>
        </p:nvSpPr>
        <p:spPr>
          <a:xfrm rot="16670236">
            <a:off x="6362375" y="3803663"/>
            <a:ext cx="1851194" cy="895113"/>
          </a:xfrm>
          <a:custGeom>
            <a:avLst/>
            <a:gdLst>
              <a:gd name="connsiteX0" fmla="*/ 2042722 w 2042722"/>
              <a:gd name="connsiteY0" fmla="*/ 9003 h 1389568"/>
              <a:gd name="connsiteX1" fmla="*/ 1038675 w 2042722"/>
              <a:gd name="connsiteY1" fmla="*/ 152439 h 1389568"/>
              <a:gd name="connsiteX2" fmla="*/ 500793 w 2042722"/>
              <a:gd name="connsiteY2" fmla="*/ 1057874 h 1389568"/>
              <a:gd name="connsiteX3" fmla="*/ 7734 w 2042722"/>
              <a:gd name="connsiteY3" fmla="*/ 1389568 h 13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722" h="1389568">
                <a:moveTo>
                  <a:pt x="2042722" y="9003"/>
                </a:moveTo>
                <a:cubicBezTo>
                  <a:pt x="1669192" y="-6685"/>
                  <a:pt x="1295663" y="-22373"/>
                  <a:pt x="1038675" y="152439"/>
                </a:cubicBezTo>
                <a:cubicBezTo>
                  <a:pt x="781687" y="327251"/>
                  <a:pt x="672617" y="851686"/>
                  <a:pt x="500793" y="1057874"/>
                </a:cubicBezTo>
                <a:cubicBezTo>
                  <a:pt x="328969" y="1264062"/>
                  <a:pt x="-59501" y="1379109"/>
                  <a:pt x="7734" y="138956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xmlns="" id="{769C3746-4E04-426D-86A5-421E4C077EC5}"/>
                  </a:ext>
                </a:extLst>
              </p:cNvPr>
              <p:cNvSpPr txBox="1"/>
              <p:nvPr/>
            </p:nvSpPr>
            <p:spPr>
              <a:xfrm>
                <a:off x="7294423" y="5240106"/>
                <a:ext cx="8274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000" b="1" i="0" smtClean="0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de-CH" sz="4000" b="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69C3746-4E04-426D-86A5-421E4C077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23" y="5240106"/>
                <a:ext cx="82747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Operations on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33" y="2060575"/>
                <a:ext cx="11521430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Forward pass: read out </a:t>
                </a:r>
                <a14:m>
                  <m:oMath xmlns:m="http://schemas.openxmlformats.org/officeDocument/2006/math">
                    <m:r>
                      <a:rPr lang="de-CH" sz="24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 sz="2400" b="0" i="0" smtClean="0">
                            <a:latin typeface="Cambria Math" panose="02040503050406030204" pitchFamily="18" charset="0"/>
                          </a:rPr>
                          <m:t>NN</m:t>
                        </m:r>
                      </m:sup>
                    </m:sSup>
                    <m:d>
                      <m:dPr>
                        <m:ctrlPr>
                          <a:rPr lang="de-CH" sz="24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Backward pass: gradient descent </a:t>
                </a:r>
                <a:r>
                  <a:rPr lang="en-US" sz="2400" b="1" dirty="0"/>
                  <a:t>	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60575"/>
                <a:ext cx="11521430" cy="837537"/>
              </a:xfrm>
              <a:prstGeom prst="rect">
                <a:avLst/>
              </a:prstGeom>
              <a:blipFill>
                <a:blip r:embed="rId2"/>
                <a:stretch>
                  <a:fillRect l="-741" t="-4380" b="-1678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5">
            <a:extLst>
              <a:ext uri="{FF2B5EF4-FFF2-40B4-BE49-F238E27FC236}">
                <a16:creationId xmlns:a16="http://schemas.microsoft.com/office/drawing/2014/main" xmlns="" id="{CBAA5008-ADF5-4F73-BAE9-244FBD425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9" r="5378"/>
          <a:stretch/>
        </p:blipFill>
        <p:spPr>
          <a:xfrm>
            <a:off x="7723994" y="2308066"/>
            <a:ext cx="3192517" cy="1963355"/>
          </a:xfrm>
          <a:prstGeom prst="rect">
            <a:avLst/>
          </a:prstGeom>
        </p:spPr>
      </p:pic>
      <p:sp>
        <p:nvSpPr>
          <p:cNvPr id="16" name="Right Arrow 53">
            <a:extLst>
              <a:ext uri="{FF2B5EF4-FFF2-40B4-BE49-F238E27FC236}">
                <a16:creationId xmlns:a16="http://schemas.microsoft.com/office/drawing/2014/main" xmlns="" id="{194F2ABD-4199-4C3F-AD53-6A6DB353E938}"/>
              </a:ext>
            </a:extLst>
          </p:cNvPr>
          <p:cNvSpPr/>
          <p:nvPr/>
        </p:nvSpPr>
        <p:spPr>
          <a:xfrm>
            <a:off x="8077200" y="2004702"/>
            <a:ext cx="2832478" cy="20682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54">
            <a:extLst>
              <a:ext uri="{FF2B5EF4-FFF2-40B4-BE49-F238E27FC236}">
                <a16:creationId xmlns:a16="http://schemas.microsoft.com/office/drawing/2014/main" xmlns="" id="{64292199-5CF0-49B6-96B7-86890C9A96A8}"/>
              </a:ext>
            </a:extLst>
          </p:cNvPr>
          <p:cNvSpPr/>
          <p:nvPr/>
        </p:nvSpPr>
        <p:spPr>
          <a:xfrm flipH="1">
            <a:off x="8037834" y="4495636"/>
            <a:ext cx="2871843" cy="20723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55">
            <a:extLst>
              <a:ext uri="{FF2B5EF4-FFF2-40B4-BE49-F238E27FC236}">
                <a16:creationId xmlns:a16="http://schemas.microsoft.com/office/drawing/2014/main" xmlns="" id="{F6FAFCDC-868F-429E-A425-E7DCD462DB3A}"/>
              </a:ext>
            </a:extLst>
          </p:cNvPr>
          <p:cNvSpPr txBox="1"/>
          <p:nvPr/>
        </p:nvSpPr>
        <p:spPr>
          <a:xfrm>
            <a:off x="8243244" y="1177273"/>
            <a:ext cx="233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Forward Pass</a:t>
            </a:r>
          </a:p>
        </p:txBody>
      </p:sp>
      <p:sp>
        <p:nvSpPr>
          <p:cNvPr id="19" name="TextBox 56">
            <a:extLst>
              <a:ext uri="{FF2B5EF4-FFF2-40B4-BE49-F238E27FC236}">
                <a16:creationId xmlns:a16="http://schemas.microsoft.com/office/drawing/2014/main" xmlns="" id="{4F236716-34A8-495E-87D1-99317DED841F}"/>
              </a:ext>
            </a:extLst>
          </p:cNvPr>
          <p:cNvSpPr txBox="1"/>
          <p:nvPr/>
        </p:nvSpPr>
        <p:spPr>
          <a:xfrm>
            <a:off x="8469883" y="4828408"/>
            <a:ext cx="233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9519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33" y="2060575"/>
                <a:ext cx="8641506" cy="445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de-CH" sz="2400" dirty="0"/>
                  <a:t>Gradient </a:t>
                </a:r>
                <a:r>
                  <a:rPr lang="de-CH" sz="2400" dirty="0" err="1"/>
                  <a:t>Descent</a:t>
                </a:r>
                <a:r>
                  <a:rPr lang="de-CH" sz="2400" dirty="0"/>
                  <a:t> </a:t>
                </a:r>
                <a:r>
                  <a:rPr lang="de-CH" sz="2400" dirty="0" err="1"/>
                  <a:t>is</a:t>
                </a:r>
                <a:r>
                  <a:rPr lang="de-CH" sz="2400" dirty="0"/>
                  <a:t> </a:t>
                </a:r>
                <a:r>
                  <a:rPr lang="de-CH" sz="2400" dirty="0" err="1"/>
                  <a:t>used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to</a:t>
                </a:r>
                <a:r>
                  <a:rPr lang="de-CH" sz="2400" dirty="0"/>
                  <a:t> </a:t>
                </a:r>
                <a:r>
                  <a:rPr lang="de-CH" sz="2400" dirty="0" err="1"/>
                  <a:t>adjust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</a:t>
                </a:r>
                <a:r>
                  <a:rPr lang="de-CH" sz="2400" dirty="0" err="1"/>
                  <a:t>weights</a:t>
                </a:r>
                <a:r>
                  <a:rPr lang="de-CH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as such that they produce the output we want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What do we want? Minimize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</m:sub>
                            </m:s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Update: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C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i="1" dirty="0"/>
                  <a:t>Questions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Will we find a global minimum?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does the derivative intuitively mean?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What’s the derivative in higher dimensions?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60575"/>
                <a:ext cx="8641506" cy="4455835"/>
              </a:xfrm>
              <a:prstGeom prst="rect">
                <a:avLst/>
              </a:prstGeom>
              <a:blipFill>
                <a:blip r:embed="rId2"/>
                <a:stretch>
                  <a:fillRect l="-1129" t="-9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5AA878ED-697E-4F47-9417-2D94592A6767}"/>
              </a:ext>
            </a:extLst>
          </p:cNvPr>
          <p:cNvCxnSpPr>
            <a:cxnSpLocks/>
          </p:cNvCxnSpPr>
          <p:nvPr/>
        </p:nvCxnSpPr>
        <p:spPr>
          <a:xfrm flipV="1">
            <a:off x="8953887" y="1772574"/>
            <a:ext cx="0" cy="2808312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xmlns="" id="{54B9A98F-EFC6-48A5-AFAC-A8A41BA604A8}"/>
              </a:ext>
            </a:extLst>
          </p:cNvPr>
          <p:cNvCxnSpPr>
            <a:cxnSpLocks/>
          </p:cNvCxnSpPr>
          <p:nvPr/>
        </p:nvCxnSpPr>
        <p:spPr>
          <a:xfrm>
            <a:off x="8973939" y="4589512"/>
            <a:ext cx="3159968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0F6B52-B42E-4454-A312-F7DF491B23E4}"/>
              </a:ext>
            </a:extLst>
          </p:cNvPr>
          <p:cNvSpPr txBox="1"/>
          <p:nvPr/>
        </p:nvSpPr>
        <p:spPr>
          <a:xfrm>
            <a:off x="8617897" y="13448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error</a:t>
            </a:r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CA0C7E8A-D8D2-4D52-95C7-7036E56AE692}"/>
              </a:ext>
            </a:extLst>
          </p:cNvPr>
          <p:cNvSpPr txBox="1"/>
          <p:nvPr/>
        </p:nvSpPr>
        <p:spPr>
          <a:xfrm>
            <a:off x="11304412" y="45755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weight</a:t>
            </a:r>
            <a:endParaRPr lang="de-CH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xmlns="" id="{C2904B62-EAF8-4C14-B241-A8605E5016B1}"/>
              </a:ext>
            </a:extLst>
          </p:cNvPr>
          <p:cNvSpPr/>
          <p:nvPr/>
        </p:nvSpPr>
        <p:spPr>
          <a:xfrm>
            <a:off x="9126747" y="1675866"/>
            <a:ext cx="2622430" cy="2301707"/>
          </a:xfrm>
          <a:custGeom>
            <a:avLst/>
            <a:gdLst>
              <a:gd name="connsiteX0" fmla="*/ 0 w 2622430"/>
              <a:gd name="connsiteY0" fmla="*/ 480738 h 2301707"/>
              <a:gd name="connsiteX1" fmla="*/ 595223 w 2622430"/>
              <a:gd name="connsiteY1" fmla="*/ 118428 h 2301707"/>
              <a:gd name="connsiteX2" fmla="*/ 1535502 w 2622430"/>
              <a:gd name="connsiteY2" fmla="*/ 2292285 h 2301707"/>
              <a:gd name="connsiteX3" fmla="*/ 2622430 w 2622430"/>
              <a:gd name="connsiteY3" fmla="*/ 877553 h 23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2430" h="2301707">
                <a:moveTo>
                  <a:pt x="0" y="480738"/>
                </a:moveTo>
                <a:cubicBezTo>
                  <a:pt x="169653" y="148620"/>
                  <a:pt x="339306" y="-183497"/>
                  <a:pt x="595223" y="118428"/>
                </a:cubicBezTo>
                <a:cubicBezTo>
                  <a:pt x="851140" y="420353"/>
                  <a:pt x="1197634" y="2165764"/>
                  <a:pt x="1535502" y="2292285"/>
                </a:cubicBezTo>
                <a:cubicBezTo>
                  <a:pt x="1873370" y="2418806"/>
                  <a:pt x="2363638" y="1235549"/>
                  <a:pt x="2622430" y="877553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7230D8B9-2E69-4940-837A-DFE7094EB562}"/>
              </a:ext>
            </a:extLst>
          </p:cNvPr>
          <p:cNvSpPr txBox="1"/>
          <p:nvPr/>
        </p:nvSpPr>
        <p:spPr>
          <a:xfrm>
            <a:off x="10535050" y="36485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86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3029" y="1737175"/>
                <a:ext cx="604921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de-CH" sz="2400" dirty="0"/>
                  <a:t>Very </a:t>
                </a:r>
                <a:r>
                  <a:rPr lang="de-CH" sz="2400" dirty="0" err="1"/>
                  <a:t>efficient</a:t>
                </a:r>
                <a:r>
                  <a:rPr lang="de-CH" sz="2400" dirty="0"/>
                  <a:t> </a:t>
                </a:r>
                <a:r>
                  <a:rPr lang="de-CH" sz="2400" dirty="0" err="1"/>
                  <a:t>way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to</a:t>
                </a:r>
                <a:r>
                  <a:rPr lang="de-CH" sz="2400" dirty="0"/>
                  <a:t> </a:t>
                </a:r>
                <a:r>
                  <a:rPr lang="de-CH" sz="2400" dirty="0" err="1"/>
                  <a:t>calculate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</a:t>
                </a:r>
                <a:r>
                  <a:rPr lang="de-CH" sz="2400" dirty="0" err="1"/>
                  <a:t>gradient</a:t>
                </a:r>
                <a:r>
                  <a:rPr lang="de-CH" sz="2400" dirty="0"/>
                  <a:t> </a:t>
                </a:r>
                <a:r>
                  <a:rPr lang="de-CH" sz="2400" dirty="0" err="1"/>
                  <a:t>for</a:t>
                </a:r>
                <a:r>
                  <a:rPr lang="de-CH" sz="2400" dirty="0"/>
                  <a:t> G.D.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How does it work?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a forward pass: Check what output is being produced.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Compare the output with the target (check the error)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Check how every weight is responsible for the produced error: Gradient.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the chain rule to propagate the error back through the network and adjust the weights accordingly (learning rate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9" y="1737175"/>
                <a:ext cx="6049215" cy="5262979"/>
              </a:xfrm>
              <a:prstGeom prst="rect">
                <a:avLst/>
              </a:prstGeom>
              <a:blipFill>
                <a:blip r:embed="rId3"/>
                <a:stretch>
                  <a:fillRect l="-1411" t="-811" r="-1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CF304563-53AE-4545-BD91-6E5E74CDC712}"/>
                  </a:ext>
                </a:extLst>
              </p:cNvPr>
              <p:cNvSpPr txBox="1"/>
              <p:nvPr/>
            </p:nvSpPr>
            <p:spPr>
              <a:xfrm>
                <a:off x="9327479" y="332656"/>
                <a:ext cx="2598788" cy="75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groupChr>
                        <m:groupChrPr>
                          <m:chr m:val="⏟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groupChrPr>
                        <m:e>
                          <m:f>
                            <m:f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groupCh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F304563-53AE-4545-BD91-6E5E74CD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479" y="332656"/>
                <a:ext cx="2598788" cy="754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xmlns="" id="{A7E3500B-E809-4267-9825-EB6A18D8B90F}"/>
                  </a:ext>
                </a:extLst>
              </p:cNvPr>
              <p:cNvSpPr txBox="1"/>
              <p:nvPr/>
            </p:nvSpPr>
            <p:spPr>
              <a:xfrm>
                <a:off x="10047559" y="1263787"/>
                <a:ext cx="1767535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E3500B-E809-4267-9825-EB6A18D8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559" y="1263787"/>
                <a:ext cx="1767535" cy="665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xmlns="" id="{C7EF75CD-5DC4-4199-BF48-2C5A267E71C6}"/>
                  </a:ext>
                </a:extLst>
              </p:cNvPr>
              <p:cNvSpPr txBox="1"/>
              <p:nvPr/>
            </p:nvSpPr>
            <p:spPr>
              <a:xfrm>
                <a:off x="8380262" y="5328232"/>
                <a:ext cx="100348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7EF75CD-5DC4-4199-BF48-2C5A267E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262" y="5328232"/>
                <a:ext cx="1003480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xmlns="" id="{A1B31ACC-6829-4F7D-9A08-7C235B7DCD2F}"/>
                  </a:ext>
                </a:extLst>
              </p:cNvPr>
              <p:cNvSpPr txBox="1"/>
              <p:nvPr/>
            </p:nvSpPr>
            <p:spPr>
              <a:xfrm>
                <a:off x="8319632" y="3199759"/>
                <a:ext cx="100348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1B31ACC-6829-4F7D-9A08-7C235B7DC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32" y="3199759"/>
                <a:ext cx="1003480" cy="665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xmlns="" id="{F4AE0337-89E0-4C4B-905A-ECF1AD95227E}"/>
                  </a:ext>
                </a:extLst>
              </p:cNvPr>
              <p:cNvSpPr txBox="1"/>
              <p:nvPr/>
            </p:nvSpPr>
            <p:spPr>
              <a:xfrm>
                <a:off x="8843069" y="4203519"/>
                <a:ext cx="61972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4AE0337-89E0-4C4B-905A-ECF1AD95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069" y="4203519"/>
                <a:ext cx="619720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xmlns="" id="{82F21CC1-86B5-49D3-96C1-C2F405D1C902}"/>
                  </a:ext>
                </a:extLst>
              </p:cNvPr>
              <p:cNvSpPr txBox="1"/>
              <p:nvPr/>
            </p:nvSpPr>
            <p:spPr>
              <a:xfrm>
                <a:off x="9925313" y="2714328"/>
                <a:ext cx="844527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2F21CC1-86B5-49D3-96C1-C2F405D1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313" y="2714328"/>
                <a:ext cx="844527" cy="665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xmlns="" id="{FE709B3D-0EFF-438D-A197-5AB645A7DF0F}"/>
                  </a:ext>
                </a:extLst>
              </p:cNvPr>
              <p:cNvSpPr txBox="1"/>
              <p:nvPr/>
            </p:nvSpPr>
            <p:spPr>
              <a:xfrm>
                <a:off x="11066803" y="3203685"/>
                <a:ext cx="100348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E709B3D-0EFF-438D-A197-5AB645A7D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803" y="3203685"/>
                <a:ext cx="1003480" cy="665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F25FD8D-B79B-46A1-A88F-084AD09ACAC5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 flipV="1">
            <a:off x="9323112" y="3532703"/>
            <a:ext cx="1743691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352428CF-3C57-4428-A3D6-B1FED51942F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864674" y="3920139"/>
            <a:ext cx="0" cy="1408093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9B549BE6-14B5-4960-A207-803A45738335}"/>
              </a:ext>
            </a:extLst>
          </p:cNvPr>
          <p:cNvCxnSpPr>
            <a:cxnSpLocks/>
          </p:cNvCxnSpPr>
          <p:nvPr/>
        </p:nvCxnSpPr>
        <p:spPr>
          <a:xfrm flipH="1" flipV="1">
            <a:off x="7527544" y="3532703"/>
            <a:ext cx="720000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8">
            <a:extLst>
              <a:ext uri="{FF2B5EF4-FFF2-40B4-BE49-F238E27FC236}">
                <a16:creationId xmlns:a16="http://schemas.microsoft.com/office/drawing/2014/main" xmlns="" id="{EC8D3F8D-A7CC-4145-BB91-FC2613A8D4C8}"/>
              </a:ext>
            </a:extLst>
          </p:cNvPr>
          <p:cNvSpPr/>
          <p:nvPr/>
        </p:nvSpPr>
        <p:spPr>
          <a:xfrm flipH="1">
            <a:off x="6885706" y="2337980"/>
            <a:ext cx="5184575" cy="404334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Neural Network computations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3029" y="1737175"/>
                <a:ext cx="6835175" cy="393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𝑜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uses a 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de-CH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de-CH" sz="2000" b="0" i="1" smtClean="0">
                            <a:latin typeface="Cambria Math" charset="0"/>
                          </a:rPr>
                          <m:t>, 0)</m:t>
                        </m:r>
                      </m:e>
                    </m:func>
                  </m:oMath>
                </a14:m>
                <a:r>
                  <a:rPr lang="en-US" sz="2000" dirty="0" smtClean="0"/>
                  <a:t> (called </a:t>
                </a:r>
                <a:r>
                  <a:rPr lang="en-US" sz="2000" dirty="0" err="1" smtClean="0"/>
                  <a:t>ReLU</a:t>
                </a:r>
                <a:r>
                  <a:rPr lang="en-US" sz="2000" dirty="0" smtClean="0"/>
                  <a:t>) activation function, 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a linear one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The neural network on the right can be written as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𝑜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de-CH" sz="20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de-CH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2000" b="1" i="0" smtClean="0">
                        <a:latin typeface="Cambria Math" charset="0"/>
                      </a:rPr>
                      <m:t>𝐱</m:t>
                    </m:r>
                    <m:r>
                      <a:rPr lang="de-CH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r>
                      <a:rPr lang="de-CH" sz="2000" b="0" i="0" smtClean="0">
                        <a:latin typeface="Cambria Math" charset="0"/>
                      </a:rPr>
                      <m:t> </m:t>
                    </m:r>
                    <m:r>
                      <a:rPr lang="de-CH" sz="2000" b="0" i="1" smtClean="0">
                        <a:latin typeface="Cambria Math" charset="0"/>
                      </a:rPr>
                      <m:t>𝑦</m:t>
                    </m:r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1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sz="2000" b="1" i="0" smtClean="0">
                        <a:latin typeface="Cambria Math" charset="0"/>
                      </a:rPr>
                      <m:t>𝐨</m:t>
                    </m:r>
                  </m:oMath>
                </a14:m>
                <a:r>
                  <a:rPr lang="de-CH" sz="2000" dirty="0" smtClean="0"/>
                  <a:t>. </a:t>
                </a:r>
                <a:r>
                  <a:rPr lang="en-US" sz="2000" dirty="0" smtClean="0"/>
                  <a:t>What are the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, </m:t>
                    </m:r>
                    <m:r>
                      <a:rPr lang="de-CH" sz="2000" b="1" i="0" smtClean="0">
                        <a:latin typeface="Cambria Math" charset="0"/>
                      </a:rPr>
                      <m:t>𝐱</m:t>
                    </m:r>
                    <m:r>
                      <a:rPr lang="de-CH" sz="20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de-CH" sz="2000" b="1" i="0" smtClean="0">
                        <a:latin typeface="Cambria Math" charset="0"/>
                      </a:rPr>
                      <m:t>𝐨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Define the error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sz="2000" b="0" i="1" smtClean="0">
                                    <a:latin typeface="Cambria Math" charset="0"/>
                                  </a:rPr>
                                  <m:t>𝑡𝑎𝑟𝑔𝑒𝑡</m:t>
                                </m:r>
                              </m:sub>
                            </m:sSub>
                            <m:r>
                              <a:rPr lang="de-CH" sz="20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de-CH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CH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.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sz="20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de-CH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CH" sz="2000" b="0" i="1" smtClean="0">
                            <a:latin typeface="Cambria Math" charset="0"/>
                          </a:rPr>
                          <m:t>𝑒𝑟𝑟𝑜𝑟</m:t>
                        </m:r>
                      </m:num>
                      <m:den>
                        <m:r>
                          <a:rPr lang="de-CH" sz="2000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de-CH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.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de-CH" sz="20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de-C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CH" sz="2000" b="0" i="0" smtClean="0">
                        <a:latin typeface="Cambria Math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de-CH" sz="2000" i="1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  <m:r>
                      <a:rPr lang="de-CH" sz="2000" b="0" i="0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sz="2000" dirty="0" smtClean="0"/>
                  <a:t>. Compute one gradient update step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de-CH" sz="20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20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de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C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sz="20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20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20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CH" sz="20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20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9" y="1737175"/>
                <a:ext cx="6835175" cy="3933256"/>
              </a:xfrm>
              <a:prstGeom prst="rect">
                <a:avLst/>
              </a:prstGeom>
              <a:blipFill rotWithShape="0">
                <a:blip r:embed="rId2"/>
                <a:stretch>
                  <a:fillRect l="-803" t="-775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270946" y="2863402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70946" y="393313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103039" y="3311487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03039" y="2035673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206267" y="3311487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20" idx="6"/>
            <a:endCxn id="21" idx="2"/>
          </p:cNvCxnSpPr>
          <p:nvPr/>
        </p:nvCxnSpPr>
        <p:spPr>
          <a:xfrm flipV="1">
            <a:off x="7990946" y="3671487"/>
            <a:ext cx="1112093" cy="621649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21" idx="2"/>
          </p:cNvCxnSpPr>
          <p:nvPr/>
        </p:nvCxnSpPr>
        <p:spPr>
          <a:xfrm>
            <a:off x="7990946" y="3223402"/>
            <a:ext cx="1112093" cy="448085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6"/>
            <a:endCxn id="24" idx="2"/>
          </p:cNvCxnSpPr>
          <p:nvPr/>
        </p:nvCxnSpPr>
        <p:spPr>
          <a:xfrm>
            <a:off x="9823039" y="2395673"/>
            <a:ext cx="1383228" cy="1275814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4" idx="2"/>
          </p:cNvCxnSpPr>
          <p:nvPr/>
        </p:nvCxnSpPr>
        <p:spPr>
          <a:xfrm>
            <a:off x="9823039" y="3671487"/>
            <a:ext cx="1383228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09228" y="3056496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28" y="3056496"/>
                <a:ext cx="28732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638" r="-425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09228" y="413078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28" y="4130789"/>
                <a:ext cx="2926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417" r="-41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321910" y="3532987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910" y="3532987"/>
                <a:ext cx="2822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96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319378" y="222057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78" y="2220573"/>
                <a:ext cx="2926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417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445007" y="350963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007" y="3509632"/>
                <a:ext cx="1979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242" r="-212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292552" y="3700226"/>
                <a:ext cx="326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552" y="3700226"/>
                <a:ext cx="3266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413034" y="261100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034" y="2611003"/>
                <a:ext cx="33368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73" r="-545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339874" y="3056496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874" y="3056496"/>
                <a:ext cx="32836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407" r="-5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21432" y="4058489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b="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432" y="4058489"/>
                <a:ext cx="3336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091" r="-363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79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33" y="2060575"/>
                <a:ext cx="11521430" cy="440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Different notation used: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𝐼𝑛𝑝𝑢𝑡</m:t>
                    </m:r>
                  </m:oMath>
                </a14:m>
                <a:endParaRPr lang="de-CH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𝑐𝑜𝑛𝑛𝑒𝑐𝑡𝑖𝑛𝑔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𝑛𝑒𝑢𝑟𝑜𝑛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CH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𝑛𝑒𝑢𝑟𝑜𝑛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CH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𝐴𝑐𝑡𝑖𝑣𝑎𝑡𝑒𝑑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𝑛𝑒𝑢𝑟𝑜𝑛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CH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𝐴𝑐𝑡𝑖𝑣𝑎𝑡𝑖𝑜𝑛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𝑛𝑒𝑢𝑟𝑜𝑛𝑠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CH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𝑛𝑒𝑢𝑟𝑜𝑛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𝑛𝑒𝑔𝑙𝑒𝑐𝑡𝑒𝑑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𝑠𝑖𝑚𝑝𝑙𝑖𝑐𝑖𝑡𝑦</m:t>
                    </m:r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some of the aspects of back propagation: plug in &amp; check what drops out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ie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CH" sz="24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de-CH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CH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CH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de-CH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de-CH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de-CH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(ex. 1a)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60575"/>
                <a:ext cx="11521430" cy="4400628"/>
              </a:xfrm>
              <a:prstGeom prst="rect">
                <a:avLst/>
              </a:prstGeom>
              <a:blipFill rotWithShape="0">
                <a:blip r:embed="rId2"/>
                <a:stretch>
                  <a:fillRect l="-74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400" dirty="0"/>
              <a:t>Simple </a:t>
            </a:r>
            <a:r>
              <a:rPr lang="de-CH" sz="2400" dirty="0" err="1"/>
              <a:t>introduction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tensorflow</a:t>
            </a:r>
            <a:endParaRPr lang="de-CH" sz="2400" dirty="0"/>
          </a:p>
          <a:p>
            <a:pPr marL="285750" indent="-285750">
              <a:buFont typeface="Arial" charset="0"/>
              <a:buChar char="•"/>
            </a:pPr>
            <a:r>
              <a:rPr lang="de-CH" sz="2400" dirty="0" err="1"/>
              <a:t>Tensorflow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different </a:t>
            </a:r>
            <a:r>
              <a:rPr lang="de-CH" sz="2400" dirty="0" err="1"/>
              <a:t>than</a:t>
            </a:r>
            <a:r>
              <a:rPr lang="de-CH" sz="2400" dirty="0"/>
              <a:t> </a:t>
            </a:r>
            <a:r>
              <a:rPr lang="de-CH" sz="2400" dirty="0" err="1"/>
              <a:t>what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used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terms</a:t>
            </a:r>
            <a:r>
              <a:rPr lang="de-CH" sz="2400" dirty="0"/>
              <a:t> </a:t>
            </a:r>
            <a:r>
              <a:rPr lang="de-CH" sz="2400" dirty="0" err="1"/>
              <a:t>programming</a:t>
            </a:r>
            <a:r>
              <a:rPr lang="de-CH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sz="2400" dirty="0"/>
              <a:t>Set </a:t>
            </a:r>
            <a:r>
              <a:rPr lang="de-CH" sz="2400" dirty="0" err="1"/>
              <a:t>up</a:t>
            </a:r>
            <a:r>
              <a:rPr lang="de-CH" sz="2400" dirty="0"/>
              <a:t> a </a:t>
            </a:r>
            <a:r>
              <a:rPr lang="de-CH" sz="2400" dirty="0" err="1"/>
              <a:t>graph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all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functions</a:t>
            </a:r>
            <a:r>
              <a:rPr lang="de-CH" sz="2400" dirty="0"/>
              <a:t>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will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afterwards</a:t>
            </a:r>
            <a:endParaRPr lang="de-CH" sz="2400" dirty="0"/>
          </a:p>
          <a:p>
            <a:pPr marL="914400" lvl="1" indent="-457200">
              <a:buFont typeface="+mj-lt"/>
              <a:buAutoNum type="arabicPeriod"/>
            </a:pPr>
            <a:r>
              <a:rPr lang="de-CH" sz="2400" dirty="0"/>
              <a:t>Feed </a:t>
            </a:r>
            <a:r>
              <a:rPr lang="de-CH" sz="2400" dirty="0" err="1"/>
              <a:t>values</a:t>
            </a:r>
            <a:r>
              <a:rPr lang="de-CH" sz="2400" dirty="0"/>
              <a:t> </a:t>
            </a:r>
            <a:r>
              <a:rPr lang="de-CH" sz="2400" dirty="0" err="1"/>
              <a:t>into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graph</a:t>
            </a:r>
            <a:r>
              <a:rPr lang="de-CH" sz="2400" dirty="0"/>
              <a:t>; Values «</a:t>
            </a:r>
            <a:r>
              <a:rPr lang="de-CH" sz="2400" dirty="0" err="1"/>
              <a:t>travel</a:t>
            </a:r>
            <a:r>
              <a:rPr lang="de-CH" sz="2400" dirty="0"/>
              <a:t>» </a:t>
            </a:r>
            <a:r>
              <a:rPr lang="de-CH" sz="2400" dirty="0" err="1"/>
              <a:t>through</a:t>
            </a:r>
            <a:r>
              <a:rPr lang="de-CH" sz="2400" dirty="0"/>
              <a:t> </a:t>
            </a:r>
            <a:r>
              <a:rPr lang="de-CH" sz="2400" dirty="0" err="1"/>
              <a:t>graph</a:t>
            </a:r>
            <a:r>
              <a:rPr lang="de-CH" sz="2400" dirty="0"/>
              <a:t> and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returned</a:t>
            </a:r>
            <a:endParaRPr lang="de-CH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Please have a look at the additional material: There is an example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7: Neural Networks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Specific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There is a second power point available towards the subject from last year.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smtClean="0"/>
              <a:t>Please have a look at it for more information.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6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60848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 how neurons work</a:t>
            </a:r>
          </a:p>
          <a:p>
            <a:r>
              <a:rPr lang="en-US" dirty="0" smtClean="0"/>
              <a:t>Know how we can stack neurons to a neural network</a:t>
            </a:r>
          </a:p>
          <a:p>
            <a:r>
              <a:rPr lang="en-US" dirty="0" smtClean="0"/>
              <a:t>Understand how we can optimize neural networks efficiently</a:t>
            </a:r>
          </a:p>
          <a:p>
            <a:endParaRPr lang="en-US" dirty="0" smtClean="0"/>
          </a:p>
          <a:p>
            <a:endParaRPr lang="en-GB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6/18/19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6966</TotalTime>
  <Words>878</Words>
  <Application>Microsoft Macintosh PowerPoint</Application>
  <PresentationFormat>Custom</PresentationFormat>
  <Paragraphs>167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Cambria Math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304</cp:revision>
  <cp:lastPrinted>2019-04-02T11:23:49Z</cp:lastPrinted>
  <dcterms:created xsi:type="dcterms:W3CDTF">2017-10-29T14:56:25Z</dcterms:created>
  <dcterms:modified xsi:type="dcterms:W3CDTF">2019-06-18T07:51:57Z</dcterms:modified>
</cp:coreProperties>
</file>