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3"/>
  </p:notesMasterIdLst>
  <p:handoutMasterIdLst>
    <p:handoutMasterId r:id="rId34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55" r:id="rId16"/>
    <p:sldId id="301" r:id="rId17"/>
    <p:sldId id="356" r:id="rId18"/>
    <p:sldId id="357" r:id="rId19"/>
    <p:sldId id="358" r:id="rId20"/>
    <p:sldId id="359" r:id="rId21"/>
    <p:sldId id="364" r:id="rId22"/>
    <p:sldId id="360" r:id="rId23"/>
    <p:sldId id="361" r:id="rId24"/>
    <p:sldId id="365" r:id="rId25"/>
    <p:sldId id="362" r:id="rId26"/>
    <p:sldId id="363" r:id="rId27"/>
    <p:sldId id="305" r:id="rId28"/>
    <p:sldId id="343" r:id="rId29"/>
    <p:sldId id="344" r:id="rId30"/>
    <p:sldId id="354" r:id="rId31"/>
    <p:sldId id="296" r:id="rId3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7" autoAdjust="0"/>
    <p:restoredTop sz="94643"/>
  </p:normalViewPr>
  <p:slideViewPr>
    <p:cSldViewPr snapToObjects="1">
      <p:cViewPr>
        <p:scale>
          <a:sx n="107" d="100"/>
          <a:sy n="107" d="100"/>
        </p:scale>
        <p:origin x="1104" y="400"/>
      </p:cViewPr>
      <p:guideLst>
        <p:guide orient="horz" pos="391"/>
        <p:guide orient="horz" pos="1298"/>
        <p:guide orient="horz" pos="3929"/>
        <p:guide orient="horz" pos="1933"/>
        <p:guide orient="horz" pos="3067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09.05.19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09.05.19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Taylor Expansion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Write down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Taylor Series </a:t>
                </a:r>
                <a:r>
                  <a:rPr lang="de-CH" dirty="0" err="1" smtClean="0"/>
                  <a:t>around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de-CH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sz="3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de-CH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sz="360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de-CH" sz="36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de-CH" sz="36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de-CH" sz="3600" b="0" i="1" smtClean="0">
                          <a:latin typeface="Cambria Math" charset="0"/>
                        </a:rPr>
                        <m:t>,  </m:t>
                      </m:r>
                      <m:r>
                        <a:rPr lang="de-CH" sz="3600" b="0" i="1" smtClean="0">
                          <a:latin typeface="Cambria Math" charset="0"/>
                        </a:rPr>
                        <m:t>𝑥</m:t>
                      </m:r>
                      <m:r>
                        <a:rPr lang="de-CH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ctrlPr>
                            <a:rPr lang="de-CH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de-CH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−1, 1</m:t>
                          </m:r>
                        </m:e>
                      </m:d>
                    </m:oMath>
                  </m:oMathPara>
                </a14:m>
                <a:endParaRPr lang="en-US" sz="3600" dirty="0" smtClean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Richardson Extrapolation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260971" y="1268760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depends on a </a:t>
                </a:r>
                <a:r>
                  <a:rPr lang="en-US" dirty="0" err="1" smtClean="0"/>
                  <a:t>stepsize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Perform a Taylor series expansion around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CH" sz="3200" b="0" i="1" smtClean="0">
                          <a:latin typeface="Cambria Math" charset="0"/>
                        </a:rPr>
                        <m:t>h</m:t>
                      </m:r>
                      <m:r>
                        <a:rPr lang="de-CH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de-CH" sz="3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de-CH" sz="32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r>
                  <a:rPr lang="en-US" dirty="0" smtClean="0"/>
                  <a:t>Decrease </a:t>
                </a:r>
                <a:r>
                  <a:rPr lang="en-US" dirty="0" err="1" smtClean="0"/>
                  <a:t>stepsize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h</m:t>
                    </m:r>
                    <m:r>
                      <a:rPr lang="de-CH" b="0" i="1" smtClean="0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h</m:t>
                          </m:r>
                          <m:r>
                            <a:rPr lang="de-CH" sz="3200" b="0" i="1" smtClean="0">
                              <a:latin typeface="Cambria Math" charset="0"/>
                            </a:rPr>
                            <m:t>/2</m:t>
                          </m:r>
                        </m:e>
                      </m:d>
                      <m:r>
                        <a:rPr lang="de-CH" sz="32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de-CH" sz="3200" b="0" i="0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0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de-CH" sz="3200" b="0" i="0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CH" sz="3200" b="0" i="0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CH" sz="3200" b="0" i="0" smtClean="0">
                          <a:latin typeface="Cambria Math" charset="0"/>
                        </a:rPr>
                        <m:t>h</m:t>
                      </m:r>
                      <m:r>
                        <a:rPr lang="de-CH" sz="3200" b="0" i="0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CH" sz="3200" b="0" i="0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r>
                        <a:rPr lang="de-CH" sz="3200" b="0" i="0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r>
                  <a:rPr lang="en-US" dirty="0" smtClean="0"/>
                  <a:t>Combine to have: </a:t>
                </a:r>
              </a:p>
              <a:p>
                <a:pPr marL="0" indent="0">
                  <a:buNone/>
                  <a:tabLst>
                    <a:tab pos="23971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</a:rPr>
                        <m:t>+</m:t>
                      </m:r>
                      <m:r>
                        <a:rPr lang="de-CH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𝒪</m:t>
                      </m:r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71" y="1268760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 b="-3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0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Iterative formulation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1737174"/>
                <a:ext cx="11449968" cy="4608063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In order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 (order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𝑛</m:t>
                    </m:r>
                    <m:r>
                      <a:rPr lang="de-CH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dirty="0" smtClean="0"/>
                  <a:t>) compute: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CH" sz="32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de-CH" sz="3200" b="0" i="0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sz="3200" b="0" i="0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de-CH" sz="3200" b="0" i="0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CH" sz="3200" b="0" i="0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de-CH" sz="3200" b="0" i="0" smtClean="0">
                          <a:latin typeface="Cambria Math" charset="0"/>
                        </a:rPr>
                        <m:t>=</m:t>
                      </m:r>
                      <m:r>
                        <a:rPr lang="de-CH" sz="3200" b="0" i="1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0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de-CH" sz="3200" b="0" i="0" smtClean="0">
                          <a:latin typeface="Cambria Math" charset="0"/>
                        </a:rPr>
                        <m:t>+</m:t>
                      </m:r>
                      <m:r>
                        <a:rPr lang="de-CH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𝒪</m:t>
                      </m:r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1737174"/>
                <a:ext cx="11449968" cy="4608063"/>
              </a:xfrm>
              <a:prstGeom prst="rect">
                <a:avLst/>
              </a:prstGeom>
              <a:blipFill rotWithShape="0">
                <a:blip r:embed="rId2"/>
                <a:stretch>
                  <a:fillRect l="-319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el 9"/>
              <p:cNvSpPr>
                <a:spLocks noGrp="1"/>
              </p:cNvSpPr>
              <p:nvPr/>
            </p:nvSpPr>
            <p:spPr bwMode="gray">
              <a:xfrm>
                <a:off x="332433" y="765175"/>
                <a:ext cx="11537950" cy="972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4000" tIns="54000" rIns="14400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dirty="0" smtClean="0"/>
                  <a:t>Example 2: Richardson Extrapolation for </a:t>
                </a:r>
                <a14:m>
                  <m:oMath xmlns:m="http://schemas.openxmlformats.org/officeDocument/2006/math">
                    <m:r>
                      <a:rPr lang="de-CH" b="1" i="1" smtClean="0">
                        <a:latin typeface="Cambria Math" charset="0"/>
                      </a:rPr>
                      <m:t>𝝅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itel 9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433" y="765175"/>
                <a:ext cx="11537950" cy="972000"/>
              </a:xfrm>
              <a:prstGeom prst="rect">
                <a:avLst/>
              </a:prstGeom>
              <a:blipFill rotWithShape="0">
                <a:blip r:embed="rId2"/>
                <a:stretch>
                  <a:fillRect l="-634" t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Use Richardson Extrapolation </a:t>
                </a:r>
                <a:r>
                  <a:rPr lang="de-CH" dirty="0" err="1" smtClean="0"/>
                  <a:t>to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estimate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dirty="0" smtClean="0"/>
                  <a:t>, please note that only even terms are in </a:t>
                </a:r>
                <a:r>
                  <a:rPr lang="en-US" smtClean="0"/>
                  <a:t>the </a:t>
                </a:r>
                <a:r>
                  <a:rPr lang="en-US" smtClean="0"/>
                  <a:t>Ta</a:t>
                </a:r>
                <a:r>
                  <a:rPr lang="en-US" smtClean="0"/>
                  <a:t>ylor </a:t>
                </a:r>
                <a:r>
                  <a:rPr lang="en-US" dirty="0" smtClean="0"/>
                  <a:t>series</a:t>
                </a:r>
                <a:endParaRPr lang="en-US" sz="3600" dirty="0"/>
              </a:p>
              <a:p>
                <a:r>
                  <a:rPr lang="en-US" dirty="0" smtClean="0"/>
                  <a:t>Use the circumference of a polygon to approximate: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de-CH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r>
                        <a:rPr lang="de-CH" b="0" i="1" smtClean="0">
                          <a:latin typeface="Cambria Math" charset="0"/>
                        </a:rPr>
                        <m:t>𝑛</m:t>
                      </m:r>
                      <m:r>
                        <a:rPr lang="de-CH" b="0" i="1" smtClean="0">
                          <a:latin typeface="Cambria Math" charset="0"/>
                        </a:rPr>
                        <m:t>⋅</m:t>
                      </m:r>
                      <m:func>
                        <m:func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de-CH" b="0" dirty="0" smtClean="0"/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𝑛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3, 6</m:t>
                        </m:r>
                      </m:e>
                    </m:d>
                  </m:oMath>
                </a14:m>
                <a:r>
                  <a:rPr lang="en-US" dirty="0" smtClean="0"/>
                  <a:t> which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correspondingly,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de-CH" b="0" i="1" smtClean="0">
                              <a:latin typeface="Cambria Math" charset="0"/>
                            </a:rPr>
                            <m:t>3</m:t>
                          </m:r>
                        </m:sup>
                      </m:sSubSup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b="0" i="0" smtClean="0">
                              <a:latin typeface="Cambria Math" charset="0"/>
                            </a:rPr>
                            <m:t>4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CH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charset="0"/>
                                </a:rPr>
                                <m:t>6</m:t>
                              </m:r>
                            </m:sup>
                          </m:sSubSup>
                          <m:r>
                            <a:rPr lang="de-CH" b="0" i="1" smtClean="0">
                              <a:latin typeface="Cambria Math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i="1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CH" i="1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de-CH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3600" dirty="0" smtClean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3"/>
                <a:stretch>
                  <a:fillRect l="-635" t="-2026" b="-8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ldergebnis fÃ¼r compute pi with polyg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51" y="1355726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Higher order is not always better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1737174"/>
            <a:ext cx="11449968" cy="4608063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50" y="2024063"/>
            <a:ext cx="6408712" cy="3595131"/>
          </a:xfrm>
          <a:prstGeom prst="rect">
            <a:avLst/>
          </a:prstGeom>
        </p:spPr>
      </p:pic>
      <p:sp>
        <p:nvSpPr>
          <p:cNvPr id="8" name="Inhaltsplatzhalter 10"/>
          <p:cNvSpPr>
            <a:spLocks noGrp="1"/>
          </p:cNvSpPr>
          <p:nvPr/>
        </p:nvSpPr>
        <p:spPr>
          <a:xfrm>
            <a:off x="332433" y="2024063"/>
            <a:ext cx="5761980" cy="483393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400" b="0" dirty="0" smtClean="0"/>
              <a:t>The </a:t>
            </a:r>
            <a:r>
              <a:rPr lang="de-CH" sz="2400" b="0" dirty="0" err="1" smtClean="0"/>
              <a:t>order</a:t>
            </a:r>
            <a:r>
              <a:rPr lang="de-CH" sz="2400" b="0" dirty="0" smtClean="0"/>
              <a:t> </a:t>
            </a:r>
            <a:r>
              <a:rPr lang="de-CH" sz="2400" b="0" dirty="0" err="1" smtClean="0"/>
              <a:t>defines</a:t>
            </a:r>
            <a:r>
              <a:rPr lang="de-CH" sz="2400" b="0" dirty="0" smtClean="0"/>
              <a:t> </a:t>
            </a:r>
            <a:r>
              <a:rPr lang="de-CH" sz="2400" b="0" dirty="0" err="1" smtClean="0"/>
              <a:t>the</a:t>
            </a:r>
            <a:r>
              <a:rPr lang="de-CH" sz="2400" b="0" dirty="0" smtClean="0"/>
              <a:t> </a:t>
            </a:r>
            <a:r>
              <a:rPr lang="de-CH" sz="2400" b="1" dirty="0" smtClean="0"/>
              <a:t>rate</a:t>
            </a:r>
            <a:r>
              <a:rPr lang="de-CH" sz="2400" b="0" dirty="0" smtClean="0"/>
              <a:t> at </a:t>
            </a:r>
            <a:r>
              <a:rPr lang="de-CH" sz="2400" b="0" dirty="0" err="1" smtClean="0"/>
              <a:t>which</a:t>
            </a:r>
            <a:r>
              <a:rPr lang="de-CH" sz="2400" b="0" dirty="0" smtClean="0"/>
              <a:t> </a:t>
            </a:r>
            <a:r>
              <a:rPr lang="de-CH" sz="2400" b="0" dirty="0" err="1" smtClean="0"/>
              <a:t>the</a:t>
            </a:r>
            <a:r>
              <a:rPr lang="de-CH" sz="2400" b="0" dirty="0" smtClean="0"/>
              <a:t> </a:t>
            </a:r>
            <a:r>
              <a:rPr lang="de-CH" sz="2400" b="0" dirty="0" err="1" smtClean="0"/>
              <a:t>error</a:t>
            </a:r>
            <a:r>
              <a:rPr lang="de-CH" sz="2400" b="0" dirty="0" smtClean="0"/>
              <a:t> </a:t>
            </a:r>
            <a:r>
              <a:rPr lang="de-CH" sz="2400" b="0" dirty="0" err="1" smtClean="0"/>
              <a:t>drops</a:t>
            </a:r>
            <a:endParaRPr lang="de-CH" sz="2400" b="0" dirty="0" smtClean="0"/>
          </a:p>
          <a:p>
            <a:pPr lvl="1"/>
            <a:r>
              <a:rPr lang="de-CH" sz="2400" dirty="0" err="1" smtClean="0"/>
              <a:t>However</a:t>
            </a:r>
            <a:r>
              <a:rPr lang="de-CH" sz="2400" dirty="0" smtClean="0"/>
              <a:t>,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terms</a:t>
            </a:r>
            <a:r>
              <a:rPr lang="de-CH" sz="2400" dirty="0" smtClean="0"/>
              <a:t> still </a:t>
            </a:r>
            <a:r>
              <a:rPr lang="de-CH" sz="2400" dirty="0" err="1" smtClean="0"/>
              <a:t>depend</a:t>
            </a:r>
            <a:r>
              <a:rPr lang="de-CH" sz="2400" dirty="0" smtClean="0"/>
              <a:t> on </a:t>
            </a:r>
            <a:r>
              <a:rPr lang="de-CH" sz="2400" dirty="0" err="1" smtClean="0"/>
              <a:t>constants</a:t>
            </a:r>
            <a:endParaRPr lang="de-CH" sz="2400" b="0" dirty="0" smtClean="0"/>
          </a:p>
          <a:p>
            <a:pPr marL="361950" lvl="1" indent="0">
              <a:buNone/>
            </a:pPr>
            <a:endParaRPr lang="de-CH" b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Romberg Integration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1485233"/>
                <a:ext cx="11449968" cy="4608063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Romberg Integration uses Trapezoidal rule &amp; Romberg extrapolation: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de-CH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de-CH" sz="32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CH" sz="3200" b="0" i="1" smtClean="0">
                              <a:latin typeface="Cambria Math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r>
                  <a:rPr lang="en-US" dirty="0" smtClean="0"/>
                  <a:t>With…</a:t>
                </a:r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:	Number of steps to divide interval</a:t>
                </a:r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charset="0"/>
                      </a:rPr>
                      <m:t>𝑘</m:t>
                    </m:r>
                    <m:r>
                      <a:rPr lang="de-CH" sz="2400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	Iterations step, resp. order </a:t>
                </a: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charset="0"/>
                      </a:rPr>
                      <m:t>𝑘</m:t>
                    </m:r>
                    <m:r>
                      <a:rPr lang="de-CH" sz="24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de-CH" sz="2400" b="0" dirty="0" smtClean="0"/>
              </a:p>
              <a:p>
                <a:r>
                  <a:rPr lang="en-US" dirty="0" smtClean="0"/>
                  <a:t>Use composite trapezoidal rule as base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32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de-CH" sz="3200" i="1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de-CH" sz="3200" i="1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de-CH" sz="3200" i="1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CH" sz="3200" b="0" i="1" smtClean="0">
                              <a:latin typeface="Cambria Math" charset="0"/>
                            </a:rPr>
                            <m:t>h</m:t>
                          </m:r>
                        </m:num>
                        <m:den>
                          <m:r>
                            <a:rPr lang="de-CH" sz="32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de-CH" sz="3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de-CH" sz="3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CH" sz="3200" b="0" i="1" smtClean="0">
                              <a:latin typeface="Cambria Math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CH" sz="32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CH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3200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sz="32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r>
                  <a:rPr lang="en-US" dirty="0" smtClean="0"/>
                  <a:t>With…</a:t>
                </a:r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r>
                      <a:rPr lang="de-CH" sz="2400" b="0" i="1" smtClean="0">
                        <a:latin typeface="Cambria Math" charset="0"/>
                      </a:rPr>
                      <m:t>h</m:t>
                    </m:r>
                    <m:r>
                      <a:rPr lang="de-CH" sz="2400" b="0" i="1" smtClean="0">
                        <a:latin typeface="Cambria Math" charset="0"/>
                      </a:rPr>
                      <m:t>=(</m:t>
                    </m:r>
                    <m:r>
                      <a:rPr lang="de-CH" sz="2400" b="0" i="1" smtClean="0">
                        <a:latin typeface="Cambria Math" charset="0"/>
                      </a:rPr>
                      <m:t>𝑏</m:t>
                    </m:r>
                    <m:r>
                      <a:rPr lang="de-CH" sz="2400" b="0" i="1" smtClean="0">
                        <a:latin typeface="Cambria Math" charset="0"/>
                      </a:rPr>
                      <m:t>−</m:t>
                    </m:r>
                    <m:r>
                      <a:rPr lang="de-CH" sz="2400" b="0" i="1" smtClean="0">
                        <a:latin typeface="Cambria Math" charset="0"/>
                      </a:rPr>
                      <m:t>𝑎</m:t>
                    </m:r>
                    <m:r>
                      <a:rPr lang="de-CH" sz="2400" b="0" i="1" smtClean="0">
                        <a:latin typeface="Cambria Math" charset="0"/>
                      </a:rPr>
                      <m:t>)/</m:t>
                    </m:r>
                    <m:r>
                      <a:rPr lang="de-CH" sz="24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24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de-CH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de-CH" sz="2400" b="0" i="1" smtClean="0">
                        <a:latin typeface="Cambria Math" charset="0"/>
                      </a:rPr>
                      <m:t>=</m:t>
                    </m:r>
                    <m:r>
                      <a:rPr lang="de-CH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24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de-CH" sz="2400" b="0" i="1" smtClean="0">
                            <a:latin typeface="Cambria Math" charset="0"/>
                          </a:rPr>
                          <m:t>+</m:t>
                        </m:r>
                        <m:r>
                          <a:rPr lang="de-CH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de-CH" sz="2400" b="0" i="1" smtClean="0">
                            <a:latin typeface="Cambria Math" charset="0"/>
                          </a:rPr>
                          <m:t>⋅</m:t>
                        </m:r>
                        <m:r>
                          <a:rPr lang="de-CH" sz="2400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1485233"/>
                <a:ext cx="11449968" cy="4608063"/>
              </a:xfrm>
              <a:prstGeom prst="rect">
                <a:avLst/>
              </a:prstGeom>
              <a:blipFill rotWithShape="0">
                <a:blip r:embed="rId2"/>
                <a:stretch>
                  <a:fillRect l="-319" t="-1984" b="-16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3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‘bonus’: Derive Romberg Integration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Solutions Provided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4"/>
                <a:ext cx="11521430" cy="4745033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Derive Romberg Integration by motivating all steps</a:t>
                </a:r>
              </a:p>
              <a:p>
                <a:endParaRPr lang="en-US" dirty="0"/>
              </a:p>
              <a:p>
                <a:r>
                  <a:rPr lang="en-US" dirty="0" smtClean="0"/>
                  <a:t>First, show that the error term holds terms of orders 2, 4, 6, … (Tipp: Taylor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charset="0"/>
                      </a:rPr>
                      <m:t>𝐼</m:t>
                    </m:r>
                    <m:r>
                      <a:rPr lang="de-CH" sz="16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6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h</m:t>
                        </m:r>
                      </m:sub>
                      <m:sup>
                        <m:r>
                          <a:rPr lang="de-CH" sz="1600" b="0" i="1" smtClean="0">
                            <a:latin typeface="Cambria Math" charset="0"/>
                          </a:rPr>
                          <m:t>h</m:t>
                        </m:r>
                      </m:sup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de-CH" sz="16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CH" sz="16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de-CH" sz="16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+…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 </m:t>
                        </m:r>
                      </m:e>
                    </m:nary>
                    <m:r>
                      <a:rPr lang="de-CH" sz="1600" b="0" i="1" smtClean="0">
                        <a:latin typeface="Cambria Math" charset="0"/>
                      </a:rPr>
                      <m:t>=2</m:t>
                    </m:r>
                    <m:r>
                      <a:rPr lang="de-CH" sz="1600" b="0" i="1" smtClean="0">
                        <a:latin typeface="Cambria Math" charset="0"/>
                      </a:rPr>
                      <m:t>h𝑓</m:t>
                    </m:r>
                    <m:d>
                      <m:d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de-CH" sz="1600" b="0" i="1" smtClean="0">
                        <a:latin typeface="Cambria Math" charset="0"/>
                      </a:rPr>
                      <m:t>+0+…</m:t>
                    </m:r>
                  </m:oMath>
                </a14:m>
                <a:endParaRPr lang="en-US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de-CH" sz="1600" b="0" i="1" smtClean="0">
                            <a:latin typeface="Cambria Math" charset="0"/>
                          </a:rPr>
                          <m:t>𝑇𝑅</m:t>
                        </m:r>
                      </m:sub>
                    </m:sSub>
                    <m:r>
                      <a:rPr lang="de-CH" sz="1600" b="0" i="1" smtClean="0">
                        <a:latin typeface="Cambria Math" charset="0"/>
                      </a:rPr>
                      <m:t>=</m:t>
                    </m:r>
                    <m:r>
                      <a:rPr lang="de-CH" sz="16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de-CH" sz="16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</m:d>
                        <m:r>
                          <a:rPr lang="de-CH" sz="1600" b="0" i="1" smtClean="0">
                            <a:latin typeface="Cambria Math" charset="0"/>
                          </a:rPr>
                          <m:t>+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de-CH" sz="1600" b="0" i="1" smtClean="0">
                        <a:latin typeface="Cambria Math" charset="0"/>
                      </a:rPr>
                      <m:t>=</m:t>
                    </m:r>
                    <m:r>
                      <a:rPr lang="de-CH" sz="1600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de-CH" sz="1600" b="0" i="1" smtClean="0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CH" sz="16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de-CH" sz="1600" b="0" i="1" smtClean="0">
                            <a:latin typeface="Cambria Math" charset="0"/>
                          </a:rPr>
                          <m:t>h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6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de-CH" sz="1600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de-CH" sz="1600" b="0" i="1" smtClean="0">
                                    <a:latin typeface="Cambria Math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de-CH" sz="16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sz="16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de-CH" sz="1600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de-CH" sz="1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de-CH" sz="1600" b="0" i="1" smtClean="0">
                            <a:latin typeface="Cambria Math" charset="0"/>
                          </a:rPr>
                          <m:t>−…+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de-CH" sz="16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CH" sz="16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de-CH" sz="1600" b="0" i="1" smtClean="0">
                            <a:latin typeface="Cambria Math" charset="0"/>
                          </a:rPr>
                          <m:t>h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6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de-CH" sz="1600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de-CH" sz="1600" b="0" i="1" smtClean="0">
                                    <a:latin typeface="Cambria Math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de-CH" sz="16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sz="16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de-CH" sz="1600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de-CH" sz="1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CH" sz="1600" b="0" i="1" smtClean="0">
                        <a:latin typeface="Cambria Math" charset="0"/>
                      </a:rPr>
                      <m:t>=2</m:t>
                    </m:r>
                    <m:r>
                      <a:rPr lang="de-CH" sz="1600" b="0" i="1" smtClean="0">
                        <a:latin typeface="Cambria Math" charset="0"/>
                      </a:rPr>
                      <m:t>h𝑓</m:t>
                    </m:r>
                    <m:d>
                      <m:d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de-CH" sz="1600" b="0" i="1" smtClean="0">
                        <a:latin typeface="Cambria Math" charset="0"/>
                      </a:rPr>
                      <m:t>+0+</m:t>
                    </m:r>
                    <m:sSup>
                      <m:sSup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de-CH" sz="1600" b="0" i="1" smtClean="0">
                            <a:latin typeface="Cambria Math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de-CH" sz="16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de-CH" sz="1600" b="0" i="1" smtClean="0">
                        <a:latin typeface="Cambria Math" charset="0"/>
                      </a:rPr>
                      <m:t>+…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 smtClean="0"/>
                  <a:t>Compare the two terms: The error is of order 3 for a single interval.</a:t>
                </a:r>
              </a:p>
              <a:p>
                <a:pPr lvl="1"/>
                <a:r>
                  <a:rPr lang="en-US" sz="1600" dirty="0" smtClean="0"/>
                  <a:t>If multiple intervals are used the error is increased </a:t>
                </a: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sz="1600" dirty="0" smtClean="0"/>
                  <a:t> times, where </a:t>
                </a: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charset="0"/>
                      </a:rPr>
                      <m:t>𝑁</m:t>
                    </m:r>
                    <m:r>
                      <a:rPr lang="de-CH" sz="1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sz="1600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de-CH" sz="1600" b="0" i="1" smtClean="0"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de-CH" sz="1600" b="0" i="1" smtClean="0">
                            <a:latin typeface="Cambria Math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1600" dirty="0" smtClean="0"/>
                  <a:t>. Hence the error term is now of order 2.</a:t>
                </a:r>
              </a:p>
              <a:p>
                <a:r>
                  <a:rPr lang="en-US" dirty="0" smtClean="0"/>
                  <a:t>Use Richardson to eliminate the terms one by one	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de-CH" sz="1600" b="0" i="1" smtClean="0">
                            <a:latin typeface="Cambria Math" charset="0"/>
                          </a:rPr>
                          <m:t>𝑇𝑅</m:t>
                        </m:r>
                      </m:sub>
                    </m:sSub>
                    <m:r>
                      <a:rPr lang="de-CH" sz="1600" b="0" i="1" smtClean="0">
                        <a:latin typeface="Cambria Math" charset="0"/>
                      </a:rPr>
                      <m:t>=</m:t>
                    </m:r>
                    <m:r>
                      <a:rPr lang="de-CH" sz="1600" b="0" i="1" smtClean="0">
                        <a:latin typeface="Cambria Math" charset="0"/>
                      </a:rPr>
                      <m:t>𝐼</m:t>
                    </m:r>
                    <m:r>
                      <a:rPr lang="de-CH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CH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sz="1600" b="0" i="1" smtClean="0">
                        <a:latin typeface="Cambria Math" charset="0"/>
                      </a:rPr>
                      <m:t>⋅</m:t>
                    </m:r>
                    <m:sSup>
                      <m:sSup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de-CH" sz="16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CH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sz="1600" b="0" i="1" smtClean="0">
                        <a:latin typeface="Cambria Math" charset="0"/>
                      </a:rPr>
                      <m:t>⋅</m:t>
                    </m:r>
                    <m:sSup>
                      <m:sSup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de-CH" sz="1600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de-CH" sz="1600" b="0" i="1" smtClean="0">
                        <a:latin typeface="Cambria Math" charset="0"/>
                      </a:rPr>
                      <m:t>+…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 smtClean="0"/>
                  <a:t>To reduce one order by using half the step size: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sz="1600" b="0" i="1" smtClean="0">
                            <a:latin typeface="Cambria Math" charset="0"/>
                          </a:rPr>
                          <m:t>4⋅</m:t>
                        </m:r>
                        <m:sSub>
                          <m:sSub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sz="1600" b="0" i="1" smtClean="0">
                                <a:latin typeface="Cambria Math" charset="0"/>
                              </a:rPr>
                              <m:t>𝑇𝑅</m:t>
                            </m:r>
                          </m:sub>
                        </m:sSub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sz="16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de-CH" sz="1600" b="0" i="1" smtClean="0">
                                    <a:latin typeface="Cambria Math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de-CH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de-CH" sz="1600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sz="1600" b="0" i="1" smtClean="0">
                                <a:latin typeface="Cambria Math" charset="0"/>
                              </a:rPr>
                              <m:t>𝑇𝑅</m:t>
                            </m:r>
                          </m:sub>
                        </m:sSub>
                        <m:d>
                          <m:d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de-CH" sz="16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de-CH" sz="1600" b="0" i="1" smtClean="0">
                        <a:latin typeface="Cambria Math" charset="0"/>
                      </a:rPr>
                      <m:t>=</m:t>
                    </m:r>
                    <m:r>
                      <a:rPr lang="de-CH" sz="1600" b="0" i="1" smtClean="0">
                        <a:latin typeface="Cambria Math" charset="0"/>
                      </a:rPr>
                      <m:t>𝐼</m:t>
                    </m:r>
                    <m:r>
                      <a:rPr lang="de-CH" sz="1600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sz="1600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CH" sz="16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CH" sz="1600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de-CH" sz="1600" b="0" i="1" smtClean="0">
                        <a:latin typeface="Cambria Math" charset="0"/>
                      </a:rPr>
                      <m:t>⋅</m:t>
                    </m:r>
                    <m:sSup>
                      <m:sSupPr>
                        <m:ctrlPr>
                          <a:rPr lang="de-CH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de-CH" sz="1600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de-CH" sz="1600" b="0" i="1" smtClean="0">
                        <a:latin typeface="Cambria Math" charset="0"/>
                      </a:rPr>
                      <m:t>−…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 smtClean="0"/>
                  <a:t>One can generalize the above to any order</a:t>
                </a:r>
                <a:endParaRPr lang="en-US" sz="1600" dirty="0"/>
              </a:p>
              <a:p>
                <a:pPr marL="3619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4"/>
                <a:ext cx="11521430" cy="4745033"/>
              </a:xfrm>
              <a:prstGeom prst="rect">
                <a:avLst/>
              </a:prstGeom>
              <a:blipFill rotWithShape="0">
                <a:blip r:embed="rId2"/>
                <a:stretch>
                  <a:fillRect l="-317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2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Recycle function evaluations (store in array!)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283" y="1733678"/>
            <a:ext cx="11449968" cy="4608063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3" y="1556792"/>
            <a:ext cx="9694019" cy="48926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89413" y="2703244"/>
            <a:ext cx="1008112" cy="3638497"/>
          </a:xfrm>
          <a:prstGeom prst="rect">
            <a:avLst/>
          </a:prstGeom>
          <a:noFill/>
          <a:ln w="508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1181" y="4121445"/>
            <a:ext cx="1008112" cy="2220295"/>
          </a:xfrm>
          <a:prstGeom prst="rect">
            <a:avLst/>
          </a:prstGeom>
          <a:noFill/>
          <a:ln w="508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52226" y="4121444"/>
            <a:ext cx="1008112" cy="2220295"/>
          </a:xfrm>
          <a:prstGeom prst="rect">
            <a:avLst/>
          </a:prstGeom>
          <a:noFill/>
          <a:ln w="508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08510" y="1660519"/>
            <a:ext cx="1008112" cy="4681220"/>
          </a:xfrm>
          <a:prstGeom prst="rect">
            <a:avLst/>
          </a:prstGeom>
          <a:noFill/>
          <a:ln w="508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7154" y="1660519"/>
            <a:ext cx="1008112" cy="4681220"/>
          </a:xfrm>
          <a:prstGeom prst="rect">
            <a:avLst/>
          </a:prstGeom>
          <a:noFill/>
          <a:ln w="508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3: Romberg Integration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4"/>
                <a:ext cx="11521430" cy="4745033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Approximate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charset="0"/>
                        </a:rPr>
                        <m:t>𝐼</m:t>
                      </m:r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de-CH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sz="3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32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Formulas:</a:t>
                </a:r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de-CH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de-CH" i="1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de-CH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4</m:t>
                            </m:r>
                          </m:e>
                          <m:sup>
                            <m:r>
                              <a:rPr lang="de-CH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  <m:r>
                          <a:rPr lang="de-CH" i="1">
                            <a:latin typeface="Cambria Math" charset="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4</m:t>
                            </m:r>
                          </m:e>
                          <m:sup>
                            <m:r>
                              <a:rPr lang="de-CH" i="1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  <m:sSubSup>
                          <m:sSub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de-CH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CH" i="1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CH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de-CH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de-CH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de-CH" i="1">
                            <a:latin typeface="Cambria Math" charset="0"/>
                          </a:rPr>
                          <m:t>𝑛</m:t>
                        </m:r>
                      </m:sup>
                    </m:sSubSup>
                    <m:r>
                      <a:rPr lang="de-CH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charset="0"/>
                          </a:rPr>
                          <m:t>h</m:t>
                        </m:r>
                      </m:num>
                      <m:den>
                        <m:r>
                          <a:rPr lang="de-CH" i="1">
                            <a:latin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</a:rPr>
                          <m:t>+</m:t>
                        </m:r>
                        <m:r>
                          <a:rPr lang="de-CH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</a:rPr>
                          <m:t>+2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de-CH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CH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361950" lvl="1" indent="0">
                  <a:buNone/>
                </a:pPr>
                <a:r>
                  <a:rPr lang="en-US" dirty="0" smtClean="0"/>
                  <a:t>W</a:t>
                </a:r>
                <a:r>
                  <a:rPr lang="de-CH" dirty="0" err="1" smtClean="0"/>
                  <a:t>ith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h</m:t>
                    </m:r>
                    <m:r>
                      <a:rPr lang="de-CH" i="1">
                        <a:latin typeface="Cambria Math" charset="0"/>
                      </a:rPr>
                      <m:t>=(</m:t>
                    </m:r>
                    <m:r>
                      <a:rPr lang="de-CH" i="1">
                        <a:latin typeface="Cambria Math" charset="0"/>
                      </a:rPr>
                      <m:t>𝑏</m:t>
                    </m:r>
                    <m:r>
                      <a:rPr lang="de-CH" i="1">
                        <a:latin typeface="Cambria Math" charset="0"/>
                      </a:rPr>
                      <m:t>−</m:t>
                    </m:r>
                    <m:r>
                      <a:rPr lang="de-CH" i="1">
                        <a:latin typeface="Cambria Math" charset="0"/>
                      </a:rPr>
                      <m:t>𝑎</m:t>
                    </m:r>
                    <m:r>
                      <a:rPr lang="de-CH" i="1">
                        <a:latin typeface="Cambria Math" charset="0"/>
                      </a:rPr>
                      <m:t>)/</m:t>
                    </m:r>
                    <m:r>
                      <a:rPr lang="de-CH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de-CH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de-CH" i="1">
                        <a:latin typeface="Cambria Math" charset="0"/>
                      </a:rPr>
                      <m:t>=</m:t>
                    </m:r>
                    <m:r>
                      <a:rPr lang="de-CH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𝑎</m:t>
                        </m:r>
                        <m:r>
                          <a:rPr lang="de-CH" i="1">
                            <a:latin typeface="Cambria Math" charset="0"/>
                          </a:rPr>
                          <m:t>+</m:t>
                        </m:r>
                        <m:r>
                          <a:rPr lang="de-CH" i="1">
                            <a:latin typeface="Cambria Math" charset="0"/>
                          </a:rPr>
                          <m:t>𝑖</m:t>
                        </m:r>
                        <m:r>
                          <a:rPr lang="de-CH" i="1">
                            <a:latin typeface="Cambria Math" charset="0"/>
                          </a:rPr>
                          <m:t>⋅</m:t>
                        </m:r>
                        <m:r>
                          <a:rPr lang="de-CH" i="1">
                            <a:latin typeface="Cambria Math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61950" lvl="1" indent="0">
                  <a:buNone/>
                </a:pPr>
                <a:r>
                  <a:rPr lang="en-US" dirty="0" smtClean="0"/>
                  <a:t>  </a:t>
                </a:r>
                <a:endParaRPr lang="en-US" dirty="0"/>
              </a:p>
              <a:p>
                <a:pPr marL="3619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4"/>
                <a:ext cx="11521430" cy="4745033"/>
              </a:xfrm>
              <a:prstGeom prst="rect">
                <a:avLst/>
              </a:prstGeom>
              <a:blipFill rotWithShape="0">
                <a:blip r:embed="rId2"/>
                <a:stretch>
                  <a:fillRect l="-423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8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9: </a:t>
            </a:r>
            <a:r>
              <a:rPr lang="en-GB" smtClean="0"/>
              <a:t>Numerical Integration II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400" dirty="0" err="1" smtClean="0"/>
              <a:t>Use</a:t>
            </a:r>
            <a:r>
              <a:rPr lang="de-CH" sz="2400" dirty="0" smtClean="0"/>
              <a:t> Richardson Extrapolation </a:t>
            </a:r>
            <a:r>
              <a:rPr lang="de-CH" sz="2400" dirty="0" err="1" smtClean="0"/>
              <a:t>for</a:t>
            </a:r>
            <a:r>
              <a:rPr lang="de-CH" sz="2400" dirty="0" smtClean="0"/>
              <a:t> derivative </a:t>
            </a:r>
            <a:r>
              <a:rPr lang="de-CH" sz="2400" dirty="0" err="1" smtClean="0"/>
              <a:t>approximation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Write pseudo-code for Romberg Integration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smtClean="0"/>
              <a:t>Implement Romberg Integration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8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Understand Richardson extrapolation</a:t>
            </a:r>
          </a:p>
          <a:p>
            <a:r>
              <a:rPr lang="en-US" dirty="0" smtClean="0"/>
              <a:t>Understand how to use Richardson extrapolation</a:t>
            </a:r>
          </a:p>
          <a:p>
            <a:r>
              <a:rPr lang="en-US" dirty="0" smtClean="0"/>
              <a:t>Be aware that higher order approximations are not always better</a:t>
            </a:r>
          </a:p>
          <a:p>
            <a:r>
              <a:rPr lang="en-US" dirty="0" smtClean="0"/>
              <a:t>Understand how Richardson extrapolation can increase accuracy for numerical integration (Romberg integration)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8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5/9/19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Taylor expansion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24063"/>
                <a:ext cx="7021886" cy="4833937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around the origin can be </a:t>
                </a:r>
                <a:r>
                  <a:rPr lang="en-US" smtClean="0"/>
                  <a:t>written as an infinite </a:t>
                </a:r>
                <a:r>
                  <a:rPr lang="en-US" dirty="0" smtClean="0"/>
                  <a:t>Series: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de-CH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CH" sz="3200" b="0" i="1" smtClean="0">
                          <a:latin typeface="Cambria Math" charset="0"/>
                        </a:rPr>
                        <m:t>𝑥</m:t>
                      </m:r>
                      <m:r>
                        <a:rPr lang="de-CH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de-CH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de-CH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CH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de-CH" sz="3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de-CH" sz="32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de-CH" sz="3200" dirty="0" smtClean="0"/>
              </a:p>
              <a:p>
                <a:pPr marL="0" indent="0">
                  <a:buNone/>
                </a:pPr>
                <a:endParaRPr lang="de-CH" sz="3200" dirty="0"/>
              </a:p>
              <a:p>
                <a:r>
                  <a:rPr lang="de-CH" b="0" dirty="0" err="1" smtClean="0"/>
                  <a:t>With</a:t>
                </a:r>
                <a:r>
                  <a:rPr lang="de-CH" b="0" dirty="0" smtClean="0"/>
                  <a:t>...</a:t>
                </a:r>
                <a:endParaRPr lang="de-CH" dirty="0"/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de-CH" b="0" dirty="0" smtClean="0"/>
                  <a:t> </a:t>
                </a:r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de-CH" b="0" dirty="0" smtClean="0"/>
                  <a:t> </a:t>
                </a:r>
              </a:p>
              <a:p>
                <a:pPr marL="3619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CH" b="0" dirty="0" smtClean="0"/>
                  <a:t> </a:t>
                </a:r>
              </a:p>
              <a:p>
                <a:pPr marL="361950" lvl="1" indent="0">
                  <a:buNone/>
                </a:pPr>
                <a:r>
                  <a:rPr lang="de-CH" dirty="0" smtClean="0"/>
                  <a:t>etc.</a:t>
                </a:r>
              </a:p>
              <a:p>
                <a:pPr marL="361950" lvl="1" indent="0">
                  <a:buNone/>
                </a:pPr>
                <a:endParaRPr lang="de-CH" dirty="0" smtClean="0"/>
              </a:p>
              <a:p>
                <a:r>
                  <a:rPr lang="de-CH" dirty="0" smtClean="0"/>
                  <a:t>Note: </a:t>
                </a:r>
                <a:r>
                  <a:rPr lang="de-CH" dirty="0" err="1" smtClean="0"/>
                  <a:t>Lower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orders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affect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function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most</a:t>
                </a:r>
                <a:endParaRPr lang="de-CH" dirty="0" smtClean="0"/>
              </a:p>
              <a:p>
                <a:pPr marL="361950" lvl="1" indent="0">
                  <a:buNone/>
                </a:pPr>
                <a:endParaRPr lang="de-CH" b="0" dirty="0" smtClean="0"/>
              </a:p>
              <a:p>
                <a:pPr marL="361950" lvl="1" indent="0">
                  <a:buNone/>
                </a:pPr>
                <a:endParaRPr lang="de-CH" b="0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24063"/>
                <a:ext cx="7021886" cy="4833937"/>
              </a:xfrm>
              <a:prstGeom prst="rect">
                <a:avLst/>
              </a:prstGeom>
              <a:blipFill rotWithShape="0">
                <a:blip r:embed="rId2"/>
                <a:stretch>
                  <a:fillRect l="-521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44534" y="5919083"/>
            <a:ext cx="4200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Taylor_series</a:t>
            </a:r>
            <a:r>
              <a:rPr lang="en-US" sz="1000" dirty="0"/>
              <a:t>#/media/</a:t>
            </a:r>
            <a:r>
              <a:rPr lang="en-US" sz="1000" dirty="0" err="1"/>
              <a:t>File:Sintay_SVG.svg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23" y="1193354"/>
            <a:ext cx="48245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7821</TotalTime>
  <Words>998</Words>
  <Application>Microsoft Macintosh PowerPoint</Application>
  <PresentationFormat>Custom</PresentationFormat>
  <Paragraphs>179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Cambria Math</vt:lpstr>
      <vt:lpstr>Wingdings</vt:lpstr>
      <vt:lpstr>Arial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337</cp:revision>
  <cp:lastPrinted>2019-05-09T08:25:50Z</cp:lastPrinted>
  <dcterms:created xsi:type="dcterms:W3CDTF">2017-10-29T14:56:25Z</dcterms:created>
  <dcterms:modified xsi:type="dcterms:W3CDTF">2019-05-09T08:26:50Z</dcterms:modified>
</cp:coreProperties>
</file>