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2"/>
  </p:notesMasterIdLst>
  <p:handoutMasterIdLst>
    <p:handoutMasterId r:id="rId33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55" r:id="rId16"/>
    <p:sldId id="301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05" r:id="rId28"/>
    <p:sldId id="343" r:id="rId29"/>
    <p:sldId id="344" r:id="rId30"/>
    <p:sldId id="296" r:id="rId31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715"/>
  </p:normalViewPr>
  <p:slideViewPr>
    <p:cSldViewPr snapToObjects="1">
      <p:cViewPr>
        <p:scale>
          <a:sx n="107" d="100"/>
          <a:sy n="107" d="100"/>
        </p:scale>
        <p:origin x="1200" y="400"/>
      </p:cViewPr>
      <p:guideLst>
        <p:guide orient="horz" pos="391"/>
        <p:guide orient="horz" pos="1298"/>
        <p:guide orient="horz" pos="3929"/>
        <p:guide orient="horz" pos="1933"/>
        <p:guide orient="horz" pos="3067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07.05.19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07.05.19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Reminder: Error Estimate with Richardson’s Extrapolation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647933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ea typeface="Courier" charset="0"/>
                    <a:cs typeface="Courier" charset="0"/>
                  </a:rPr>
                  <a:t>We can write a Taylor Series expansion of a numerical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𝐺</m:t>
                      </m:r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h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𝐺</m:t>
                      </m:r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0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𝑐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h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𝑐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h</m:t>
                          </m:r>
                        </m:e>
                        <m:sup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p>
                      </m:sSup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+…</m:t>
                      </m:r>
                    </m:oMath>
                  </m:oMathPara>
                </a14:m>
                <a:endParaRPr lang="en-US" sz="3200" dirty="0" smtClean="0">
                  <a:ea typeface="Courier" charset="0"/>
                  <a:cs typeface="Courier" charset="0"/>
                </a:endParaRPr>
              </a:p>
              <a:p>
                <a:endParaRPr lang="en-US" dirty="0" smtClean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Hence the error generated by the </a:t>
                </a:r>
                <a:r>
                  <a:rPr lang="en-US" dirty="0" err="1" smtClean="0">
                    <a:ea typeface="Courier" charset="0"/>
                    <a:cs typeface="Courier" charset="0"/>
                  </a:rPr>
                  <a:t>stepsize</a:t>
                </a:r>
                <a:r>
                  <a:rPr lang="en-US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h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/2</m:t>
                    </m:r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𝜖</m:t>
                      </m:r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h</m:t>
                          </m:r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/2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sz="3200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de-CH" sz="3200" i="1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sz="3200" i="1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de-CH" sz="3200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de-CH" sz="3200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de-CH" sz="3200" i="1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sz="320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h</m:t>
                              </m:r>
                              <m:r>
                                <a:rPr lang="de-CH" sz="3200" i="1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sz="3200" b="0" i="1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3200" b="0" i="1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sz="3200" b="0" i="1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h</m:t>
                          </m:r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sz="3200" b="0" i="1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3200" b="0" i="1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CH" sz="3200" b="0" i="1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de-CH" sz="3200" b="0" i="1" dirty="0" smtClean="0">
                  <a:ea typeface="Courier" charset="0"/>
                  <a:cs typeface="Courier" charset="0"/>
                </a:endParaRPr>
              </a:p>
              <a:p>
                <a:r>
                  <a:rPr lang="de-CH" dirty="0" smtClean="0">
                    <a:ea typeface="Courier" charset="0"/>
                    <a:cs typeface="Courier" charset="0"/>
                  </a:rPr>
                  <a:t>On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other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hand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𝐺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(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h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/2)−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𝐺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(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h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)=−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den>
                      </m:f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h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Pr>
                        <m:num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4</m:t>
                          </m:r>
                        </m:den>
                      </m:f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  <m:sSup>
                        <m:sSupPr>
                          <m:ctrlP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h</m:t>
                          </m:r>
                        </m:e>
                        <m:sup>
                          <m:r>
                            <a:rPr lang="de-CH" sz="3200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p>
                      </m:sSup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+…</m:t>
                      </m:r>
                    </m:oMath>
                  </m:oMathPara>
                </a14:m>
                <a:endParaRPr lang="de-CH" sz="3200" b="0" dirty="0" smtClean="0">
                  <a:ea typeface="Courier" charset="0"/>
                  <a:cs typeface="Courier" charset="0"/>
                </a:endParaRPr>
              </a:p>
              <a:p>
                <a:r>
                  <a:rPr lang="de-CH" dirty="0" err="1" smtClean="0">
                    <a:ea typeface="Courier" charset="0"/>
                    <a:cs typeface="Courier" charset="0"/>
                  </a:rPr>
                  <a:t>Hence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𝜖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(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h</m:t>
                      </m:r>
                      <m:r>
                        <a:rPr lang="de-CH" sz="3200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/2)≈|</m:t>
                      </m:r>
                      <m:r>
                        <a:rPr lang="de-CH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𝐺</m:t>
                      </m:r>
                      <m:r>
                        <a:rPr lang="de-CH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de-CH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r>
                        <a:rPr lang="de-CH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/2)−</m:t>
                      </m:r>
                      <m:r>
                        <a:rPr lang="de-CH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𝐺</m:t>
                      </m:r>
                      <m:r>
                        <a:rPr lang="de-CH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de-CH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r>
                        <a:rPr lang="de-CH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)|</m:t>
                      </m:r>
                    </m:oMath>
                  </m:oMathPara>
                </a14:m>
                <a:endParaRPr lang="en-US" sz="3200" i="1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sz="3200" i="1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647933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4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Error estimate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Approximate the error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𝜖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charset="0"/>
                              </a:rPr>
                              <m:t>h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of the </a:t>
                </a:r>
                <a:r>
                  <a:rPr lang="en-US" dirty="0"/>
                  <a:t>E</a:t>
                </a:r>
                <a:r>
                  <a:rPr lang="en-US" dirty="0" smtClean="0"/>
                  <a:t>uler Forward method and compare it to the true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de-CH" sz="32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de-CH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de-CH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de-CH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CH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de-CH" sz="32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h</m:t>
                    </m:r>
                    <m:r>
                      <a:rPr lang="de-CH" b="0" i="1" smtClean="0">
                        <a:latin typeface="Cambria Math" charset="0"/>
                      </a:rPr>
                      <m:t>=0.2</m:t>
                    </m:r>
                  </m:oMath>
                </a14:m>
                <a:endParaRPr lang="de-CH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Remember: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𝜖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h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/2)≈|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/2)−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)|</m:t>
                    </m:r>
                  </m:oMath>
                </a14:m>
                <a:endParaRPr lang="en-US" i="1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b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8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Reminder: Recursion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6193234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calls itself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 f(x)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base case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pPr marL="0" indent="0">
              <a:buNone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eturn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base value</a:t>
            </a:r>
          </a:p>
          <a:p>
            <a:pPr marL="0" indent="0">
              <a:buNone/>
            </a:pP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Return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recursive value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end if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59" y="2188208"/>
            <a:ext cx="5348976" cy="26457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8468" y="5229200"/>
            <a:ext cx="4546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https://</a:t>
            </a:r>
            <a:r>
              <a:rPr lang="en-US" sz="1000" dirty="0" err="1"/>
              <a:t>stackoverflow.com</a:t>
            </a:r>
            <a:r>
              <a:rPr lang="en-US" sz="1000" dirty="0"/>
              <a:t>/questions/8183426/factorial-using-recursion-in-java</a:t>
            </a:r>
          </a:p>
        </p:txBody>
      </p:sp>
    </p:spTree>
    <p:extLst>
      <p:ext uri="{BB962C8B-B14F-4D97-AF65-F5344CB8AC3E}">
        <p14:creationId xmlns:p14="http://schemas.microsoft.com/office/powerpoint/2010/main" val="6258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Recursion for </a:t>
            </a:r>
            <a:r>
              <a:rPr lang="en-GB" dirty="0" err="1" smtClean="0"/>
              <a:t>gcd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Inhaltsplatzhalter 10"/>
              <p:cNvSpPr>
                <a:spLocks noGrp="1"/>
              </p:cNvSpPr>
              <p:nvPr/>
            </p:nvSpPr>
            <p:spPr>
              <a:xfrm>
                <a:off x="323850" y="2060575"/>
                <a:ext cx="11530013" cy="4333875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Write pseudo-code for a function that finds the greatest common divisor, using Euclid’s algorithm: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3200" b="0" i="0" smtClean="0">
                              <a:latin typeface="Cambria Math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                                   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=0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de-CH" sz="32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CH" sz="3200" b="0" i="0" smtClean="0">
                                      <a:latin typeface="Cambria Math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CH" sz="32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z="32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  <m:r>
                                        <a:rPr lang="de-CH" sz="3200" b="0" i="1" smtClean="0"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r>
                                        <a:rPr lang="de-CH" sz="32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de-CH" sz="3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CH" sz="3200" b="0" i="0" smtClean="0">
                                          <a:latin typeface="Cambria Math" charset="0"/>
                                        </a:rPr>
                                        <m:t>mod</m:t>
                                      </m:r>
                                      <m:r>
                                        <a:rPr lang="de-CH" sz="3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de-CH" sz="32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     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Calculate the </a:t>
                </a:r>
                <a:r>
                  <a:rPr lang="en-US" dirty="0" err="1" smtClean="0"/>
                  <a:t>gcd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8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12</m:t>
                    </m:r>
                  </m:oMath>
                </a14:m>
                <a:r>
                  <a:rPr lang="en-US" dirty="0" smtClean="0"/>
                  <a:t> with the algorithms, draw a diagram emphasizing the calls to the functions and the return values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2060575"/>
                <a:ext cx="11530013" cy="4333875"/>
              </a:xfrm>
              <a:prstGeom prst="rect">
                <a:avLst/>
              </a:prstGeom>
              <a:blipFill rotWithShape="0">
                <a:blip r:embed="rId2"/>
                <a:stretch>
                  <a:fillRect l="-264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Solution </a:t>
            </a:r>
            <a:r>
              <a:rPr lang="en-GB" dirty="0"/>
              <a:t>2</a:t>
            </a:r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gcd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y is 0 then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Return x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Return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gcd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(y, x mod y)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end if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nd function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Adaptive Quadrature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340768"/>
                <a:ext cx="11647933" cy="4901283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f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unction ADAPTIVESIMPSON(a, b)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Apply Simpson’s rule in [a, b]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Split interval into [a, m] &amp; [m, b]; with m = (a + b)/2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Apply Simpson’s rule on [a, m] &amp; [m, b]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Estimate Error with Richardson’s extrapolation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	if error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&gt;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𝜖</m:t>
                    </m:r>
                  </m:oMath>
                </a14:m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 then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	Return ADAPTIVESIMPSON(a, m) + ADAPTIVESIMPSON(m, b)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	Return value of Simpson’s rule (accurate one)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end if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" charset="0"/>
                    <a:ea typeface="Courier" charset="0"/>
                    <a:cs typeface="Courier" charset="0"/>
                  </a:rPr>
                  <a:t>end function </a:t>
                </a:r>
              </a:p>
              <a:p>
                <a:pPr marL="0" indent="0">
                  <a:buNone/>
                </a:pPr>
                <a:endParaRPr lang="en-US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charset="0"/>
                    <a:ea typeface="Courier" charset="0"/>
                    <a:cs typeface="Courier" charset="0"/>
                  </a:rPr>
                  <a:t>	</a:t>
                </a: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340768"/>
                <a:ext cx="11647933" cy="4901283"/>
              </a:xfrm>
              <a:prstGeom prst="rect">
                <a:avLst/>
              </a:prstGeom>
              <a:blipFill rotWithShape="0">
                <a:blip r:embed="rId2"/>
                <a:stretch>
                  <a:fillRect l="-419" t="-199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0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Gauss Quadrature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weights +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abscissas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=2</m:t>
                    </m:r>
                    <m:r>
                      <a:rPr lang="de-CH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parameters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Integrate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exactly (integral increases order by one):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de-CH" b="0" i="1" smtClean="0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</a:rPr>
                            <m:t>𝑑𝑥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</m:t>
                          </m:r>
                          <m:nary>
                            <m:nary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CH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de-CH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Note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Transform integral to be in the interval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[−1,  1]</m:t>
                    </m:r>
                  </m:oMath>
                </a14:m>
                <a:r>
                  <a:rPr lang="en-US" dirty="0" smtClean="0"/>
                  <a:t> in order to use lookup-tables: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charset="0"/>
                        </a:rPr>
                        <m:t>𝑧</m:t>
                      </m:r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sz="32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de-CH" sz="3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de-CH" sz="3200" b="0" i="1" smtClean="0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de-CH" sz="32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de-CH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de-CH" sz="3200" b="0" i="1" smtClean="0">
                              <a:latin typeface="Cambria Math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r>
                  <a:rPr lang="en-US" dirty="0" smtClean="0"/>
                  <a:t>We then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sup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e-CH" sz="3200" b="0" i="1" smtClean="0">
                              <a:latin typeface="Cambria Math" charset="0"/>
                            </a:rPr>
                            <m:t>𝑑𝑧</m:t>
                          </m:r>
                          <m:r>
                            <a:rPr lang="de-CH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CH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CH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⋅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CH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 smtClean="0"/>
              </a:p>
              <a:p>
                <a:r>
                  <a:rPr lang="en-US" dirty="0" smtClean="0"/>
                  <a:t>You can now look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tables</a:t>
                </a:r>
              </a:p>
              <a:p>
                <a:r>
                  <a:rPr lang="en-US" dirty="0" smtClean="0"/>
                  <a:t>Method is exact for polynomials of degree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2</m:t>
                    </m:r>
                    <m:r>
                      <a:rPr lang="de-CH" b="0" i="1" smtClean="0">
                        <a:latin typeface="Cambria Math" charset="0"/>
                      </a:rPr>
                      <m:t>𝑛</m:t>
                    </m:r>
                    <m:r>
                      <a:rPr lang="de-CH" b="0" i="1" smtClean="0">
                        <a:latin typeface="Cambria Math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3: Gauss Quadrature with lookup tables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Find – </a:t>
                </a:r>
                <a:r>
                  <a:rPr lang="de-CH" dirty="0" err="1" smtClean="0"/>
                  <a:t>by</a:t>
                </a:r>
                <a:r>
                  <a:rPr lang="de-CH" dirty="0" smtClean="0"/>
                  <a:t> Gauss </a:t>
                </a:r>
                <a:r>
                  <a:rPr lang="de-CH" dirty="0" err="1" smtClean="0"/>
                  <a:t>Quadrature</a:t>
                </a:r>
                <a:r>
                  <a:rPr lang="de-CH" dirty="0" smtClean="0"/>
                  <a:t> -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exact</a:t>
                </a:r>
                <a:r>
                  <a:rPr lang="de-CH" dirty="0" smtClean="0"/>
                  <a:t> integral </a:t>
                </a:r>
                <a:r>
                  <a:rPr lang="de-CH" dirty="0" err="1" smtClean="0"/>
                  <a:t>value</a:t>
                </a:r>
                <a:r>
                  <a:rPr lang="de-CH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charset="0"/>
                        </a:rPr>
                        <m:t>𝐼</m:t>
                      </m:r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de-CH" sz="32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de-CH" sz="3200" b="0" i="1" smtClean="0">
                              <a:latin typeface="Cambria Math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de-CH" sz="32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i="1" dirty="0" smtClean="0">
                  <a:ea typeface="Courier" charset="0"/>
                  <a:cs typeface="Courier" charset="0"/>
                </a:endParaRPr>
              </a:p>
              <a:p>
                <a:r>
                  <a:rPr lang="en-US" dirty="0" err="1" smtClean="0">
                    <a:ea typeface="Courier" charset="0"/>
                    <a:cs typeface="Courier" charset="0"/>
                  </a:rPr>
                  <a:t>Tipps</a:t>
                </a:r>
                <a:r>
                  <a:rPr lang="en-US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lvl="1"/>
                <a:r>
                  <a:rPr lang="en-US" dirty="0" smtClean="0">
                    <a:ea typeface="Courier" charset="0"/>
                    <a:cs typeface="Courier" charset="0"/>
                  </a:rPr>
                  <a:t>Exact for order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charset="0"/>
                        <a:ea typeface="Courier" charset="0"/>
                        <a:cs typeface="Courier" charset="0"/>
                      </a:rPr>
                      <m:t>2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𝑛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−1</m:t>
                    </m:r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𝑧</m:t>
                    </m:r>
                    <m:r>
                      <a:rPr lang="de-CH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charset="0"/>
                          </a:rPr>
                          <m:t>2</m:t>
                        </m:r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  <m:r>
                          <a:rPr lang="de-CH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𝑎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de-CH" i="1">
                            <a:latin typeface="Cambria Math" charset="0"/>
                          </a:rPr>
                          <m:t>𝑏</m:t>
                        </m:r>
                        <m:r>
                          <a:rPr lang="de-CH" i="1">
                            <a:latin typeface="Cambria Math" charset="0"/>
                          </a:rPr>
                          <m:t>−</m:t>
                        </m:r>
                        <m:r>
                          <a:rPr lang="de-CH" i="1"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35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08" y="1303641"/>
            <a:ext cx="5621091" cy="50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10: Numerical Integration III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400" dirty="0" err="1" smtClean="0"/>
              <a:t>Use</a:t>
            </a:r>
            <a:r>
              <a:rPr lang="de-CH" sz="2400" dirty="0" smtClean="0"/>
              <a:t> AQ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integrate</a:t>
            </a:r>
            <a:r>
              <a:rPr lang="de-CH" sz="2400" dirty="0" smtClean="0"/>
              <a:t> „</a:t>
            </a:r>
            <a:r>
              <a:rPr lang="de-CH" sz="2400" dirty="0" err="1" smtClean="0"/>
              <a:t>batman</a:t>
            </a:r>
            <a:r>
              <a:rPr lang="de-CH" sz="2400" dirty="0" smtClean="0"/>
              <a:t> </a:t>
            </a:r>
            <a:r>
              <a:rPr lang="de-CH" sz="2400" dirty="0" err="1" smtClean="0"/>
              <a:t>function</a:t>
            </a:r>
            <a:r>
              <a:rPr lang="de-CH" sz="2400" dirty="0" smtClean="0"/>
              <a:t>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Use various integration schemes – think why some work better than others!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Recap Richardson’s Extrapolation</a:t>
            </a:r>
          </a:p>
          <a:p>
            <a:r>
              <a:rPr lang="en-US" dirty="0" smtClean="0"/>
              <a:t>Understand how Richardson’s Extrapolation can be used to estimate an error</a:t>
            </a:r>
          </a:p>
          <a:p>
            <a:r>
              <a:rPr lang="en-US" dirty="0" smtClean="0"/>
              <a:t>Understand recursion in programming</a:t>
            </a:r>
          </a:p>
          <a:p>
            <a:r>
              <a:rPr lang="en-US" dirty="0" smtClean="0"/>
              <a:t>Understand Adaptive Quadrature</a:t>
            </a:r>
          </a:p>
          <a:p>
            <a:r>
              <a:rPr lang="en-US" dirty="0" smtClean="0"/>
              <a:t>Be able to derive Gauss Quadrature</a:t>
            </a:r>
          </a:p>
          <a:p>
            <a:r>
              <a:rPr lang="en-US" dirty="0" smtClean="0"/>
              <a:t>Be able to use Gauss Quadrature with tables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38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5/7/19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Adaptive Quadrature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576198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adaptive </a:t>
            </a:r>
            <a:r>
              <a:rPr lang="en-US" dirty="0" err="1" smtClean="0"/>
              <a:t>stepsize</a:t>
            </a:r>
            <a:endParaRPr lang="en-US" dirty="0" smtClean="0"/>
          </a:p>
          <a:p>
            <a:r>
              <a:rPr lang="en-US" dirty="0" smtClean="0"/>
              <a:t>Decrease </a:t>
            </a:r>
            <a:r>
              <a:rPr lang="en-US" dirty="0" err="1" smtClean="0"/>
              <a:t>stepsize</a:t>
            </a:r>
            <a:r>
              <a:rPr lang="en-US" dirty="0" smtClean="0"/>
              <a:t> in specific region until desired accuracy is achieved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5707" y="4933312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r>
              <a:rPr lang="en-US" sz="1000" dirty="0" smtClean="0"/>
              <a:t>://</a:t>
            </a:r>
            <a:r>
              <a:rPr lang="en-US" sz="1000" dirty="0" err="1" smtClean="0"/>
              <a:t>www.cs.uic.edu</a:t>
            </a:r>
            <a:r>
              <a:rPr lang="en-US" sz="1000" dirty="0"/>
              <a:t>/~</a:t>
            </a:r>
            <a:r>
              <a:rPr lang="en-US" sz="1000" dirty="0" err="1"/>
              <a:t>hogand</a:t>
            </a:r>
            <a:r>
              <a:rPr lang="en-US" sz="1000" dirty="0"/>
              <a:t>/cs107/notes-</a:t>
            </a:r>
            <a:r>
              <a:rPr lang="en-US" sz="1000" dirty="0" err="1"/>
              <a:t>numerical.html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603" y="1124744"/>
            <a:ext cx="5920780" cy="38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7991</TotalTime>
  <Words>748</Words>
  <Application>Microsoft Macintosh PowerPoint</Application>
  <PresentationFormat>Custom</PresentationFormat>
  <Paragraphs>186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Cambria Math</vt:lpstr>
      <vt:lpstr>Courier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348</cp:revision>
  <cp:lastPrinted>2019-04-02T11:23:49Z</cp:lastPrinted>
  <dcterms:created xsi:type="dcterms:W3CDTF">2017-10-29T14:56:25Z</dcterms:created>
  <dcterms:modified xsi:type="dcterms:W3CDTF">2019-05-07T14:24:11Z</dcterms:modified>
</cp:coreProperties>
</file>