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3"/>
  </p:notesMasterIdLst>
  <p:handoutMasterIdLst>
    <p:handoutMasterId r:id="rId34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55" r:id="rId16"/>
    <p:sldId id="301" r:id="rId17"/>
    <p:sldId id="357" r:id="rId18"/>
    <p:sldId id="358" r:id="rId19"/>
    <p:sldId id="359" r:id="rId20"/>
    <p:sldId id="361" r:id="rId21"/>
    <p:sldId id="360" r:id="rId22"/>
    <p:sldId id="362" r:id="rId23"/>
    <p:sldId id="363" r:id="rId24"/>
    <p:sldId id="364" r:id="rId25"/>
    <p:sldId id="365" r:id="rId26"/>
    <p:sldId id="366" r:id="rId27"/>
    <p:sldId id="305" r:id="rId28"/>
    <p:sldId id="343" r:id="rId29"/>
    <p:sldId id="344" r:id="rId30"/>
    <p:sldId id="367" r:id="rId31"/>
    <p:sldId id="296" r:id="rId32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6" autoAdjust="0"/>
    <p:restoredTop sz="94708"/>
  </p:normalViewPr>
  <p:slideViewPr>
    <p:cSldViewPr snapToObjects="1">
      <p:cViewPr>
        <p:scale>
          <a:sx n="107" d="100"/>
          <a:sy n="107" d="100"/>
        </p:scale>
        <p:origin x="504" y="-8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14.05.19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14.05.19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hyperlink" Target="https://oscarbonilla.com/2009/05/visualizing-bayes-theorem/" TargetMode="Externa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Find weights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Write down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weights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for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each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𝑓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resulting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from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multivariate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trapezoidal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rule</a:t>
                </a:r>
                <a:endParaRPr lang="de-CH" dirty="0" smtClean="0">
                  <a:ea typeface="Courier" charset="0"/>
                  <a:cs typeface="Courier" charset="0"/>
                </a:endParaRPr>
              </a:p>
              <a:p>
                <a:endParaRPr lang="de-CH" dirty="0" smtClean="0">
                  <a:ea typeface="Courier" charset="0"/>
                  <a:cs typeface="Courier" charset="0"/>
                </a:endParaRPr>
              </a:p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Griven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:r>
                  <a:rPr lang="de-CH" dirty="0" smtClean="0">
                    <a:ea typeface="Courier" charset="0"/>
                    <a:cs typeface="Courier" charset="0"/>
                  </a:rPr>
                  <a:t>3x3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grid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(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matrix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indexing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h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=1</m:t>
                    </m:r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 (all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directions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)</a:t>
                </a:r>
              </a:p>
              <a:p>
                <a:endParaRPr lang="de-CH" dirty="0">
                  <a:ea typeface="Courier" charset="0"/>
                  <a:cs typeface="Courier" charset="0"/>
                </a:endParaRPr>
              </a:p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How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it‘s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done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:r>
                  <a:rPr lang="de-CH" dirty="0" err="1" smtClean="0">
                    <a:ea typeface="Courier" charset="0"/>
                    <a:cs typeface="Courier" charset="0"/>
                  </a:rPr>
                  <a:t>Compute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area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of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each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slice (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with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.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rule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)</a:t>
                </a:r>
              </a:p>
              <a:p>
                <a:pPr lvl="1"/>
                <a:r>
                  <a:rPr lang="de-CH" dirty="0" err="1" smtClean="0">
                    <a:ea typeface="Courier" charset="0"/>
                    <a:cs typeface="Courier" charset="0"/>
                  </a:rPr>
                  <a:t>Apply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tr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.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rule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to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areas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to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get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volume</a:t>
                </a:r>
                <a:endParaRPr lang="de-CH" dirty="0" smtClean="0">
                  <a:ea typeface="Courier" charset="0"/>
                  <a:cs typeface="Courier" charset="0"/>
                </a:endParaRPr>
              </a:p>
              <a:p>
                <a:pPr lvl="1"/>
                <a:r>
                  <a:rPr lang="de-CH" dirty="0" smtClean="0">
                    <a:ea typeface="Courier" charset="0"/>
                    <a:cs typeface="Courier" charset="0"/>
                  </a:rPr>
                  <a:t>Find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weights</a:t>
                </a:r>
                <a:endParaRPr lang="de-CH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5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466184"/>
            <a:ext cx="6054075" cy="3474984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884394" y="3752603"/>
            <a:ext cx="1487710" cy="1543792"/>
          </a:xfrm>
          <a:custGeom>
            <a:avLst/>
            <a:gdLst>
              <a:gd name="connsiteX0" fmla="*/ 1487710 w 1487710"/>
              <a:gd name="connsiteY0" fmla="*/ 0 h 1543792"/>
              <a:gd name="connsiteX1" fmla="*/ 205175 w 1487710"/>
              <a:gd name="connsiteY1" fmla="*/ 570015 h 1543792"/>
              <a:gd name="connsiteX2" fmla="*/ 3294 w 1487710"/>
              <a:gd name="connsiteY2" fmla="*/ 1543792 h 154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710" h="1543792">
                <a:moveTo>
                  <a:pt x="1487710" y="0"/>
                </a:moveTo>
                <a:cubicBezTo>
                  <a:pt x="970144" y="156358"/>
                  <a:pt x="452578" y="312716"/>
                  <a:pt x="205175" y="570015"/>
                </a:cubicBezTo>
                <a:cubicBezTo>
                  <a:pt x="-42228" y="827314"/>
                  <a:pt x="3294" y="1543792"/>
                  <a:pt x="3294" y="1543792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578930" y="3847605"/>
            <a:ext cx="1983179" cy="1436914"/>
          </a:xfrm>
          <a:custGeom>
            <a:avLst/>
            <a:gdLst>
              <a:gd name="connsiteX0" fmla="*/ 1983179 w 1983179"/>
              <a:gd name="connsiteY0" fmla="*/ 0 h 1436914"/>
              <a:gd name="connsiteX1" fmla="*/ 558140 w 1983179"/>
              <a:gd name="connsiteY1" fmla="*/ 546265 h 1436914"/>
              <a:gd name="connsiteX2" fmla="*/ 0 w 1983179"/>
              <a:gd name="connsiteY2" fmla="*/ 1436914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179" h="1436914">
                <a:moveTo>
                  <a:pt x="1983179" y="0"/>
                </a:moveTo>
                <a:cubicBezTo>
                  <a:pt x="1435924" y="153389"/>
                  <a:pt x="888670" y="306779"/>
                  <a:pt x="558140" y="546265"/>
                </a:cubicBezTo>
                <a:cubicBezTo>
                  <a:pt x="227610" y="785751"/>
                  <a:pt x="0" y="1436914"/>
                  <a:pt x="0" y="1436914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418764" y="3942607"/>
            <a:ext cx="1983179" cy="1436914"/>
          </a:xfrm>
          <a:custGeom>
            <a:avLst/>
            <a:gdLst>
              <a:gd name="connsiteX0" fmla="*/ 1983179 w 1983179"/>
              <a:gd name="connsiteY0" fmla="*/ 0 h 1436914"/>
              <a:gd name="connsiteX1" fmla="*/ 558140 w 1983179"/>
              <a:gd name="connsiteY1" fmla="*/ 546265 h 1436914"/>
              <a:gd name="connsiteX2" fmla="*/ 0 w 1983179"/>
              <a:gd name="connsiteY2" fmla="*/ 1436914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179" h="1436914">
                <a:moveTo>
                  <a:pt x="1983179" y="0"/>
                </a:moveTo>
                <a:cubicBezTo>
                  <a:pt x="1435924" y="153389"/>
                  <a:pt x="888670" y="306779"/>
                  <a:pt x="558140" y="546265"/>
                </a:cubicBezTo>
                <a:cubicBezTo>
                  <a:pt x="227610" y="785751"/>
                  <a:pt x="0" y="1436914"/>
                  <a:pt x="0" y="1436914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49603" y="5157192"/>
                <a:ext cx="2476639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CH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de-CH" sz="2400" b="0" i="1" smtClean="0">
                                  <a:latin typeface="Cambria Math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de-CH" sz="24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CH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sz="24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24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de-CH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de-CH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CH" sz="2400" b="0" i="1" smtClean="0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de-CH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sz="2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de-CH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03" y="5157192"/>
                <a:ext cx="2476639" cy="7911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Probability Review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>
                    <a:ea typeface="Courier" charset="0"/>
                    <a:cs typeface="Courier" charset="0"/>
                  </a:rPr>
                  <a:t>Discrete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where </a:t>
                </a:r>
                <a:r>
                  <a:rPr lang="en-US" dirty="0" err="1">
                    <a:ea typeface="Courier" charset="0"/>
                    <a:cs typeface="Courier" charset="0"/>
                  </a:rPr>
                  <a:t>eg</a:t>
                </a:r>
                <a:r>
                  <a:rPr lang="en-US" dirty="0">
                    <a:ea typeface="Courier" charset="0"/>
                    <a:cs typeface="Courier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={0, 1, 2, …}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  <a:ea typeface="Courier" charset="0"/>
                            <a:cs typeface="Courier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nary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≥0</m:t>
                    </m:r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>
                    <a:ea typeface="Courier" charset="0"/>
                    <a:cs typeface="Courier" charset="0"/>
                  </a:rPr>
                  <a:t>Continuous Random Variables </a:t>
                </a:r>
              </a:p>
              <a:p>
                <a:pPr lvl="1"/>
                <a:r>
                  <a:rPr lang="en-US" dirty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:</m:t>
                    </m:r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where </a:t>
                </a:r>
                <a:r>
                  <a:rPr lang="en-US" dirty="0" err="1">
                    <a:ea typeface="Courier" charset="0"/>
                    <a:cs typeface="Courier" charset="0"/>
                  </a:rPr>
                  <a:t>eg</a:t>
                </a:r>
                <a:r>
                  <a:rPr lang="en-US" dirty="0">
                    <a:ea typeface="Courier" charset="0"/>
                    <a:cs typeface="Courier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Ω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=[0, 1]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CH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nary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dirty="0">
                    <a:ea typeface="Courier" charset="0"/>
                    <a:cs typeface="Couri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≥0</m:t>
                    </m:r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ldergebnis fÃ¼r probability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11" y="1124744"/>
            <a:ext cx="5735205" cy="43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Marginalization, Conditional Probability, and Bayes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Marginalization: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e>
                          <m: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,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Bayes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381651" y="1737175"/>
            <a:ext cx="5193059" cy="298796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69683" y="2024063"/>
            <a:ext cx="1584176" cy="1620961"/>
          </a:xfrm>
          <a:prstGeom prst="ellipse">
            <a:avLst/>
          </a:prstGeom>
          <a:noFill/>
          <a:ln w="38100">
            <a:solidFill>
              <a:srgbClr val="126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49009" y="2366169"/>
            <a:ext cx="1945010" cy="185491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9787" y="2447565"/>
                <a:ext cx="515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87" y="2447565"/>
                <a:ext cx="515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21395" y="2969549"/>
                <a:ext cx="529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395" y="2969549"/>
                <a:ext cx="52931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940889" y="1762453"/>
                <a:ext cx="5379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889" y="1762453"/>
                <a:ext cx="5379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381651" y="4833938"/>
            <a:ext cx="519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Venn Diagram of Bayes Rule: Have a look at </a:t>
            </a:r>
            <a:r>
              <a:rPr lang="en-US" sz="1200" dirty="0">
                <a:hlinkClick r:id="rId6"/>
              </a:rPr>
              <a:t>https://oscarbonilla.com/2009/05/visualizing-bayes-theorem</a:t>
            </a:r>
            <a:r>
              <a:rPr lang="en-US" sz="1200" dirty="0" smtClean="0">
                <a:hlinkClick r:id="rId6"/>
              </a:rPr>
              <a:t>/</a:t>
            </a:r>
            <a:r>
              <a:rPr lang="en-US" sz="1200" dirty="0" smtClean="0"/>
              <a:t> for more info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19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Probability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PDF: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𝑦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𝑐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 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−1, 1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 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𝑦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∈[−1, 1]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𝑐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such that it’s a valid PDF</a:t>
                </a: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Compute the probability that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</m:oMath>
                </a14:m>
                <a:r>
                  <a:rPr lang="en-US" dirty="0" smtClean="0">
                    <a:ea typeface="Courier" charset="0"/>
                    <a:cs typeface="Courier" charset="0"/>
                  </a:rPr>
                  <a:t> is larger than 0,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&gt;0)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err="1" smtClean="0">
                    <a:ea typeface="Courier" charset="0"/>
                    <a:cs typeface="Courier" charset="0"/>
                  </a:rPr>
                  <a:t>Tipps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:r>
                  <a:rPr lang="en-US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𝑃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&gt;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𝑎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nary>
                      <m:naryPr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𝑎</m:t>
                        </m:r>
                      </m:sub>
                      <m:sup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∞</m:t>
                        </m:r>
                      </m:sup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2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Bayes Spam Filtering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Find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probability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that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an email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containing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word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„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gold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“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is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spam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,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ie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𝑠𝑝𝑎𝑚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∣“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𝑔𝑜𝑙𝑑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“)</m:t>
                    </m:r>
                  </m:oMath>
                </a14:m>
                <a:endParaRPr lang="de-CH" b="0" dirty="0" smtClean="0">
                  <a:ea typeface="Courier" charset="0"/>
                  <a:cs typeface="Courier" charset="0"/>
                </a:endParaRP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Given: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„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𝑔𝑜𝑙𝑑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“</m:t>
                        </m:r>
                      </m:e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𝑠𝑝𝑎𝑚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=0.6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„</m:t>
                        </m:r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𝑔𝑜𝑙𝑑</m:t>
                        </m:r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“</m:t>
                        </m:r>
                      </m:e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𝑛𝑜</m:t>
                        </m:r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 </m:t>
                        </m:r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𝑠𝑝𝑎𝑚</m:t>
                        </m:r>
                      </m:e>
                    </m:d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=0.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01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(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𝑠𝑝𝑎𝑚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)=0.2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err="1" smtClean="0">
                    <a:ea typeface="Courier" charset="0"/>
                    <a:cs typeface="Courier" charset="0"/>
                  </a:rPr>
                  <a:t>Tipps</a:t>
                </a:r>
                <a:r>
                  <a:rPr lang="en-US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𝑥</m:t>
                        </m:r>
                      </m:e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𝑦</m:t>
                        </m:r>
                      </m:e>
                    </m:d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sepChr m:val="∣"/>
                            <m:ctrlP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𝑦</m:t>
                            </m:r>
                          </m:e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ourier" charset="0"/>
                                <a:cs typeface="Courier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Expectation value and variance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Expectation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value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:</a:t>
                </a:r>
              </a:p>
              <a:p>
                <a:endParaRPr lang="de-CH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Variance:</a:t>
                </a: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𝑉𝑎𝑟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𝜎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a:rPr lang="de-CH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ildergebnis fÃ¼r expectation value gau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305" y="1737175"/>
            <a:ext cx="4393206" cy="338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4: Expectation of a dice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Compute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expectation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value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of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a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dice</a:t>
                </a:r>
                <a:endParaRPr lang="de-CH" dirty="0" smtClean="0">
                  <a:ea typeface="Courier" charset="0"/>
                  <a:cs typeface="Courier" charset="0"/>
                </a:endParaRPr>
              </a:p>
              <a:p>
                <a:endParaRPr lang="de-CH" dirty="0">
                  <a:ea typeface="Courier" charset="0"/>
                  <a:cs typeface="Courier" charset="0"/>
                </a:endParaRPr>
              </a:p>
              <a:p>
                <a:r>
                  <a:rPr lang="de-CH" dirty="0" smtClean="0">
                    <a:ea typeface="Courier" charset="0"/>
                    <a:cs typeface="Courier" charset="0"/>
                  </a:rPr>
                  <a:t>Tipps: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3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Monte Carlo Quadrature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74570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ea typeface="Courier" charset="0"/>
                    <a:cs typeface="Courier" charset="0"/>
                  </a:rPr>
                  <a:t>Probability of hitting the circle:</a:t>
                </a:r>
                <a:endParaRPr lang="en-US" dirty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𝑝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𝑐𝑖𝑟𝑐𝑙𝑒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𝑖𝑛𝑠𝑖𝑑𝑒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𝑖𝑛𝑠𝑖𝑑𝑒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𝑜𝑢𝑡𝑠𝑖𝑑𝑒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The area of the circle is therefore: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de-CH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𝑖𝑛𝑠𝑖𝑑𝑒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𝑖𝑛𝑠𝑖𝑑𝑒</m:t>
                              </m:r>
                            </m:sub>
                          </m:sSub>
                          <m:r>
                            <a:rPr lang="de-CH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𝑜𝑢𝑡𝑠𝑖𝑑𝑒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dirty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In general:</a:t>
                </a: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 smtClean="0">
                    <a:ea typeface="Courier" charset="0"/>
                    <a:cs typeface="Courier" charset="0"/>
                  </a:rPr>
                  <a:t>Generate sample from known domain size,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</m:oMath>
                </a14:m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 smtClean="0">
                    <a:ea typeface="Courier" charset="0"/>
                    <a:cs typeface="Courier" charset="0"/>
                  </a:rPr>
                  <a:t>Check if the sample is inside or outside</a:t>
                </a:r>
              </a:p>
              <a:p>
                <a:pPr marL="819150" lvl="1" indent="-457200">
                  <a:buFont typeface="+mj-lt"/>
                  <a:buAutoNum type="arabicPeriod"/>
                </a:pPr>
                <a:r>
                  <a:rPr lang="en-US" dirty="0" smtClean="0">
                    <a:ea typeface="Courier" charset="0"/>
                    <a:cs typeface="Courier" charset="0"/>
                  </a:rPr>
                  <a:t>Update the counters</a:t>
                </a: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74570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4" t="-1854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https://upload.wikimedia.org/wikipedia/commons/thumb/2/20/MonteCarloIntegrationCircle.svg/800px-MonteCarloIntegrationCirc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83" y="765175"/>
            <a:ext cx="5338019" cy="518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5: Monte Carlo for area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We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want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to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evaluate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the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𝐼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CH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de-CH" dirty="0" smtClean="0">
                  <a:ea typeface="Courier" charset="0"/>
                  <a:cs typeface="Courier" charset="0"/>
                </a:endParaRPr>
              </a:p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Define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st.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𝐼</m:t>
                    </m:r>
                    <m:r>
                      <a:rPr lang="de-CH" i="1">
                        <a:latin typeface="Cambria Math" charset="0"/>
                        <a:ea typeface="Courier" charset="0"/>
                        <a:cs typeface="Courier" charset="0"/>
                      </a:rPr>
                      <m:t>=</m:t>
                    </m:r>
                    <m:nary>
                      <m:naryPr>
                        <m:ctrlPr>
                          <a:rPr lang="de-CH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de-CH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sub>
                      <m:sup/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de-CH" dirty="0" smtClean="0">
                  <a:ea typeface="Courier" charset="0"/>
                  <a:cs typeface="Courier" charset="0"/>
                </a:endParaRPr>
              </a:p>
              <a:p>
                <a:r>
                  <a:rPr lang="de-CH" dirty="0" err="1" smtClean="0">
                    <a:ea typeface="Courier" charset="0"/>
                    <a:cs typeface="Courier" charset="0"/>
                  </a:rPr>
                  <a:t>Assume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,</m:t>
                    </m:r>
                    <m:r>
                      <a:rPr lang="de-CH" b="0" i="1" smtClean="0">
                        <a:latin typeface="Cambria Math" charset="0"/>
                        <a:ea typeface="Courier" charset="0"/>
                        <a:cs typeface="Courier" charset="0"/>
                      </a:rPr>
                      <m:t>𝑦</m:t>
                    </m:r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are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uniformly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sampled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from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  <a:ea typeface="Courier" charset="0"/>
                            <a:cs typeface="Courier" charset="0"/>
                          </a:rPr>
                          <m:t>−1,1</m:t>
                        </m:r>
                      </m:e>
                    </m:d>
                    <m:r>
                      <a:rPr lang="de-CH">
                        <a:latin typeface="Cambria Math" charset="0"/>
                        <a:ea typeface="Courier" charset="0"/>
                        <a:cs typeface="Courier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ourier" charset="0"/>
                            <a:cs typeface="Courier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de-CH" dirty="0" smtClean="0">
                    <a:ea typeface="Courier" charset="0"/>
                    <a:cs typeface="Courier" charset="0"/>
                  </a:rPr>
                  <a:t>,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compute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de-CH" dirty="0" smtClean="0">
                  <a:ea typeface="Courier" charset="0"/>
                  <a:cs typeface="Courier" charset="0"/>
                </a:endParaRPr>
              </a:p>
              <a:p>
                <a:endParaRPr lang="de-CH" dirty="0">
                  <a:ea typeface="Courier" charset="0"/>
                  <a:cs typeface="Courier" charset="0"/>
                </a:endParaRPr>
              </a:p>
              <a:p>
                <a:r>
                  <a:rPr lang="de-CH" dirty="0" smtClean="0">
                    <a:ea typeface="Courier" charset="0"/>
                    <a:cs typeface="Courier" charset="0"/>
                  </a:rPr>
                  <a:t>Tipps: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CH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trlP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de-CH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de-CH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de-CH" dirty="0" smtClean="0">
                  <a:ea typeface="Courier" charset="0"/>
                  <a:cs typeface="Courier" charset="0"/>
                </a:endParaRPr>
              </a:p>
              <a:p>
                <a:endParaRPr lang="de-CH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 smtClean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  <a:p>
                <a:pPr lvl="1"/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1152143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3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5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Exercise 11: Numerical Integration IV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CH" sz="2400" dirty="0" smtClean="0"/>
              <a:t>Multivariate </a:t>
            </a:r>
            <a:r>
              <a:rPr lang="de-CH" sz="2400" dirty="0" err="1" smtClean="0"/>
              <a:t>numerical</a:t>
            </a:r>
            <a:r>
              <a:rPr lang="de-CH" sz="2400" dirty="0" smtClean="0"/>
              <a:t> </a:t>
            </a:r>
            <a:r>
              <a:rPr lang="de-CH" sz="2400" dirty="0" err="1" smtClean="0"/>
              <a:t>integration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Monte Carlo Quadrature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57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/>
              <a:t>29.10.2017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Mini exercise for Bayes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7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Understand numerical integration for more dimensions</a:t>
            </a:r>
          </a:p>
          <a:p>
            <a:r>
              <a:rPr lang="en-US" dirty="0" smtClean="0"/>
              <a:t>Understand why conventional approaches might be problematic</a:t>
            </a:r>
          </a:p>
          <a:p>
            <a:r>
              <a:rPr lang="en-US" dirty="0" smtClean="0"/>
              <a:t>Know about probability basics</a:t>
            </a:r>
          </a:p>
          <a:p>
            <a:r>
              <a:rPr lang="en-US" dirty="0" smtClean="0"/>
              <a:t>Understand Monte Carlo quadrature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38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5/14/19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Multivariate numerical integration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>
                    <a:ea typeface="Courier" charset="0"/>
                    <a:cs typeface="Courier" charset="0"/>
                  </a:rPr>
                  <a:t>The </a:t>
                </a:r>
                <a:r>
                  <a:rPr lang="de-CH" dirty="0" err="1" smtClean="0">
                    <a:ea typeface="Courier" charset="0"/>
                    <a:cs typeface="Courier" charset="0"/>
                  </a:rPr>
                  <a:t>exact</a:t>
                </a:r>
                <a:r>
                  <a:rPr lang="de-CH" dirty="0" smtClean="0">
                    <a:ea typeface="Courier" charset="0"/>
                    <a:cs typeface="Courier" charset="0"/>
                  </a:rPr>
                  <a:t> integral:</a:t>
                </a:r>
              </a:p>
              <a:p>
                <a:endParaRPr lang="de-CH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𝐼</m:t>
                      </m:r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dPr>
                            <m:e>
                              <m:r>
                                <a:rPr lang="de-CH" b="1"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de-CH" i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𝑑</m:t>
                          </m:r>
                          <m:r>
                            <a:rPr lang="de-CH" b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ea typeface="Courier" charset="0"/>
                  <a:cs typeface="Courier" charset="0"/>
                </a:endParaRPr>
              </a:p>
              <a:p>
                <a:r>
                  <a:rPr lang="en-US" dirty="0" smtClean="0">
                    <a:ea typeface="Courier" charset="0"/>
                    <a:cs typeface="Courier" charset="0"/>
                  </a:rPr>
                  <a:t>Approximation:</a:t>
                </a:r>
              </a:p>
              <a:p>
                <a:endParaRPr lang="en-US" dirty="0" smtClean="0">
                  <a:ea typeface="Courier" charset="0"/>
                  <a:cs typeface="Courier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  <a:ea typeface="Courier" charset="0"/>
                          <a:cs typeface="Courier" charset="0"/>
                        </a:rPr>
                        <m:t>𝐼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≈∑</m:t>
                      </m:r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de-CH" b="1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𝐱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2" y="1412776"/>
                <a:ext cx="5761981" cy="4932462"/>
              </a:xfrm>
              <a:prstGeom prst="rect">
                <a:avLst/>
              </a:prstGeom>
              <a:blipFill rotWithShape="0">
                <a:blip r:embed="rId2"/>
                <a:stretch>
                  <a:fillRect l="-63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1" y="1700808"/>
            <a:ext cx="6049663" cy="34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10797</TotalTime>
  <Words>853</Words>
  <Application>Microsoft Macintosh PowerPoint</Application>
  <PresentationFormat>Custom</PresentationFormat>
  <Paragraphs>204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Cambria Math</vt:lpstr>
      <vt:lpstr>Courier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395</cp:revision>
  <cp:lastPrinted>2019-04-02T11:23:49Z</cp:lastPrinted>
  <dcterms:created xsi:type="dcterms:W3CDTF">2017-10-29T14:56:25Z</dcterms:created>
  <dcterms:modified xsi:type="dcterms:W3CDTF">2019-05-14T14:36:51Z</dcterms:modified>
</cp:coreProperties>
</file>