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8"/>
  </p:notesMasterIdLst>
  <p:handoutMasterIdLst>
    <p:handoutMasterId r:id="rId29"/>
  </p:handoutMasterIdLst>
  <p:sldIdLst>
    <p:sldId id="273" r:id="rId10"/>
    <p:sldId id="267" r:id="rId11"/>
    <p:sldId id="272" r:id="rId12"/>
    <p:sldId id="270" r:id="rId13"/>
    <p:sldId id="299" r:id="rId14"/>
    <p:sldId id="297" r:id="rId15"/>
    <p:sldId id="300" r:id="rId16"/>
    <p:sldId id="301" r:id="rId17"/>
    <p:sldId id="302" r:id="rId18"/>
    <p:sldId id="319" r:id="rId19"/>
    <p:sldId id="306" r:id="rId20"/>
    <p:sldId id="320" r:id="rId21"/>
    <p:sldId id="321" r:id="rId22"/>
    <p:sldId id="322" r:id="rId23"/>
    <p:sldId id="310" r:id="rId24"/>
    <p:sldId id="305" r:id="rId25"/>
    <p:sldId id="311" r:id="rId26"/>
    <p:sldId id="296" r:id="rId27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98" userDrawn="1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1933" userDrawn="1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67" userDrawn="1">
          <p15:clr>
            <a:srgbClr val="A4A3A4"/>
          </p15:clr>
        </p15:guide>
        <p15:guide id="13" orient="horz" pos="3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17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26" autoAdjust="0"/>
    <p:restoredTop sz="94660"/>
  </p:normalViewPr>
  <p:slideViewPr>
    <p:cSldViewPr snapToObjects="1">
      <p:cViewPr>
        <p:scale>
          <a:sx n="107" d="100"/>
          <a:sy n="107" d="100"/>
        </p:scale>
        <p:origin x="440" y="400"/>
      </p:cViewPr>
      <p:guideLst>
        <p:guide orient="horz" pos="391"/>
        <p:guide orient="horz" pos="1298"/>
        <p:guide orient="horz" pos="3929"/>
        <p:guide orient="horz" pos="1933"/>
        <p:guide orient="horz" pos="3045"/>
        <p:guide orient="horz" pos="4269"/>
        <p:guide orient="horz" pos="3997"/>
        <p:guide pos="91"/>
        <p:guide pos="7585"/>
        <p:guide pos="3839"/>
        <p:guide pos="204"/>
        <p:guide pos="7467"/>
        <p:guide orient="horz" pos="35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21.05.19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21.05.19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687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4887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C8EA-B820-704C-B537-F9A84DD13BD9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AAEF-9FBD-C34E-A853-5941EA569115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958A-4981-8C43-ADAF-2D15FF92F5B5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9CE1-4B84-6743-BC26-1E0811B98E33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165E-19BF-E141-BC27-A025DAD3A923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3BF9-3B3B-4048-BC46-C1D58618178C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C43E-7E16-BE49-B370-98C55F0AAAD5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74B4-E437-F344-AB20-5F665E78B348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7847-F61E-B546-B70D-3F0B38F8D2BE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52D6-B261-284F-99FB-76C84A8A792D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98A3-A1DC-0D41-A976-3734A92E2CBB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904-B755-4B49-89AC-52B12240D60C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B95B-8DD9-9D44-977B-09A5C34D95E8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351A-3F4A-624F-980B-319BDCD6E682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A6C2-3F37-DB41-8B08-1142B58FB321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1F11-49FB-8E48-908C-F30D3FEFECFE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96E-9BE7-E646-9C3D-45E9207F1F7B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A55-97AF-924C-8D67-57A002303B62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0BC6-4B6A-CA46-B202-822CA70FFF16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9ECA-91CD-894F-A526-C9E52BA59B28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3D46-D396-D246-BA97-A50F2E1786AC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181D-7CD8-A042-9E34-17A008BB0698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0E9A-A195-B947-AF1C-E82C3B35BAAE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1419-1E5E-CA41-B85B-122E1D0E3FFB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4FE1-1D4F-8D45-8E19-EF83B032285A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5EAF-77C4-F54E-89E4-E5DC85D831DE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88FD-8088-BD40-AE47-875CDCF1E6EA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F707-6A4D-BD4E-883E-E55A87A99C1D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84-8353-374D-B78D-A83D230EF4E9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8936-4829-884F-B4B4-0569A76309AB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29E0-D12E-5647-9C10-E1265A77A1C7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9CC-DE90-064E-8711-8C0B6F6C0058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B23-AB6C-3749-B498-50392223B1D4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74F2-B115-5F4D-96C1-2E53709E2B63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167-DC27-C94D-8A75-BD333CE9DA3A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A98C-C442-7A41-AD63-D3266F938728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28E8-922C-DF48-847A-1B1B81097904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6FBB-498E-3F4F-ACA2-89F36EECF97F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A46A-A1D4-624A-BD24-756F4932B8C5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80EB-6ECF-A14C-A522-E8BD32F5F648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97B7-1CBE-8749-AD00-EAB978A5B8FA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553E-2F97-9A4D-8107-E35C7658EBDB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143E-BCFC-554D-B2B7-2FA12E26E653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083-918B-204A-B919-9373772C1F9F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6A3E-01D6-E640-9A28-20D30D15D2A5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709-472A-274D-8C09-167CC10552DD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D151-66D5-804A-93CA-A776065359BF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D477-71E6-024F-A92A-749DC648D545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13BC-DFEC-6449-9964-3133692391B5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7F3B-F476-CE49-BA34-E51399D06B22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D6D2-BB56-6D48-9806-FC0D70EE7518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0A99-F688-AC42-A991-B76F7F0D3FBD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008E-1764-D149-B8F9-CDB359EAEDE4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9D4C-AB8B-684A-A16E-BA9092132CAB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B7AD-2256-E845-BA41-E032F6849568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8411-DBE6-7442-9733-C5F150683A03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351E-2CD6-3C42-B7E5-FCD995DADBEC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1533-E348-B244-BA8B-30149A9E2378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173C-8388-AF45-BEF3-24CB79E3F88C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75C-F084-AF49-84F9-7EF43C42C592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8FFB-66C9-234C-8CC1-979EFB61DCCE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23F1-E0B0-E946-AED0-E01DF1B54D77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356D-7E38-4945-9190-C14BCB4954F9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544F-2817-2741-816A-9F438F709B58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D2E5-965E-164E-BFA8-E720F2AFC514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4B96-47D8-D047-A32C-2A22C4810FEE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2C61-4A9B-3245-AE87-93E0FC4C2838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4999-006A-3140-9893-3B6966167526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9202-B7E1-4B43-8360-2F230B09DB16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AED0-B5A4-614B-BA44-AA68D18D38D2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6A04-0263-E74C-9BBB-5F670E0A5E56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A382-E6F2-8748-B0DD-C21CDB717420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24000" y="6345238"/>
            <a:ext cx="2457251" cy="423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6734C83-EEF2-7A47-A3FC-E48A7E386C00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46D9DE2-B5EE-B642-B24F-3DDA5A8A5B5A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AB6916C-81CF-9849-9A9B-D23A76B8B36C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9938339-A8AC-D34B-8ACB-010B230F1EB3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C2F75ED-DC7F-D149-8081-B05B3989F15C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02AD054-0CA1-C044-AE68-EFC4589957C2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BA2436A-3DE2-AE41-AD23-3F979753DF5C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EB80908-8E5E-5044-97A3-BA431DA738CC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3D3F8F7-1067-0D4C-A63B-A6548B6830D0}" type="datetime1">
              <a:rPr lang="en-US" smtClean="0"/>
              <a:t>5/21/19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ww.cse-lab.ethz.ch/teaching/models-algorithms-and-data-mad-introduction-to-computing-fs19/" TargetMode="External"/><Relationship Id="rId3" Type="http://schemas.openxmlformats.org/officeDocument/2006/relationships/hyperlink" Target="https://gitlab.ethz.ch/bacdavid/mad-tutorial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Text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FA18-BA6B-864D-9AC5-6E22D258B9FE}" type="datetime1">
              <a:rPr lang="en-US" smtClean="0"/>
              <a:t>5/21/19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226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Inverse CDF sampling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576198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charset="2"/>
                  <a:buChar char="§"/>
                </a:pPr>
                <a:r>
                  <a:rPr lang="en-US" dirty="0" smtClean="0"/>
                  <a:t>Cumulative Distribution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charset="0"/>
                        </a:rPr>
                        <m:t>𝑐𝑑𝑓</m:t>
                      </m:r>
                      <m:d>
                        <m:dPr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de-CH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de-CH" b="0" i="1" smtClean="0">
                              <a:latin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lang="de-CH" b="0" i="1" smtClean="0">
                              <a:latin typeface="Cambria Math" charset="0"/>
                            </a:rPr>
                            <m:t>𝑥</m:t>
                          </m:r>
                        </m:sup>
                        <m:e>
                          <m:r>
                            <a:rPr lang="de-CH" b="0" i="1" smtClean="0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de-CH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lang="de-CH" b="0" i="1" smtClean="0">
                              <a:latin typeface="Cambria Math" charset="0"/>
                            </a:rPr>
                            <m:t>𝑑</m:t>
                          </m:r>
                          <m:acc>
                            <m:accPr>
                              <m:chr m:val="̅"/>
                              <m:ctrlPr>
                                <a:rPr lang="de-CH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/>
                  <a:t>Inverse CDF sampling:</a:t>
                </a:r>
              </a:p>
              <a:p>
                <a:pPr marL="819150" lvl="1" indent="-457200">
                  <a:buFont typeface="+mj-lt"/>
                  <a:buAutoNum type="arabicPeriod"/>
                </a:pPr>
                <a:r>
                  <a:rPr lang="en-US" dirty="0"/>
                  <a:t>Sample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𝑢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𝑢𝑛𝑖𝑓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(0,1)</m:t>
                    </m:r>
                  </m:oMath>
                </a14:m>
                <a:endParaRPr lang="en-US" dirty="0"/>
              </a:p>
              <a:p>
                <a:pPr marL="819150" lvl="1" indent="-457200">
                  <a:buFont typeface="+mj-lt"/>
                  <a:buAutoNum type="arabicPeriod"/>
                </a:pPr>
                <a:r>
                  <a:rPr lang="en-US" dirty="0"/>
                  <a:t>Generate sample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𝑥</m:t>
                    </m:r>
                    <m:r>
                      <a:rPr lang="de-CH" i="1">
                        <a:latin typeface="Cambria Math" charset="0"/>
                      </a:rPr>
                      <m:t>=</m:t>
                    </m:r>
                    <m:r>
                      <a:rPr lang="de-CH" i="1">
                        <a:latin typeface="Cambria Math" charset="0"/>
                      </a:rPr>
                      <m:t>𝑐𝑑</m:t>
                    </m:r>
                    <m:sSup>
                      <m:sSupPr>
                        <m:ctrlPr>
                          <a:rPr lang="de-CH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de-CH" i="1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de-CH" i="1">
                        <a:latin typeface="Cambria Math" charset="0"/>
                      </a:rPr>
                      <m:t>(</m:t>
                    </m:r>
                    <m:r>
                      <a:rPr lang="de-CH" i="1">
                        <a:latin typeface="Cambria Math" charset="0"/>
                      </a:rPr>
                      <m:t>𝑢</m:t>
                    </m:r>
                    <m:r>
                      <a:rPr lang="de-CH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Difficult: Have to compute integral &amp; inverse!</a:t>
                </a:r>
              </a:p>
              <a:p>
                <a:pPr marL="81915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819150" lvl="1" indent="-457200">
                  <a:buFont typeface="+mj-lt"/>
                  <a:buAutoNum type="arabicPeriod"/>
                </a:pPr>
                <a:endParaRPr lang="en-US" dirty="0" smtClean="0"/>
              </a:p>
              <a:p>
                <a:pPr>
                  <a:buFont typeface="Wingdings" charset="2"/>
                  <a:buChar char="§"/>
                </a:pPr>
                <a:endParaRPr lang="en-US" dirty="0"/>
              </a:p>
            </p:txBody>
          </p:sp>
        </mc:Choice>
        <mc:Fallback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5761980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635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C9B7-2DB4-9740-B29E-FFC81DDADB08}" type="datetime1">
              <a:rPr lang="en-US" smtClean="0"/>
              <a:t>5/21/19</a:t>
            </a:fld>
            <a:endParaRPr lang="en-GB" dirty="0"/>
          </a:p>
        </p:txBody>
      </p:sp>
      <p:pic>
        <p:nvPicPr>
          <p:cNvPr id="1026" name="Picture 2" descr="ildergebnis fÃ¼r pdf c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872" y="476672"/>
            <a:ext cx="4186424" cy="5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85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1: Sampling from a uniform distribution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 smtClean="0"/>
                  <a:t>Assume </a:t>
                </a:r>
                <a:r>
                  <a:rPr lang="de-CH" dirty="0" err="1" smtClean="0"/>
                  <a:t>we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want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to</a:t>
                </a:r>
                <a:r>
                  <a:rPr lang="de-CH" dirty="0" smtClean="0"/>
                  <a:t> sample </a:t>
                </a:r>
                <a:r>
                  <a:rPr lang="de-CH" dirty="0" err="1" smtClean="0"/>
                  <a:t>from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the</a:t>
                </a:r>
                <a:r>
                  <a:rPr lang="de-CH" dirty="0" smtClean="0"/>
                  <a:t> uniform </a:t>
                </a:r>
                <a:r>
                  <a:rPr lang="de-CH" dirty="0" err="1" smtClean="0"/>
                  <a:t>distribution</a:t>
                </a:r>
                <a:r>
                  <a:rPr lang="de-CH" dirty="0" smtClean="0"/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CH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de-CH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de-CH" b="0" i="1" smtClean="0">
                        <a:latin typeface="Cambria Math" charset="0"/>
                      </a:rPr>
                      <m:t>,</m:t>
                    </m:r>
                    <m:r>
                      <a:rPr lang="de-CH" b="0" i="1" smtClean="0">
                        <a:latin typeface="Cambria Math" charset="0"/>
                      </a:rPr>
                      <m:t>𝑥</m:t>
                    </m:r>
                    <m:r>
                      <a:rPr lang="de-CH" b="0" i="1" smtClean="0">
                        <a:latin typeface="Cambria Math" charset="0"/>
                      </a:rPr>
                      <m:t>∈[−1, 1]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can generate sample from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de-CH" b="0" i="1" smtClean="0">
                        <a:latin typeface="Cambria Math" charset="0"/>
                      </a:rPr>
                      <m:t>=1, </m:t>
                    </m:r>
                    <m:r>
                      <a:rPr lang="de-CH" b="0" i="1" smtClean="0">
                        <a:latin typeface="Cambria Math" charset="0"/>
                      </a:rPr>
                      <m:t>𝑦</m:t>
                    </m:r>
                    <m:r>
                      <a:rPr lang="de-CH" b="0" i="1" smtClean="0">
                        <a:latin typeface="Cambria Math" charset="0"/>
                      </a:rPr>
                      <m:t>∈[0, 1]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Tasks:</a:t>
                </a:r>
                <a:endParaRPr lang="en-US" dirty="0"/>
              </a:p>
              <a:p>
                <a:pPr lvl="1"/>
                <a:r>
                  <a:rPr lang="en-US" dirty="0"/>
                  <a:t>Set up the inverse sampling algorithm by:</a:t>
                </a:r>
              </a:p>
              <a:p>
                <a:pPr marL="1085850" lvl="2" indent="-457200">
                  <a:buFont typeface="+mj-lt"/>
                  <a:buAutoNum type="arabicPeriod"/>
                </a:pPr>
                <a:r>
                  <a:rPr lang="en-US" dirty="0"/>
                  <a:t>Compute the </a:t>
                </a:r>
                <a:r>
                  <a:rPr lang="en-US" dirty="0" err="1"/>
                  <a:t>cdf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𝑝</m:t>
                    </m:r>
                    <m:r>
                      <a:rPr lang="de-CH" i="1">
                        <a:latin typeface="Cambria Math" charset="0"/>
                      </a:rPr>
                      <m:t>(</m:t>
                    </m:r>
                    <m:r>
                      <a:rPr lang="de-CH" i="1">
                        <a:latin typeface="Cambria Math" charset="0"/>
                      </a:rPr>
                      <m:t>𝑥</m:t>
                    </m:r>
                    <m:r>
                      <a:rPr lang="de-CH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085850" lvl="2" indent="-457200">
                  <a:buFont typeface="+mj-lt"/>
                  <a:buAutoNum type="arabicPeriod"/>
                </a:pPr>
                <a:r>
                  <a:rPr lang="en-US" dirty="0"/>
                  <a:t>Compute the inverse of the </a:t>
                </a:r>
                <a:r>
                  <a:rPr lang="en-US" dirty="0" err="1"/>
                  <a:t>cdf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Show that we are effectively sampling from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𝑝</m:t>
                    </m:r>
                    <m:r>
                      <a:rPr lang="de-CH" b="0" i="1" smtClean="0">
                        <a:latin typeface="Cambria Math" charset="0"/>
                      </a:rPr>
                      <m:t>(</m:t>
                    </m:r>
                    <m:r>
                      <a:rPr lang="de-CH" b="0" i="1" smtClean="0">
                        <a:latin typeface="Cambria Math" charset="0"/>
                      </a:rPr>
                      <m:t>𝑥</m:t>
                    </m:r>
                    <m:r>
                      <a:rPr lang="de-CH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by using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CH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de-CH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CH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de-CH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de-CH" b="0" i="1" smtClean="0">
                                        <a:latin typeface="Cambria Math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CH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𝑑𝑦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𝑦</m:t>
                    </m:r>
                    <m:r>
                      <a:rPr lang="de-CH" b="0" i="1" smtClean="0">
                        <a:latin typeface="Cambria Math" charset="0"/>
                      </a:rPr>
                      <m:t>=</m:t>
                    </m:r>
                    <m:r>
                      <a:rPr lang="de-CH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   </a:t>
                </a:r>
                <a:r>
                  <a:rPr lang="en-US" b="1" dirty="0" smtClean="0"/>
                  <a:t>(ADVANCED)</a:t>
                </a:r>
              </a:p>
              <a:p>
                <a:endParaRPr lang="en-US" dirty="0"/>
              </a:p>
              <a:p>
                <a:pPr marL="81915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554037" indent="-457200"/>
                <a:endParaRPr lang="en-US" dirty="0" smtClean="0"/>
              </a:p>
              <a:p>
                <a:pPr marL="819150" lvl="1" indent="-457200">
                  <a:buFont typeface="+mj-lt"/>
                  <a:buAutoNum type="arabicPeriod"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317" t="-434" b="-3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DF6-62BF-BE4A-A1E8-ABC7689247CA}" type="datetime1">
              <a:rPr lang="en-US" smtClean="0"/>
              <a:t>5/21/19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283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Rejection Sampling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576198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charset="2"/>
                  <a:buChar char="§"/>
                </a:pPr>
                <a:r>
                  <a:rPr lang="en-US" dirty="0" smtClean="0"/>
                  <a:t>If we cannot compute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𝑐𝑑</m:t>
                    </m:r>
                    <m:sSup>
                      <m:sSup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de-CH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de-CH" b="0" i="1" smtClean="0">
                        <a:latin typeface="Cambria Math" charset="0"/>
                      </a:rPr>
                      <m:t>(</m:t>
                    </m:r>
                    <m:r>
                      <a:rPr lang="de-CH" b="0" i="1" smtClean="0">
                        <a:latin typeface="Cambria Math" charset="0"/>
                      </a:rPr>
                      <m:t>𝑥</m:t>
                    </m:r>
                    <m:r>
                      <a:rPr lang="de-CH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buFont typeface="Wingdings" charset="2"/>
                  <a:buChar char="§"/>
                </a:pPr>
                <a:endParaRPr lang="en-US" dirty="0"/>
              </a:p>
              <a:p>
                <a:pPr>
                  <a:buFont typeface="Wingdings" charset="2"/>
                  <a:buChar char="§"/>
                </a:pPr>
                <a:r>
                  <a:rPr lang="en-US" dirty="0" smtClean="0"/>
                  <a:t>Define envelope “proposal”: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de-CH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de-CH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lang="de-CH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⋅</m:t>
                      </m:r>
                      <m:r>
                        <a:rPr lang="de-CH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𝑞</m:t>
                      </m:r>
                      <m:r>
                        <a:rPr lang="de-CH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de-CH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de-CH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Rejection Sampling:</a:t>
                </a:r>
              </a:p>
              <a:p>
                <a:pPr marL="819150" lvl="1" indent="-457200">
                  <a:buFont typeface="+mj-lt"/>
                  <a:buAutoNum type="arabicPeriod"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𝑦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𝑞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𝑢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𝑢𝑛𝑖𝑓</m:t>
                    </m:r>
                    <m:d>
                      <m:dPr>
                        <m:ctrlP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0,1</m:t>
                        </m:r>
                      </m:e>
                    </m:d>
                  </m:oMath>
                </a14:m>
                <a:endParaRPr lang="de-CH" dirty="0">
                  <a:ea typeface="Cambria Math" charset="0"/>
                  <a:cs typeface="Cambria Math" charset="0"/>
                </a:endParaRPr>
              </a:p>
              <a:p>
                <a:pPr marL="819150" lvl="1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𝑢</m:t>
                    </m:r>
                    <m:r>
                      <a:rPr lang="de-CH" i="1">
                        <a:latin typeface="Cambria Math" charset="0"/>
                      </a:rPr>
                      <m:t>⋅</m:t>
                    </m:r>
                    <m:r>
                      <a:rPr lang="de-CH" i="1">
                        <a:latin typeface="Cambria Math" charset="0"/>
                      </a:rPr>
                      <m:t>𝐿</m:t>
                    </m:r>
                    <m:r>
                      <a:rPr lang="de-CH" i="1">
                        <a:latin typeface="Cambria Math" charset="0"/>
                      </a:rPr>
                      <m:t>⋅</m:t>
                    </m:r>
                    <m:r>
                      <a:rPr lang="de-CH" i="1">
                        <a:latin typeface="Cambria Math" charset="0"/>
                      </a:rPr>
                      <m:t>𝑞</m:t>
                    </m:r>
                    <m:r>
                      <a:rPr lang="de-CH" i="1">
                        <a:latin typeface="Cambria Math" charset="0"/>
                      </a:rPr>
                      <m:t>(</m:t>
                    </m:r>
                    <m:r>
                      <a:rPr lang="de-CH" i="1">
                        <a:latin typeface="Cambria Math" charset="0"/>
                      </a:rPr>
                      <m:t>𝑦</m:t>
                    </m:r>
                    <m:r>
                      <a:rPr lang="de-CH" i="1">
                        <a:latin typeface="Cambria Math" charset="0"/>
                      </a:rPr>
                      <m:t>)≤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keep the sample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/>
                  <a:t>, else </a:t>
                </a:r>
                <a:r>
                  <a:rPr lang="en-US" dirty="0" smtClean="0"/>
                  <a:t>discharge</a:t>
                </a:r>
              </a:p>
              <a:p>
                <a:endParaRPr lang="en-US" dirty="0"/>
              </a:p>
              <a:p>
                <a:r>
                  <a:rPr lang="en-US" dirty="0" smtClean="0"/>
                  <a:t>Note: We are not sampling from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dirty="0" smtClean="0"/>
                  <a:t> directly, only evaluating!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819150" lvl="1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554037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5761980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635" t="-2026" b="-15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C9B7-2DB4-9740-B29E-FFC81DDADB08}" type="datetime1">
              <a:rPr lang="en-US" smtClean="0"/>
              <a:t>5/21/19</a:t>
            </a:fld>
            <a:endParaRPr lang="en-GB" dirty="0"/>
          </a:p>
        </p:txBody>
      </p:sp>
      <p:pic>
        <p:nvPicPr>
          <p:cNvPr id="2050" name="Picture 2" descr="ildergebnis fÃ¼r rejection samp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710" y="1124744"/>
            <a:ext cx="5376597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65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</a:t>
            </a:r>
            <a:r>
              <a:rPr lang="en-GB" dirty="0"/>
              <a:t>2</a:t>
            </a:r>
            <a:r>
              <a:rPr lang="en-GB" dirty="0" smtClean="0"/>
              <a:t>: Rejection sampling with normal proposal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We want to sample from a uniform distribution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CH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de-CH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de-CH" b="0" i="1" smtClean="0">
                        <a:latin typeface="Cambria Math" charset="0"/>
                      </a:rPr>
                      <m:t>, </m:t>
                    </m:r>
                    <m:r>
                      <a:rPr lang="de-CH" b="0" i="1" smtClean="0">
                        <a:latin typeface="Cambria Math" charset="0"/>
                      </a:rPr>
                      <m:t>𝑥</m:t>
                    </m:r>
                    <m:r>
                      <a:rPr lang="de-CH" b="0" i="1" smtClean="0">
                        <a:latin typeface="Cambria Math" charset="0"/>
                      </a:rPr>
                      <m:t>∈[−1, 1]</m:t>
                    </m:r>
                  </m:oMath>
                </a14:m>
                <a:r>
                  <a:rPr lang="en-US" dirty="0" smtClean="0"/>
                  <a:t>   </a:t>
                </a:r>
                <a:endParaRPr lang="de-CH" b="0" i="1" dirty="0" smtClean="0">
                  <a:latin typeface="Cambria Math" charset="0"/>
                </a:endParaRPr>
              </a:p>
              <a:p>
                <a:r>
                  <a:rPr lang="de-CH" b="0" dirty="0" smtClean="0"/>
                  <a:t>But </a:t>
                </a:r>
                <a:r>
                  <a:rPr lang="de-CH" dirty="0" err="1"/>
                  <a:t>c</a:t>
                </a:r>
                <a:r>
                  <a:rPr lang="de-CH" dirty="0" smtClean="0"/>
                  <a:t>an only generate samples from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CH" b="0" i="1" smtClean="0">
                        <a:latin typeface="Cambria Math" charset="0"/>
                      </a:rPr>
                      <m:t>=1/</m:t>
                    </m:r>
                    <m:rad>
                      <m:radPr>
                        <m:degHide m:val="on"/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de-CH" b="0" i="1" smtClean="0">
                            <a:latin typeface="Cambria Math" charset="0"/>
                          </a:rPr>
                          <m:t>𝜋</m:t>
                        </m:r>
                      </m:e>
                    </m:rad>
                    <m:r>
                      <a:rPr lang="de-CH" b="0" i="1" smtClean="0"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CH" b="0" i="0" smtClean="0">
                            <a:latin typeface="Cambria Math" charset="0"/>
                          </a:rPr>
                          <m:t>exp</m:t>
                        </m:r>
                      </m:fName>
                      <m:e>
                        <m:r>
                          <a:rPr lang="de-CH" b="0" i="1" smtClean="0">
                            <a:latin typeface="Cambria Math" charset="0"/>
                          </a:rPr>
                          <m:t>−</m:t>
                        </m:r>
                        <m:sSup>
                          <m:sSup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dirty="0" smtClean="0"/>
                  <a:t> (normal </a:t>
                </a:r>
                <a:r>
                  <a:rPr lang="en-US" dirty="0" err="1" smtClean="0"/>
                  <a:t>dist</a:t>
                </a:r>
                <a:r>
                  <a:rPr lang="en-US" dirty="0" smtClean="0"/>
                  <a:t>)</a:t>
                </a:r>
              </a:p>
              <a:p>
                <a:endParaRPr lang="en-US" dirty="0"/>
              </a:p>
              <a:p>
                <a:r>
                  <a:rPr lang="en-US" dirty="0" smtClean="0"/>
                  <a:t>Tasks:</a:t>
                </a:r>
              </a:p>
              <a:p>
                <a:pPr lvl="1"/>
                <a:r>
                  <a:rPr lang="en-US" dirty="0" smtClean="0"/>
                  <a:t>Determine an optimal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𝐿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⋅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𝑞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,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𝑜𝑝𝑡𝑖𝑚𝑎𝑙</m:t>
                        </m:r>
                      </m:sub>
                    </m:sSub>
                    <m:r>
                      <a:rPr lang="de-CH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CH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CH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de-CH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You draw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𝑦</m:t>
                    </m:r>
                    <m:r>
                      <a:rPr lang="de-CH" b="0" i="1" smtClean="0">
                        <a:latin typeface="Cambria Math" charset="0"/>
                      </a:rPr>
                      <m:t>=1.1</m:t>
                    </m:r>
                  </m:oMath>
                </a14:m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𝑢</m:t>
                    </m:r>
                    <m:r>
                      <a:rPr lang="de-CH" b="0" i="1" smtClean="0">
                        <a:latin typeface="Cambria Math" charset="0"/>
                      </a:rPr>
                      <m:t>=0.9</m:t>
                    </m:r>
                  </m:oMath>
                </a14:m>
                <a:r>
                  <a:rPr lang="en-US" dirty="0" smtClean="0"/>
                  <a:t> – is the sample accepted or rejected?</a:t>
                </a:r>
              </a:p>
              <a:p>
                <a:pPr lvl="1"/>
                <a:endParaRPr lang="en-US" dirty="0"/>
              </a:p>
              <a:p>
                <a:r>
                  <a:rPr lang="en-US" dirty="0" err="1" smtClean="0"/>
                  <a:t>Tipps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𝑢</m:t>
                    </m:r>
                    <m:r>
                      <a:rPr lang="de-CH" i="1">
                        <a:latin typeface="Cambria Math" charset="0"/>
                      </a:rPr>
                      <m:t>⋅</m:t>
                    </m:r>
                    <m:r>
                      <a:rPr lang="de-CH" i="1">
                        <a:latin typeface="Cambria Math" charset="0"/>
                      </a:rPr>
                      <m:t>𝐿</m:t>
                    </m:r>
                    <m:r>
                      <a:rPr lang="de-CH" i="1">
                        <a:latin typeface="Cambria Math" charset="0"/>
                      </a:rPr>
                      <m:t>⋅</m:t>
                    </m:r>
                    <m:r>
                      <a:rPr lang="de-CH" i="1">
                        <a:latin typeface="Cambria Math" charset="0"/>
                      </a:rPr>
                      <m:t>𝑞</m:t>
                    </m:r>
                    <m:r>
                      <a:rPr lang="de-CH" i="1">
                        <a:latin typeface="Cambria Math" charset="0"/>
                      </a:rPr>
                      <m:t>(</m:t>
                    </m:r>
                    <m:r>
                      <a:rPr lang="de-CH" i="1">
                        <a:latin typeface="Cambria Math" charset="0"/>
                      </a:rPr>
                      <m:t>𝑦</m:t>
                    </m:r>
                    <m:r>
                      <a:rPr lang="de-CH" i="1">
                        <a:latin typeface="Cambria Math" charset="0"/>
                      </a:rPr>
                      <m:t>)≤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keep the sample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/>
                  <a:t>, else discharge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81915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554037" indent="-457200"/>
                <a:endParaRPr lang="en-US" dirty="0" smtClean="0"/>
              </a:p>
              <a:p>
                <a:pPr marL="819150" lvl="1" indent="-457200">
                  <a:buFont typeface="+mj-lt"/>
                  <a:buAutoNum type="arabicPeriod"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317" t="-434" b="-4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DF6-62BF-BE4A-A1E8-ABC7689247CA}" type="datetime1">
              <a:rPr lang="en-US" smtClean="0"/>
              <a:t>5/21/19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91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dirty="0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14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Markov Chain Monte Carlo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576198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charset="2"/>
                  <a:buChar char="§"/>
                </a:pPr>
                <a:r>
                  <a:rPr lang="de-CH" dirty="0" smtClean="0"/>
                  <a:t>MCMC:</a:t>
                </a:r>
              </a:p>
              <a:p>
                <a:pPr marL="819150" lvl="1" indent="-457200">
                  <a:buFont typeface="+mj-lt"/>
                  <a:buAutoNum type="arabicPeriod"/>
                </a:pPr>
                <a:r>
                  <a:rPr lang="de-CH" dirty="0"/>
                  <a:t>Sample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𝑦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𝒩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sSup>
                      <m:sSupPr>
                        <m:ctrlP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𝑢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𝑢𝑛𝑖𝑓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(0,1)</m:t>
                    </m:r>
                  </m:oMath>
                </a14:m>
                <a:endParaRPr lang="en-US" dirty="0"/>
              </a:p>
              <a:p>
                <a:pPr marL="819150" lvl="1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𝑢</m:t>
                    </m:r>
                    <m:r>
                      <a:rPr lang="de-CH" i="1">
                        <a:latin typeface="Cambria Math" charset="0"/>
                      </a:rPr>
                      <m:t>⋅</m:t>
                    </m:r>
                    <m:r>
                      <a:rPr lang="de-CH" i="1">
                        <a:latin typeface="Cambria Math" charset="0"/>
                      </a:rPr>
                      <m:t>𝑝</m:t>
                    </m:r>
                    <m:r>
                      <a:rPr lang="de-CH" i="1">
                        <a:latin typeface="Cambria Math" charset="0"/>
                      </a:rPr>
                      <m:t>(</m:t>
                    </m:r>
                    <m:r>
                      <a:rPr lang="de-CH" i="1">
                        <a:latin typeface="Cambria Math" charset="0"/>
                      </a:rPr>
                      <m:t>𝑥</m:t>
                    </m:r>
                    <m:r>
                      <a:rPr lang="de-CH" i="1">
                        <a:latin typeface="Cambria Math" charset="0"/>
                      </a:rPr>
                      <m:t>)≤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set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𝑥</m:t>
                    </m:r>
                    <m:r>
                      <a:rPr lang="de-CH" i="1">
                        <a:latin typeface="Cambria Math" charset="0"/>
                      </a:rPr>
                      <m:t> ←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</m:oMath>
                </a14:m>
                <a:r>
                  <a:rPr lang="en-US" dirty="0"/>
                  <a:t> else keep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𝑥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marL="554037" indent="-457200"/>
                <a:r>
                  <a:rPr lang="en-US" dirty="0" smtClean="0"/>
                  <a:t>Analogy:</a:t>
                </a:r>
              </a:p>
              <a:p>
                <a:pPr marL="819150" lvl="1" indent="-457200"/>
                <a:r>
                  <a:rPr lang="en-US" dirty="0" smtClean="0"/>
                  <a:t>You hike in the mountains, you want to take more photos at the top and less at the bottom (“nice view”)</a:t>
                </a:r>
              </a:p>
              <a:p>
                <a:pPr marL="819150" lvl="1" indent="-457200"/>
                <a:r>
                  <a:rPr lang="en-US" dirty="0" smtClean="0"/>
                  <a:t>If you move around the mountain according to MCMC and take a photo after every step you will end up with the desired photo collage</a:t>
                </a:r>
                <a:endParaRPr lang="en-US" dirty="0"/>
              </a:p>
              <a:p>
                <a:pPr marL="554037" indent="-457200"/>
                <a:r>
                  <a:rPr lang="en-US" dirty="0" smtClean="0"/>
                  <a:t>Note: If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)≥</m:t>
                    </m:r>
                    <m:r>
                      <a:rPr lang="de-CH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de-CH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de-CH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de-CH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we always move to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marL="819150" lvl="1" indent="-457200"/>
                <a:endParaRPr lang="en-US" dirty="0"/>
              </a:p>
              <a:p>
                <a:pPr marL="554037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819150" lvl="1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554037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5761980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635" t="-2026" b="-19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C9B7-2DB4-9740-B29E-FFC81DDADB08}" type="datetime1">
              <a:rPr lang="en-US" smtClean="0"/>
              <a:t>5/21/19</a:t>
            </a:fld>
            <a:endParaRPr lang="en-GB" dirty="0"/>
          </a:p>
        </p:txBody>
      </p:sp>
      <p:pic>
        <p:nvPicPr>
          <p:cNvPr id="3074" name="Picture 2" descr="ildergebnis fÃ¼r multimodal probability distrib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07" y="1251175"/>
            <a:ext cx="4238625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9081971" y="3720312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/>
          <p:nvPr/>
        </p:nvCxnSpPr>
        <p:spPr>
          <a:xfrm rot="5400000">
            <a:off x="8658070" y="3988602"/>
            <a:ext cx="548355" cy="204648"/>
          </a:xfrm>
          <a:prstGeom prst="curvedConnector3">
            <a:avLst>
              <a:gd name="adj1" fmla="val -53950"/>
            </a:avLst>
          </a:prstGeom>
          <a:ln w="38100" cap="sq">
            <a:solidFill>
              <a:srgbClr val="00B0F0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5400000" flipH="1" flipV="1">
            <a:off x="8902275" y="3077714"/>
            <a:ext cx="598462" cy="239070"/>
          </a:xfrm>
          <a:prstGeom prst="curvedConnector3">
            <a:avLst>
              <a:gd name="adj1" fmla="val 147007"/>
            </a:avLst>
          </a:prstGeom>
          <a:ln w="38100" cap="sq">
            <a:solidFill>
              <a:srgbClr val="00B0F0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4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3: MCMC step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Perform MCMC for </a:t>
                </a:r>
                <a:r>
                  <a:rPr lang="en-US" smtClean="0"/>
                  <a:t>two </a:t>
                </a:r>
                <a:r>
                  <a:rPr lang="en-US" smtClean="0"/>
                  <a:t>steps</a:t>
                </a:r>
              </a:p>
              <a:p>
                <a:r>
                  <a:rPr lang="en-US" smtClean="0"/>
                  <a:t>The </a:t>
                </a:r>
                <a:r>
                  <a:rPr lang="en-US" dirty="0" smtClean="0"/>
                  <a:t>target distribution is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CH" b="0" i="1" smtClean="0">
                        <a:latin typeface="Cambria Math" charset="0"/>
                      </a:rPr>
                      <m:t>=2</m:t>
                    </m:r>
                    <m:r>
                      <a:rPr lang="de-CH" b="0" i="1" smtClean="0">
                        <a:latin typeface="Cambria Math" charset="0"/>
                      </a:rPr>
                      <m:t>𝑥</m:t>
                    </m:r>
                    <m:r>
                      <a:rPr lang="de-CH" b="0" i="1" smtClean="0">
                        <a:latin typeface="Cambria Math" charset="0"/>
                      </a:rPr>
                      <m:t>, </m:t>
                    </m:r>
                    <m:r>
                      <a:rPr lang="de-CH" b="0" i="1" smtClean="0">
                        <a:latin typeface="Cambria Math" charset="0"/>
                      </a:rPr>
                      <m:t>𝑥</m:t>
                    </m:r>
                    <m:r>
                      <a:rPr lang="de-CH" b="0" i="1" smtClean="0">
                        <a:latin typeface="Cambria Math" charset="0"/>
                      </a:rPr>
                      <m:t>∈[0, 1]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You have access to the following values: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charset="0"/>
                      </a:rPr>
                      <m:t>=0.5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charset="0"/>
                      </a:rPr>
                      <m:t>=0.1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de-CH" b="0" i="1" smtClean="0">
                        <a:latin typeface="Cambria Math" charset="0"/>
                      </a:rPr>
                      <m:t>=−0.2</m:t>
                    </m:r>
                  </m:oMath>
                </a14:m>
                <a:r>
                  <a:rPr lang="en-US" dirty="0" smtClean="0"/>
                  <a:t> both drawn from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𝑠</m:t>
                    </m:r>
                    <m:r>
                      <a:rPr lang="de-CH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𝒩</m:t>
                    </m:r>
                    <m:r>
                      <a:rPr lang="de-CH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(0, </m:t>
                    </m:r>
                    <m:sSup>
                      <m:sSupPr>
                        <m:ctrlPr>
                          <a:rPr lang="de-CH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de-CH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de-CH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charset="0"/>
                      </a:rPr>
                      <m:t>=0.9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de-CH" b="0" i="1" smtClean="0">
                        <a:latin typeface="Cambria Math" charset="0"/>
                      </a:rPr>
                      <m:t>=0.3</m:t>
                    </m:r>
                  </m:oMath>
                </a14:m>
                <a:r>
                  <a:rPr lang="en-US" dirty="0" smtClean="0"/>
                  <a:t> both drawn from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𝑢</m:t>
                    </m:r>
                    <m:r>
                      <a:rPr lang="de-CH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de-CH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𝑢𝑛𝑖𝑓</m:t>
                    </m:r>
                    <m:r>
                      <a:rPr lang="de-CH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(0,1)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err="1" smtClean="0"/>
                  <a:t>Tipps</a:t>
                </a:r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de-CH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de-CH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de-CH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de-CH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𝒩</m:t>
                    </m:r>
                    <m:d>
                      <m:dPr>
                        <m:ctrlP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a:rPr lang="de-CH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sSup>
                          <m:sSupPr>
                            <m:ctrlP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𝑠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𝒩</m:t>
                    </m:r>
                    <m:r>
                      <a:rPr lang="de-CH">
                        <a:latin typeface="Cambria Math" charset="0"/>
                        <a:ea typeface="Cambria Math" charset="0"/>
                        <a:cs typeface="Cambria Math" charset="0"/>
                      </a:rPr>
                      <m:t>(0, </m:t>
                    </m:r>
                    <m:sSup>
                      <m:sSupPr>
                        <m:ctrlP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de-CH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>
                  <a:buFont typeface="Wingdings" charset="2"/>
                  <a:buChar char="§"/>
                </a:pPr>
                <a:r>
                  <a:rPr lang="de-CH" dirty="0"/>
                  <a:t>MCMC:</a:t>
                </a:r>
              </a:p>
              <a:p>
                <a:pPr marL="1085850" lvl="2" indent="-457200">
                  <a:buFont typeface="+mj-lt"/>
                  <a:buAutoNum type="arabicPeriod"/>
                </a:pPr>
                <a:r>
                  <a:rPr lang="de-CH" dirty="0"/>
                  <a:t>Sample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𝑦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𝒩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sSup>
                      <m:sSupPr>
                        <m:ctrlP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𝑢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𝑢𝑛𝑖𝑓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(0,1)</m:t>
                    </m:r>
                  </m:oMath>
                </a14:m>
                <a:endParaRPr lang="en-US" dirty="0"/>
              </a:p>
              <a:p>
                <a:pPr marL="1085850" lvl="2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𝑢</m:t>
                    </m:r>
                    <m:r>
                      <a:rPr lang="de-CH" i="1">
                        <a:latin typeface="Cambria Math" charset="0"/>
                      </a:rPr>
                      <m:t>⋅</m:t>
                    </m:r>
                    <m:r>
                      <a:rPr lang="de-CH" i="1">
                        <a:latin typeface="Cambria Math" charset="0"/>
                      </a:rPr>
                      <m:t>𝑝</m:t>
                    </m:r>
                    <m:r>
                      <a:rPr lang="de-CH" i="1">
                        <a:latin typeface="Cambria Math" charset="0"/>
                      </a:rPr>
                      <m:t>(</m:t>
                    </m:r>
                    <m:r>
                      <a:rPr lang="de-CH" i="1">
                        <a:latin typeface="Cambria Math" charset="0"/>
                      </a:rPr>
                      <m:t>𝑥</m:t>
                    </m:r>
                    <m:r>
                      <a:rPr lang="de-CH" i="1">
                        <a:latin typeface="Cambria Math" charset="0"/>
                      </a:rPr>
                      <m:t>)≤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set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𝑥</m:t>
                    </m:r>
                    <m:r>
                      <a:rPr lang="de-CH" i="1">
                        <a:latin typeface="Cambria Math" charset="0"/>
                      </a:rPr>
                      <m:t> ←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</m:oMath>
                </a14:m>
                <a:r>
                  <a:rPr lang="en-US" dirty="0"/>
                  <a:t> else keep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𝑥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2"/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317" t="-2026" b="-17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DF6-62BF-BE4A-A1E8-ABC7689247CA}" type="datetime1">
              <a:rPr lang="en-US" smtClean="0"/>
              <a:t>5/21/19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21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16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FE1E-7CDC-474A-B7F7-F294C0E03621}" type="datetime1">
              <a:rPr lang="en-US" smtClean="0"/>
              <a:t>5/21/19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9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17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Q1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2143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Implement rejection sampling and MCMC for the Gibbs Distribution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DF6-62BF-BE4A-A1E8-ABC7689247CA}" type="datetime1">
              <a:rPr lang="en-US" smtClean="0"/>
              <a:t>5/21/19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90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18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Questions?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196" y="3340756"/>
            <a:ext cx="2976358" cy="29863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A311-C0EF-A444-9741-9E0F16C3D211}" type="datetime1">
              <a:rPr lang="en-US" smtClean="0"/>
              <a:t>5/21/19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45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dirty="0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itel 17"/>
          <p:cNvSpPr>
            <a:spLocks noGrp="1"/>
          </p:cNvSpPr>
          <p:nvPr/>
        </p:nvSpPr>
        <p:spPr bwMode="gray">
          <a:xfrm>
            <a:off x="323851" y="2024063"/>
            <a:ext cx="11537949" cy="115212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72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Exercise 12: Sampling</a:t>
            </a:r>
            <a:endParaRPr lang="en-GB" dirty="0"/>
          </a:p>
        </p:txBody>
      </p:sp>
      <p:sp>
        <p:nvSpPr>
          <p:cNvPr id="6" name="Untertitel 18"/>
          <p:cNvSpPr>
            <a:spLocks noGrp="1"/>
          </p:cNvSpPr>
          <p:nvPr/>
        </p:nvSpPr>
        <p:spPr>
          <a:xfrm>
            <a:off x="325438" y="3176191"/>
            <a:ext cx="11528425" cy="16734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144000" tIns="108000" rIns="144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MAD</a:t>
            </a:r>
          </a:p>
          <a:p>
            <a:r>
              <a:rPr lang="en-GB" dirty="0" err="1" smtClean="0"/>
              <a:t>bacdavid@student.ethz.ch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A6A9-04DB-7A49-B050-0E33B5705BD1}" type="datetime1">
              <a:rPr lang="en-US" smtClean="0"/>
              <a:t>5/21/19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19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Theory/ Recap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Exercises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44C5-4F77-194D-8209-F74F7AEBA4F2}" type="datetime1">
              <a:rPr lang="en-US" smtClean="0"/>
              <a:t>5/21/19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6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Information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512F-0D84-1243-8EFE-D376C73408FF}" type="datetime1">
              <a:rPr lang="en-US" smtClean="0"/>
              <a:t>5/21/19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General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2433" y="2060575"/>
            <a:ext cx="11521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Lecture material &amp; problem </a:t>
            </a:r>
            <a:r>
              <a:rPr lang="en-US" sz="2400" dirty="0" smtClean="0"/>
              <a:t>sets available </a:t>
            </a:r>
            <a:r>
              <a:rPr lang="en-US" sz="2400" dirty="0" smtClean="0">
                <a:hlinkClick r:id="rId2"/>
              </a:rPr>
              <a:t>here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Tutorial material available </a:t>
            </a:r>
            <a:r>
              <a:rPr lang="en-US" sz="2400" dirty="0" smtClean="0">
                <a:hlinkClick r:id="rId3"/>
              </a:rPr>
              <a:t>here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928F-4CDE-4C4B-B8A3-B7A0A3B6D19B}" type="datetime1">
              <a:rPr lang="en-US" smtClean="0"/>
              <a:t>5/21/19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8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6E05-0EC7-D94A-90E1-E6986BC4C74E}" type="datetime1">
              <a:rPr lang="en-US" smtClean="0"/>
              <a:t>5/21/19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8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Goals of Today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Understand why we want to sample from a distribution</a:t>
            </a:r>
          </a:p>
          <a:p>
            <a:r>
              <a:rPr lang="en-US" dirty="0" smtClean="0"/>
              <a:t>Understand inverse CDF sampling</a:t>
            </a:r>
          </a:p>
          <a:p>
            <a:r>
              <a:rPr lang="en-US" dirty="0" smtClean="0"/>
              <a:t>Understand limitations of inverse CDF sampling</a:t>
            </a:r>
          </a:p>
          <a:p>
            <a:r>
              <a:rPr lang="en-US" dirty="0" smtClean="0"/>
              <a:t>Understand rejection sampling</a:t>
            </a:r>
          </a:p>
          <a:p>
            <a:r>
              <a:rPr lang="en-US" dirty="0" smtClean="0"/>
              <a:t>Understand </a:t>
            </a:r>
            <a:r>
              <a:rPr lang="en-US" dirty="0"/>
              <a:t>M</a:t>
            </a:r>
            <a:r>
              <a:rPr lang="en-US" dirty="0" smtClean="0"/>
              <a:t>arkov </a:t>
            </a:r>
            <a:r>
              <a:rPr lang="en-US" dirty="0"/>
              <a:t>C</a:t>
            </a:r>
            <a:r>
              <a:rPr lang="en-US" dirty="0" smtClean="0"/>
              <a:t>hain </a:t>
            </a:r>
            <a:r>
              <a:rPr lang="en-US" dirty="0"/>
              <a:t>M</a:t>
            </a:r>
            <a:r>
              <a:rPr lang="en-US" dirty="0" smtClean="0"/>
              <a:t>onte </a:t>
            </a:r>
            <a:r>
              <a:rPr lang="en-US" dirty="0"/>
              <a:t>C</a:t>
            </a:r>
            <a:r>
              <a:rPr lang="en-US" dirty="0" smtClean="0"/>
              <a:t>arlo sampling</a:t>
            </a:r>
          </a:p>
          <a:p>
            <a:endParaRPr lang="en-US" dirty="0"/>
          </a:p>
          <a:p>
            <a:r>
              <a:rPr lang="en-US" b="1" dirty="0" smtClean="0"/>
              <a:t>Difficult examples today! Don’t </a:t>
            </a:r>
            <a:r>
              <a:rPr lang="en-US" b="1" dirty="0" smtClean="0"/>
              <a:t>be</a:t>
            </a:r>
            <a:r>
              <a:rPr lang="en-US" b="1" dirty="0" smtClean="0"/>
              <a:t> </a:t>
            </a:r>
            <a:r>
              <a:rPr lang="en-US" b="1" dirty="0" smtClean="0"/>
              <a:t>intimidated!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ED18-D3F4-1549-B2A5-13FE54EA842C}" type="datetime1">
              <a:rPr lang="en-US" smtClean="0"/>
              <a:t>5/21/19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26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Theory / Recap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E3D0-57C6-D84E-B95B-6B9F6889229E}" type="datetime1">
              <a:rPr lang="en-US" smtClean="0"/>
              <a:t>5/21/19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0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Why do we sample?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576198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dirty="0" smtClean="0"/>
              <a:t>Simulate a probabilistic model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 smtClean="0"/>
              <a:t>Obtain statistical insights</a:t>
            </a:r>
          </a:p>
          <a:p>
            <a:pPr lvl="1"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C9B7-2DB4-9740-B29E-FFC81DDADB08}" type="datetime1">
              <a:rPr lang="en-US" smtClean="0"/>
              <a:t>5/21/19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317755" y="1695818"/>
                <a:ext cx="30243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sz="3200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de-CH" sz="3200" b="0" i="1" smtClean="0">
                              <a:latin typeface="Cambria Math" charset="0"/>
                            </a:rPr>
                            <m:t>𝑡𝑜𝑡</m:t>
                          </m:r>
                        </m:sub>
                      </m:sSub>
                      <m:r>
                        <a:rPr lang="de-CH" sz="32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de-CH" sz="3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de-CH" sz="3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𝐹</m:t>
                          </m:r>
                        </m:e>
                        <m:sup>
                          <m:r>
                            <a:rPr lang="de-CH" sz="3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𝑃</m:t>
                          </m:r>
                        </m:sup>
                      </m:sSup>
                      <m:r>
                        <a:rPr lang="de-CH" sz="32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de-CH" sz="3200" b="0" i="1" smtClean="0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de-CH" sz="3200" b="0" i="1" smtClean="0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𝐹</m:t>
                          </m:r>
                        </m:e>
                        <m:sup>
                          <m:r>
                            <a:rPr lang="de-CH" sz="3200" b="0" i="1" smtClean="0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𝑅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55" y="1695818"/>
                <a:ext cx="3024336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8109923" y="3574659"/>
            <a:ext cx="1440000" cy="14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6" idx="7"/>
          </p:cNvCxnSpPr>
          <p:nvPr/>
        </p:nvCxnSpPr>
        <p:spPr>
          <a:xfrm flipV="1">
            <a:off x="9339040" y="2204864"/>
            <a:ext cx="1507107" cy="1580678"/>
          </a:xfrm>
          <a:prstGeom prst="straightConnector1">
            <a:avLst/>
          </a:prstGeom>
          <a:ln w="38100" cap="sq">
            <a:solidFill>
              <a:srgbClr val="00B0F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7317755" y="2960902"/>
            <a:ext cx="1015704" cy="790339"/>
          </a:xfrm>
          <a:prstGeom prst="straightConnector1">
            <a:avLst/>
          </a:prstGeom>
          <a:ln w="381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00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Relationship Id="rId2" Type="http://schemas.microsoft.com/office/2011/relationships/webextension" Target="webextension2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85085F5F-AA54-1D48-9A2E-76D368C75695}">
  <we:reference id="wa104380169" version="1.1.0.0" store="de-CH" storeType="OMEX"/>
  <we:alternateReferences>
    <we:reference id="wa104380169" version="1.1.0.0" store="wa10438016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D746F96-36FE-7444-913C-6F3F552C6FB0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3623</TotalTime>
  <Words>850</Words>
  <Application>Microsoft Macintosh PowerPoint</Application>
  <PresentationFormat>Custom</PresentationFormat>
  <Paragraphs>168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Cambria Math</vt:lpstr>
      <vt:lpstr>Wingdings</vt:lpstr>
      <vt:lpstr>Arial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vY2X1EB4EM@student.ethz.ch</dc:creator>
  <cp:lastModifiedBy>vY2X1EB4EM@student.ethz.ch</cp:lastModifiedBy>
  <cp:revision>168</cp:revision>
  <cp:lastPrinted>2019-05-21T09:28:34Z</cp:lastPrinted>
  <dcterms:created xsi:type="dcterms:W3CDTF">2017-10-29T14:56:25Z</dcterms:created>
  <dcterms:modified xsi:type="dcterms:W3CDTF">2019-05-21T11:58:07Z</dcterms:modified>
</cp:coreProperties>
</file>