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5"/>
  </p:notesMasterIdLst>
  <p:handoutMasterIdLst>
    <p:handoutMasterId r:id="rId36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00" r:id="rId16"/>
    <p:sldId id="301" r:id="rId17"/>
    <p:sldId id="312" r:id="rId18"/>
    <p:sldId id="313" r:id="rId19"/>
    <p:sldId id="315" r:id="rId20"/>
    <p:sldId id="314" r:id="rId21"/>
    <p:sldId id="317" r:id="rId22"/>
    <p:sldId id="316" r:id="rId23"/>
    <p:sldId id="318" r:id="rId24"/>
    <p:sldId id="319" r:id="rId25"/>
    <p:sldId id="320" r:id="rId26"/>
    <p:sldId id="305" r:id="rId27"/>
    <p:sldId id="311" r:id="rId28"/>
    <p:sldId id="321" r:id="rId29"/>
    <p:sldId id="322" r:id="rId30"/>
    <p:sldId id="323" r:id="rId31"/>
    <p:sldId id="324" r:id="rId32"/>
    <p:sldId id="325" r:id="rId33"/>
    <p:sldId id="296" r:id="rId3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3" autoAdjust="0"/>
    <p:restoredTop sz="94660"/>
  </p:normalViewPr>
  <p:slideViewPr>
    <p:cSldViewPr snapToObjects="1">
      <p:cViewPr>
        <p:scale>
          <a:sx n="107" d="100"/>
          <a:sy n="107" d="100"/>
        </p:scale>
        <p:origin x="464" y="-8"/>
      </p:cViewPr>
      <p:guideLst>
        <p:guide orient="horz" pos="391"/>
        <p:guide orient="horz" pos="1298"/>
        <p:guide orient="horz" pos="3929"/>
        <p:guide orient="horz" pos="1933"/>
        <p:guide orient="horz" pos="3045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27.05.19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27.05.19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5/27/19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hyperlink" Target="https://oscarbonilla.com/2009/05/visualizing-bayes-theorem/" TargetMode="External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Marginalization, Conditional Probability, and Bayes Rule (again)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Marginalization: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de-CH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e>
                          <m:r>
                            <a:rPr lang="de-CH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Bayes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63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81651" y="1737175"/>
            <a:ext cx="5193059" cy="29879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69683" y="2024063"/>
            <a:ext cx="1584176" cy="1620961"/>
          </a:xfrm>
          <a:prstGeom prst="ellipse">
            <a:avLst/>
          </a:prstGeom>
          <a:noFill/>
          <a:ln w="38100">
            <a:solidFill>
              <a:srgbClr val="126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9009" y="2366169"/>
            <a:ext cx="1945010" cy="185491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9787" y="2447565"/>
                <a:ext cx="5152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87" y="2447565"/>
                <a:ext cx="515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21395" y="2969549"/>
                <a:ext cx="5293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395" y="2969549"/>
                <a:ext cx="52931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940889" y="1762453"/>
                <a:ext cx="5379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889" y="1762453"/>
                <a:ext cx="53790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381651" y="4833938"/>
            <a:ext cx="519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Venn Diagram of Bayes Rule: Have a look at </a:t>
            </a:r>
            <a:r>
              <a:rPr lang="en-US" sz="1200" dirty="0">
                <a:hlinkClick r:id="rId6"/>
              </a:rPr>
              <a:t>https://oscarbonilla.com/2009/05/visualizing-bayes-theorem</a:t>
            </a:r>
            <a:r>
              <a:rPr lang="en-US" sz="1200" dirty="0" smtClean="0">
                <a:hlinkClick r:id="rId6"/>
              </a:rPr>
              <a:t>/</a:t>
            </a:r>
            <a:r>
              <a:rPr lang="en-US" sz="1200" dirty="0" smtClean="0"/>
              <a:t> for more 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23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Marbles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We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have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two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jars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𝐴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,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𝐵</m:t>
                    </m:r>
                  </m:oMath>
                </a14:m>
                <a:r>
                  <a:rPr lang="de-CH" dirty="0" smtClean="0">
                    <a:ea typeface="Courier" charset="0"/>
                    <a:cs typeface="Courier" charset="0"/>
                  </a:rPr>
                  <a:t>)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with</a:t>
                </a:r>
                <a:r>
                  <a:rPr lang="de-CH" dirty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red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𝑅</m:t>
                    </m:r>
                  </m:oMath>
                </a14:m>
                <a:r>
                  <a:rPr lang="de-CH" dirty="0" smtClean="0">
                    <a:ea typeface="Courier" charset="0"/>
                    <a:cs typeface="Courier" charset="0"/>
                  </a:rPr>
                  <a:t>)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and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white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de-CH" b="0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b="0" dirty="0" err="1" smtClean="0">
                    <a:ea typeface="Courier" charset="0"/>
                    <a:cs typeface="Courier" charset="0"/>
                  </a:rPr>
                  <a:t>marbles</a:t>
                </a:r>
                <a:r>
                  <a:rPr lang="de-CH" b="0" dirty="0" smtClean="0">
                    <a:ea typeface="Courier" charset="0"/>
                    <a:cs typeface="Courier" charset="0"/>
                  </a:rPr>
                  <a:t>.</a:t>
                </a:r>
              </a:p>
              <a:p>
                <a:r>
                  <a:rPr lang="de-CH" dirty="0" smtClean="0">
                    <a:ea typeface="Courier" charset="0"/>
                    <a:cs typeface="Courier" charset="0"/>
                  </a:rPr>
                  <a:t>Drawing a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marble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from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𝐴</m:t>
                    </m:r>
                  </m:oMath>
                </a14:m>
                <a:r>
                  <a:rPr lang="de-CH" b="0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b="0" dirty="0" err="1" smtClean="0">
                    <a:ea typeface="Courier" charset="0"/>
                    <a:cs typeface="Courier" charset="0"/>
                  </a:rPr>
                  <a:t>or</a:t>
                </a:r>
                <a:r>
                  <a:rPr lang="de-CH" b="0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𝐵</m:t>
                    </m:r>
                  </m:oMath>
                </a14:m>
                <a:r>
                  <a:rPr lang="de-CH" b="0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b="0" dirty="0" err="1" smtClean="0">
                    <a:ea typeface="Courier" charset="0"/>
                    <a:cs typeface="Courier" charset="0"/>
                  </a:rPr>
                  <a:t>is</a:t>
                </a:r>
                <a:r>
                  <a:rPr lang="de-CH" b="0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b="0" dirty="0" err="1" smtClean="0">
                    <a:ea typeface="Courier" charset="0"/>
                    <a:cs typeface="Courier" charset="0"/>
                  </a:rPr>
                  <a:t>equally</a:t>
                </a:r>
                <a:r>
                  <a:rPr lang="de-CH" b="0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b="0" dirty="0" err="1" smtClean="0">
                    <a:ea typeface="Courier" charset="0"/>
                    <a:cs typeface="Courier" charset="0"/>
                  </a:rPr>
                  <a:t>likely</a:t>
                </a:r>
                <a:r>
                  <a:rPr lang="de-CH" b="0" dirty="0" smtClean="0">
                    <a:ea typeface="Courier" charset="0"/>
                    <a:cs typeface="Courier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𝑃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𝐴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𝑃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𝐵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num>
                      <m:den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den>
                    </m:f>
                  </m:oMath>
                </a14:m>
                <a:endParaRPr lang="de-CH" b="0" dirty="0" smtClean="0">
                  <a:ea typeface="Courier" charset="0"/>
                  <a:cs typeface="Courier" charset="0"/>
                </a:endParaRPr>
              </a:p>
              <a:p>
                <a:endParaRPr lang="de-CH" dirty="0" smtClean="0">
                  <a:ea typeface="Courier" charset="0"/>
                  <a:cs typeface="Courier" charset="0"/>
                </a:endParaRPr>
              </a:p>
              <a:p>
                <a:r>
                  <a:rPr lang="de-CH" dirty="0" smtClean="0">
                    <a:ea typeface="Courier" charset="0"/>
                    <a:cs typeface="Courier" charset="0"/>
                  </a:rPr>
                  <a:t>Write out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Bayes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Rule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with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appropriate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random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variables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for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𝐴</m:t>
                        </m:r>
                      </m:e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</a:p>
              <a:p>
                <a:r>
                  <a:rPr lang="de-CH" dirty="0" err="1" smtClean="0">
                    <a:ea typeface="Courier" charset="0"/>
                    <a:cs typeface="Courier" charset="0"/>
                  </a:rPr>
                  <a:t>Compute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normalization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factor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𝑃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𝑅</m:t>
                        </m:r>
                      </m:e>
                    </m:d>
                  </m:oMath>
                </a14:m>
                <a:endParaRPr lang="de-CH" dirty="0">
                  <a:ea typeface="Courier" charset="0"/>
                  <a:cs typeface="Courier" charset="0"/>
                </a:endParaRPr>
              </a:p>
              <a:p>
                <a:r>
                  <a:rPr lang="de-CH" b="0" dirty="0" err="1" smtClean="0">
                    <a:ea typeface="Courier" charset="0"/>
                    <a:cs typeface="Courier" charset="0"/>
                  </a:rPr>
                  <a:t>Compute</a:t>
                </a:r>
                <a:r>
                  <a:rPr lang="de-CH" b="0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𝐴</m:t>
                        </m:r>
                      </m:e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𝑅</m:t>
                        </m:r>
                      </m:e>
                    </m:d>
                  </m:oMath>
                </a14:m>
                <a:endParaRPr lang="de-CH" b="0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err="1" smtClean="0">
                    <a:ea typeface="Courier" charset="0"/>
                    <a:cs typeface="Courier" charset="0"/>
                  </a:rPr>
                  <a:t>Tipps</a:t>
                </a:r>
                <a:r>
                  <a:rPr lang="en-US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𝑥</m:t>
                        </m:r>
                      </m:e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𝑦</m:t>
                        </m:r>
                      </m:e>
                    </m:d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𝑝</m:t>
                        </m:r>
                        <m:d>
                          <m:dPr>
                            <m:sepChr m:val="∣"/>
                            <m:ctrlP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𝑥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𝑝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𝑝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5/5b/Stochastik_Bayestheorem_Urnenvers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549" y="3824538"/>
            <a:ext cx="3155022" cy="185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8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Expectation value and variance (again)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Expectation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value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endParaRPr lang="de-CH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Variance:</a:t>
                </a:r>
              </a:p>
              <a:p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𝑉𝑎𝑟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𝜎</m:t>
                          </m:r>
                        </m:e>
                        <m:sup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a:rPr lang="de-CH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p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63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ildergebnis fÃ¼r expectation value gau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305" y="1737175"/>
            <a:ext cx="4393206" cy="338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Change of random variables (again)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We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can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infere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probability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distribution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of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on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random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varibales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from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another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endParaRPr lang="de-CH" dirty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de-CH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de-CH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de-CH" i="1">
                                      <a:latin typeface="Cambria Math" charset="0"/>
                                    </a:rPr>
                                    <m:t>𝑑𝑦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Where the variables are related by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𝑦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𝑓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(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)</m:t>
                    </m:r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 </a:t>
                </a:r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4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</a:t>
            </a:r>
            <a:r>
              <a:rPr lang="en-GB" dirty="0"/>
              <a:t>2</a:t>
            </a:r>
            <a:r>
              <a:rPr lang="en-GB" dirty="0" smtClean="0"/>
              <a:t>: Mean and variance of Gaussian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ea typeface="Courier" charset="0"/>
                    <a:cs typeface="Courier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𝜇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+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𝜎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𝑦</m:t>
                    </m:r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 smtClean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err="1" smtClean="0">
                    <a:ea typeface="Courier" charset="0"/>
                    <a:cs typeface="Courier" charset="0"/>
                  </a:rPr>
                  <a:t>Tipps</a:t>
                </a:r>
                <a:r>
                  <a:rPr lang="en-US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e-CH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de-CH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CH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de-CH" i="1">
                                    <a:latin typeface="Cambria Math" charset="0"/>
                                  </a:rPr>
                                  <m:t>𝑑𝑦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func>
                      <m:funcPr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exp</m:t>
                        </m:r>
                      </m:fName>
                      <m:e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  <m:r>
                                      <a:rPr lang="de-CH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lang="de-CH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CH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de-CH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3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Maximum Likelihood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Assume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we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have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some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data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𝐷</m:t>
                    </m:r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 and a parametrized model, then</a:t>
                </a: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(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𝐷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∣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𝜃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We want our model to describe the data as well as possible</a:t>
                </a: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𝜃</m:t>
                          </m:r>
                        </m:e>
                        <m:sup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𝑝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𝐷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∣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𝜃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Maximum Log-Likelihood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We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are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interested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in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finding</a:t>
                </a:r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𝜃</m:t>
                          </m:r>
                        </m:e>
                        <m:sup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𝑝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𝐷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∣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𝜃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We assume that the sample are independent</a:t>
                </a: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𝐷</m:t>
                          </m:r>
                        </m:e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𝜃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𝜃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⋅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𝜃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⋅…</m:t>
                      </m:r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For convenience solve the </a:t>
                </a:r>
                <a:r>
                  <a:rPr lang="en-US" dirty="0" smtClean="0">
                    <a:ea typeface="Courier" charset="0"/>
                    <a:cs typeface="Courier" charset="0"/>
                  </a:rPr>
                  <a:t>following</a:t>
                </a:r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CH" i="1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de-CH" i="1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CH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max</m:t>
                                  </m:r>
                                </m:fName>
                                <m:e>
                                  <m:limLow>
                                    <m:limLowPr>
                                      <m:ctrlPr>
                                        <a:rPr lang="de-CH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de-CH" i="1" smtClean="0"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groupChrPr>
                                        <m:e>
                                          <m:func>
                                            <m:funcPr>
                                              <m:ctrlPr>
                                                <a:rPr lang="de-CH" i="1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de-CH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de-CH" i="1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de-CH" i="1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CH" i="1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de-CH" i="1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  <m:t>∣</m:t>
                                              </m:r>
                                              <m:r>
                                                <a:rPr lang="de-CH" i="1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de-CH" i="1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func>
                                        </m:e>
                                      </m:groupChr>
                                    </m:e>
                                    <m:lim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𝐿𝑜𝑔</m:t>
                                      </m:r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𝑙𝑖𝑘𝑒𝑙𝑖h𝑜𝑜𝑑</m:t>
                                      </m:r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 </m:t>
                                      </m:r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𝑓𝑢𝑛𝑐𝑡𝑖𝑜𝑛</m:t>
                                      </m:r>
                                    </m:lim>
                                  </m:limLow>
                                </m:e>
                              </m:func>
                            </m:e>
                          </m:func>
                          <m:r>
                            <a:rPr lang="de-CH" b="0" i="0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max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de-CH" b="0" i="1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CH" b="0" i="0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de-CH" b="0" i="1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∣</m:t>
                                      </m:r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CH" b="0" i="0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sepChr m:val="∣"/>
                                          <m:ctrlPr>
                                            <a:rPr lang="de-CH" b="0" i="1" smtClean="0"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latin typeface="Cambria Math" charset="0"/>
                                                  <a:ea typeface="Courier" charset="0"/>
                                                  <a:cs typeface="Courier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de-CH" b="0" i="1" smtClean="0"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+…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de-CH" b="0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 b="-7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3: Maximum log-likelihood for Gauss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ea typeface="Courier" charset="0"/>
                    <a:cs typeface="Courier" charset="0"/>
                  </a:rPr>
                  <a:t>Given some data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𝐷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={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, 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2</m:t>
                            </m:r>
                          </m:sub>
                        </m:sSub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, …, (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, 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𝑦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)}</m:t>
                    </m:r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 and a model</a:t>
                </a:r>
              </a:p>
              <a:p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; </m:t>
                          </m:r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𝜃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a:rPr lang="de-CH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</m:rad>
                      <m:r>
                        <a:rPr lang="de-CH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func>
                        <m:funcPr>
                          <m:ctrlP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exp</m:t>
                          </m:r>
                        </m:fName>
                        <m:e>
                          <m: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CH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  <m:r>
                                        <a:rPr lang="de-CH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  <m:r>
                                        <a:rPr lang="de-CH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CH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Write down the log-likelihood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𝑙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𝜃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func>
                      <m:func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log</m:t>
                        </m:r>
                      </m:fName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𝑝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𝐷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∣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𝜃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 </a:t>
                </a: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𝜅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 such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𝜅</m:t>
                            </m:r>
                            <m:d>
                              <m:dPr>
                                <m:ctrlPr>
                                  <a:rPr lang="de-CH" b="0" i="1" smtClean="0">
                                    <a:latin typeface="Cambria Math" charset="0"/>
                                    <a:ea typeface="Courier" charset="0"/>
                                    <a:cs typeface="Courier" charset="0"/>
                                  </a:rPr>
                                </m:ctrlPr>
                              </m:dPr>
                              <m:e>
                                <m:r>
                                  <a:rPr lang="de-CH" b="0" i="1" smtClean="0">
                                    <a:latin typeface="Cambria Math" charset="0"/>
                                    <a:ea typeface="Courier" charset="0"/>
                                    <a:cs typeface="Courier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 contains no unnecessary terms, in other words: Strap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𝑙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 from all terms which don’t affect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⋅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.</a:t>
                </a: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What does the resulting term compare to? (seen in one of the first lectures)</a:t>
                </a:r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48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 a few things from the Gaussian distribution (similar to what was done in examples)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13: Bayes Inference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Q2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Bayes Rule (similar to examples)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6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 Maximum Log Likelihood</a:t>
            </a:r>
          </a:p>
          <a:p>
            <a:r>
              <a:rPr lang="en-US" dirty="0" smtClean="0"/>
              <a:t>Compute the variance of the data (see lecture notes)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6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Further Proceedings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 Information </a:t>
            </a:r>
            <a:r>
              <a:rPr lang="en-US" dirty="0">
                <a:sym typeface="Wingdings"/>
              </a:rPr>
              <a:t>(</a:t>
            </a:r>
            <a:r>
              <a:rPr lang="en-US" i="1" dirty="0">
                <a:sym typeface="Wingdings"/>
              </a:rPr>
              <a:t>disclaimer: Not official, “my experience”</a:t>
            </a:r>
            <a:r>
              <a:rPr lang="en-US" dirty="0">
                <a:sym typeface="Wingdings"/>
              </a:rPr>
              <a:t>)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PVK (2 x </a:t>
            </a:r>
            <a:r>
              <a:rPr lang="en-US" dirty="0" err="1" smtClean="0"/>
              <a:t>halfday</a:t>
            </a:r>
            <a:r>
              <a:rPr lang="en-US" dirty="0" smtClean="0"/>
              <a:t>) by me</a:t>
            </a:r>
          </a:p>
          <a:p>
            <a:r>
              <a:rPr lang="en-US" dirty="0" smtClean="0"/>
              <a:t>Release of all material on AMIV (probably ~1 week before the PVK)</a:t>
            </a:r>
          </a:p>
          <a:p>
            <a:r>
              <a:rPr lang="en-US" dirty="0" smtClean="0"/>
              <a:t>Questions: Email or (better) Piazza</a:t>
            </a:r>
          </a:p>
          <a:p>
            <a:endParaRPr lang="en-US" dirty="0"/>
          </a:p>
          <a:p>
            <a:r>
              <a:rPr lang="en-US" dirty="0" err="1" smtClean="0"/>
              <a:t>Tipps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:</a:t>
            </a:r>
          </a:p>
          <a:p>
            <a:pPr lvl="1"/>
            <a:r>
              <a:rPr lang="en-US" dirty="0" smtClean="0">
                <a:sym typeface="Wingdings"/>
              </a:rPr>
              <a:t>Able to manually use the algorithms (“you have this and this data, compute one iteration…”)</a:t>
            </a:r>
          </a:p>
          <a:p>
            <a:pPr lvl="1"/>
            <a:r>
              <a:rPr lang="en-US" dirty="0" smtClean="0">
                <a:sym typeface="Wingdings"/>
              </a:rPr>
              <a:t>Know about attributes of methods (“to what order accurate, </a:t>
            </a:r>
            <a:r>
              <a:rPr lang="en-US" dirty="0" err="1" smtClean="0">
                <a:sym typeface="Wingdings"/>
              </a:rPr>
              <a:t>etc</a:t>
            </a:r>
            <a:r>
              <a:rPr lang="en-US" dirty="0" smtClean="0">
                <a:sym typeface="Wingdings"/>
              </a:rPr>
              <a:t> …”)</a:t>
            </a:r>
          </a:p>
          <a:p>
            <a:pPr lvl="1"/>
            <a:r>
              <a:rPr lang="en-US" dirty="0" smtClean="0">
                <a:sym typeface="Wingdings"/>
              </a:rPr>
              <a:t>Solve all hand-exercises, all in-class examples, &amp; examples from TA slides</a:t>
            </a:r>
          </a:p>
          <a:p>
            <a:pPr lvl="1"/>
            <a:r>
              <a:rPr lang="en-US" dirty="0" smtClean="0">
                <a:sym typeface="Wingdings"/>
              </a:rPr>
              <a:t>Study lecture notes (some things are not covered in exercises – might still be on exam – but focus on main concepts)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“Future” Information </a:t>
            </a:r>
            <a:r>
              <a:rPr lang="en-US" dirty="0">
                <a:sym typeface="Wingdings"/>
              </a:rPr>
              <a:t>(</a:t>
            </a:r>
            <a:r>
              <a:rPr lang="en-US" i="1" dirty="0">
                <a:sym typeface="Wingdings"/>
              </a:rPr>
              <a:t>disclaimer: Not official, “my experience”</a:t>
            </a:r>
            <a:r>
              <a:rPr lang="en-US" dirty="0">
                <a:sym typeface="Wingdings"/>
              </a:rPr>
              <a:t>)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Computational Methods for Engineering Application (HS19)</a:t>
            </a:r>
          </a:p>
          <a:p>
            <a:r>
              <a:rPr lang="en-US" dirty="0" err="1" smtClean="0"/>
              <a:t>Stochastik</a:t>
            </a:r>
            <a:r>
              <a:rPr lang="en-US" dirty="0" smtClean="0"/>
              <a:t> (HS19)</a:t>
            </a:r>
          </a:p>
          <a:p>
            <a:r>
              <a:rPr lang="en-US" dirty="0" smtClean="0"/>
              <a:t>Introduction to Machine Learning (master)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 least one course of coding per semester! (Highly beneficial for almost all masters)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5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Further proceeding </a:t>
            </a:r>
            <a:r>
              <a:rPr lang="en-US" dirty="0" err="1" smtClean="0"/>
              <a:t>wrt</a:t>
            </a:r>
            <a:r>
              <a:rPr lang="en-US" dirty="0" smtClean="0"/>
              <a:t>. Exam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Understand probability basics (again)</a:t>
            </a:r>
          </a:p>
          <a:p>
            <a:r>
              <a:rPr lang="en-US" dirty="0" smtClean="0"/>
              <a:t>Understand Bayes Rule (again)</a:t>
            </a:r>
          </a:p>
          <a:p>
            <a:r>
              <a:rPr lang="en-US" dirty="0" smtClean="0"/>
              <a:t>Understand Change of Variables (again)</a:t>
            </a:r>
          </a:p>
          <a:p>
            <a:r>
              <a:rPr lang="en-US" dirty="0" smtClean="0"/>
              <a:t>Understand Maximum Likelihood (“Parameter Estimation”)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ED18-D3F4-1549-B2A5-13FE54EA842C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5/27/19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Probability Review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>
                    <a:ea typeface="Courier" charset="0"/>
                    <a:cs typeface="Courier" charset="0"/>
                  </a:rPr>
                  <a:t>Discrete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ourier" charset="0"/>
                        <a:cs typeface="Courier" charset="0"/>
                      </a:rPr>
                      <m:t>Ω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, where </a:t>
                </a:r>
                <a:r>
                  <a:rPr lang="en-US" dirty="0" err="1">
                    <a:ea typeface="Courier" charset="0"/>
                    <a:cs typeface="Courier" charset="0"/>
                  </a:rPr>
                  <a:t>eg</a:t>
                </a:r>
                <a:r>
                  <a:rPr lang="en-US" dirty="0">
                    <a:ea typeface="Courier" charset="0"/>
                    <a:cs typeface="Courier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ourier" charset="0"/>
                        <a:cs typeface="Courier" charset="0"/>
                      </a:rPr>
                      <m:t>Ω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={0, 1, 2, …}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  <a:ea typeface="Courier" charset="0"/>
                            <a:cs typeface="Courier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nary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≥0</m:t>
                    </m:r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>
                    <a:ea typeface="Courier" charset="0"/>
                    <a:cs typeface="Courier" charset="0"/>
                  </a:rPr>
                  <a:t>Continuous Random Variables </a:t>
                </a:r>
              </a:p>
              <a:p>
                <a:pPr lvl="1"/>
                <a:r>
                  <a:rPr lang="en-US" dirty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ourier" charset="0"/>
                        <a:cs typeface="Courier" charset="0"/>
                      </a:rPr>
                      <m:t>Ω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, where </a:t>
                </a:r>
                <a:r>
                  <a:rPr lang="en-US" dirty="0" err="1">
                    <a:ea typeface="Courier" charset="0"/>
                    <a:cs typeface="Courier" charset="0"/>
                  </a:rPr>
                  <a:t>eg</a:t>
                </a:r>
                <a:r>
                  <a:rPr lang="en-US" dirty="0">
                    <a:ea typeface="Courier" charset="0"/>
                    <a:cs typeface="Courier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ourier" charset="0"/>
                        <a:cs typeface="Courier" charset="0"/>
                      </a:rPr>
                      <m:t>Ω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=[0, 1]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nary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≥0</m:t>
                    </m:r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ldergebnis fÃ¼r probability den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11" y="1124744"/>
            <a:ext cx="5735205" cy="43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3853</TotalTime>
  <Words>1140</Words>
  <Application>Microsoft Macintosh PowerPoint</Application>
  <PresentationFormat>Custom</PresentationFormat>
  <Paragraphs>216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Cambria Math</vt:lpstr>
      <vt:lpstr>Courier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198</cp:revision>
  <cp:lastPrinted>2019-05-27T10:16:19Z</cp:lastPrinted>
  <dcterms:created xsi:type="dcterms:W3CDTF">2017-10-29T14:56:25Z</dcterms:created>
  <dcterms:modified xsi:type="dcterms:W3CDTF">2019-05-27T11:29:40Z</dcterms:modified>
</cp:coreProperties>
</file>