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06214E1-BE89-4C99-B965-BC20B22C6F7E}"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91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B06214E1-BE89-4C99-B965-BC20B22C6F7E}"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401269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6214E1-BE89-4C99-B965-BC20B22C6F7E}"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274659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6214E1-BE89-4C99-B965-BC20B22C6F7E}"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92575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6214E1-BE89-4C99-B965-BC20B22C6F7E}"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2088445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6214E1-BE89-4C99-B965-BC20B22C6F7E}"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4840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6214E1-BE89-4C99-B965-BC20B22C6F7E}"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1030914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06214E1-BE89-4C99-B965-BC20B22C6F7E}"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2091564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06214E1-BE89-4C99-B965-BC20B22C6F7E}"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29069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06214E1-BE89-4C99-B965-BC20B22C6F7E}"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127525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6214E1-BE89-4C99-B965-BC20B22C6F7E}"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81566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06214E1-BE89-4C99-B965-BC20B22C6F7E}"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348349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06214E1-BE89-4C99-B965-BC20B22C6F7E}" type="datetimeFigureOut">
              <a:rPr lang="en-US" smtClean="0"/>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23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06214E1-BE89-4C99-B965-BC20B22C6F7E}"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301515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214E1-BE89-4C99-B965-BC20B22C6F7E}" type="datetimeFigureOut">
              <a:rPr lang="en-US" smtClean="0"/>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362254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06214E1-BE89-4C99-B965-BC20B22C6F7E}"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19970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06214E1-BE89-4C99-B965-BC20B22C6F7E}"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C3123-A37F-4693-A41E-74EF7150C656}" type="slidenum">
              <a:rPr lang="en-US" smtClean="0"/>
              <a:t>‹N°›</a:t>
            </a:fld>
            <a:endParaRPr lang="en-US"/>
          </a:p>
        </p:txBody>
      </p:sp>
    </p:spTree>
    <p:extLst>
      <p:ext uri="{BB962C8B-B14F-4D97-AF65-F5344CB8AC3E}">
        <p14:creationId xmlns:p14="http://schemas.microsoft.com/office/powerpoint/2010/main" val="141784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06214E1-BE89-4C99-B965-BC20B22C6F7E}" type="datetimeFigureOut">
              <a:rPr lang="en-US" smtClean="0"/>
              <a:t>6/5/2022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C4C3123-A37F-4693-A41E-74EF7150C656}" type="slidenum">
              <a:rPr lang="en-US" smtClean="0"/>
              <a:t>‹N°›</a:t>
            </a:fld>
            <a:endParaRPr lang="en-US"/>
          </a:p>
        </p:txBody>
      </p:sp>
    </p:spTree>
    <p:extLst>
      <p:ext uri="{BB962C8B-B14F-4D97-AF65-F5344CB8AC3E}">
        <p14:creationId xmlns:p14="http://schemas.microsoft.com/office/powerpoint/2010/main" val="13396210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AEF34-30ED-4FBA-BB37-8D020D071346}"/>
              </a:ext>
            </a:extLst>
          </p:cNvPr>
          <p:cNvSpPr>
            <a:spLocks noGrp="1"/>
          </p:cNvSpPr>
          <p:nvPr>
            <p:ph type="ctrTitle"/>
          </p:nvPr>
        </p:nvSpPr>
        <p:spPr>
          <a:xfrm>
            <a:off x="693175" y="112542"/>
            <a:ext cx="8001000" cy="3926059"/>
          </a:xfrm>
        </p:spPr>
        <p:txBody>
          <a:bodyPr>
            <a:normAutofit fontScale="90000"/>
          </a:bodyPr>
          <a:lstStyle/>
          <a:p>
            <a:pPr algn="ctr"/>
            <a:br>
              <a:rPr lang="fr-FR" sz="4000" b="1" dirty="0">
                <a:solidFill>
                  <a:srgbClr val="FF0000"/>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4000" b="1" dirty="0">
                <a:solidFill>
                  <a:schemeClr val="accent1">
                    <a:lumMod val="75000"/>
                  </a:schemeClr>
                </a:solidFill>
              </a:rPr>
            </a:br>
            <a:br>
              <a:rPr lang="fr-FR" sz="3200" b="1" dirty="0">
                <a:solidFill>
                  <a:schemeClr val="accent1">
                    <a:lumMod val="75000"/>
                  </a:schemeClr>
                </a:solidFill>
              </a:rPr>
            </a:br>
            <a:r>
              <a:rPr lang="en-US" sz="4000" dirty="0">
                <a:solidFill>
                  <a:srgbClr val="FF0000"/>
                </a:solidFill>
              </a:rPr>
              <a:t>Introduction to Databases Checkpoint</a:t>
            </a:r>
            <a:br>
              <a:rPr lang="en-US" sz="4000" dirty="0">
                <a:solidFill>
                  <a:srgbClr val="FF0000"/>
                </a:solidFill>
              </a:rPr>
            </a:br>
            <a:br>
              <a:rPr lang="fr-FR" sz="4000" b="1" dirty="0">
                <a:solidFill>
                  <a:schemeClr val="accent1">
                    <a:lumMod val="75000"/>
                  </a:schemeClr>
                </a:solidFill>
              </a:rPr>
            </a:br>
            <a:r>
              <a:rPr lang="fr-FR" sz="4000" b="1" dirty="0" err="1">
                <a:solidFill>
                  <a:schemeClr val="accent2">
                    <a:lumMod val="75000"/>
                  </a:schemeClr>
                </a:solidFill>
              </a:rPr>
              <a:t>presented</a:t>
            </a:r>
            <a:r>
              <a:rPr lang="fr-FR" sz="4000" b="1" dirty="0">
                <a:solidFill>
                  <a:schemeClr val="accent2">
                    <a:lumMod val="75000"/>
                  </a:schemeClr>
                </a:solidFill>
              </a:rPr>
              <a:t> by</a:t>
            </a:r>
            <a:br>
              <a:rPr lang="fr-FR" sz="4000" b="1" dirty="0">
                <a:solidFill>
                  <a:schemeClr val="accent2">
                    <a:lumMod val="75000"/>
                  </a:schemeClr>
                </a:solidFill>
              </a:rPr>
            </a:br>
            <a:r>
              <a:rPr lang="fr-FR" sz="4000" b="1" dirty="0">
                <a:solidFill>
                  <a:schemeClr val="accent2">
                    <a:lumMod val="75000"/>
                  </a:schemeClr>
                </a:solidFill>
              </a:rPr>
              <a:t>BACEM SOUIBGUI </a:t>
            </a:r>
            <a:br>
              <a:rPr lang="fr-FR" sz="4000" b="1" dirty="0">
                <a:solidFill>
                  <a:srgbClr val="FF0000"/>
                </a:solidFill>
              </a:rPr>
            </a:br>
            <a:br>
              <a:rPr lang="fr-FR" sz="4000" b="1" dirty="0">
                <a:solidFill>
                  <a:srgbClr val="FF0000"/>
                </a:solidFill>
              </a:rPr>
            </a:br>
            <a:endParaRPr lang="en-US" dirty="0"/>
          </a:p>
        </p:txBody>
      </p:sp>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684212" y="2869809"/>
            <a:ext cx="7742336" cy="3530991"/>
          </a:xfrm>
        </p:spPr>
        <p:txBody>
          <a:bodyPr>
            <a:normAutofit/>
          </a:bodyPr>
          <a:lstStyle/>
          <a:p>
            <a:pPr marL="342900" indent="-342900">
              <a:buFont typeface="Wingdings" panose="05000000000000000000" pitchFamily="2" charset="2"/>
              <a:buChar char="v"/>
            </a:pPr>
            <a:r>
              <a:rPr lang="fr-FR" altLang="ar-TN" sz="2400" b="1" dirty="0">
                <a:solidFill>
                  <a:schemeClr val="bg1"/>
                </a:solidFill>
                <a:latin typeface="Times New Roman" panose="02020603050405020304" pitchFamily="18" charset="0"/>
                <a:cs typeface="Times New Roman" panose="02020603050405020304" pitchFamily="18" charset="0"/>
              </a:rPr>
              <a:t>I</a:t>
            </a:r>
            <a:r>
              <a:rPr lang="ar-TN" altLang="ar-TN" sz="2400" b="1" dirty="0" err="1">
                <a:solidFill>
                  <a:schemeClr val="bg1"/>
                </a:solidFill>
                <a:latin typeface="Times New Roman" panose="02020603050405020304" pitchFamily="18" charset="0"/>
                <a:cs typeface="Times New Roman" panose="02020603050405020304" pitchFamily="18" charset="0"/>
              </a:rPr>
              <a:t>ntroduction</a:t>
            </a:r>
            <a:endParaRPr lang="en-US" sz="2400" b="1" i="1"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1" dirty="0">
                <a:solidFill>
                  <a:schemeClr val="bg1"/>
                </a:solidFill>
                <a:latin typeface="Times New Roman" panose="02020603050405020304" pitchFamily="18" charset="0"/>
                <a:cs typeface="Times New Roman" panose="02020603050405020304" pitchFamily="18" charset="0"/>
              </a:rPr>
              <a:t>Relational RDBMS MySQL</a:t>
            </a:r>
          </a:p>
          <a:p>
            <a:pPr marL="342900" indent="-342900">
              <a:buFont typeface="Wingdings" panose="05000000000000000000" pitchFamily="2" charset="2"/>
              <a:buChar char="v"/>
            </a:pPr>
            <a:r>
              <a:rPr lang="en-US" sz="2400" b="1" dirty="0">
                <a:solidFill>
                  <a:schemeClr val="bg1"/>
                </a:solidFill>
                <a:latin typeface="Times New Roman" panose="02020603050405020304" pitchFamily="18" charset="0"/>
                <a:cs typeface="Times New Roman" panose="02020603050405020304" pitchFamily="18" charset="0"/>
              </a:rPr>
              <a:t>Relational RDBMS PostgreSQL</a:t>
            </a:r>
          </a:p>
          <a:p>
            <a:pPr marL="342900" indent="-342900">
              <a:buFont typeface="Wingdings" panose="05000000000000000000" pitchFamily="2" charset="2"/>
              <a:buChar char="v"/>
            </a:pPr>
            <a:r>
              <a:rPr lang="en-US" sz="2400" b="1" dirty="0">
                <a:solidFill>
                  <a:schemeClr val="bg1"/>
                </a:solidFill>
                <a:latin typeface="Times New Roman" panose="02020603050405020304" pitchFamily="18" charset="0"/>
                <a:cs typeface="Times New Roman" panose="02020603050405020304" pitchFamily="18" charset="0"/>
              </a:rPr>
              <a:t>Relational RDBMS SQL SERVER </a:t>
            </a:r>
          </a:p>
          <a:p>
            <a:pPr marL="342900" indent="-342900">
              <a:buFont typeface="Wingdings" panose="05000000000000000000" pitchFamily="2" charset="2"/>
              <a:buChar char="v"/>
            </a:pPr>
            <a:r>
              <a:rPr lang="en-US" sz="2400" b="1" dirty="0">
                <a:solidFill>
                  <a:schemeClr val="bg1"/>
                </a:solidFill>
                <a:latin typeface="Times New Roman" panose="02020603050405020304" pitchFamily="18" charset="0"/>
                <a:cs typeface="Times New Roman" panose="02020603050405020304" pitchFamily="18" charset="0"/>
              </a:rPr>
              <a:t>Comparison between the three RDBMS</a:t>
            </a:r>
          </a:p>
          <a:p>
            <a:pPr marL="342900" indent="-342900">
              <a:buFont typeface="Wingdings" panose="05000000000000000000" pitchFamily="2" charset="2"/>
              <a:buChar char="v"/>
            </a:pPr>
            <a:r>
              <a:rPr lang="fr-FR" sz="2400" b="1" dirty="0" err="1">
                <a:solidFill>
                  <a:schemeClr val="bg1"/>
                </a:solidFill>
                <a:latin typeface="Times New Roman" panose="02020603050405020304" pitchFamily="18" charset="0"/>
                <a:cs typeface="Times New Roman" panose="02020603050405020304" pitchFamily="18" charset="0"/>
              </a:rPr>
              <a:t>Recap</a:t>
            </a:r>
            <a:endParaRPr lang="en-US" sz="2400" b="1" dirty="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530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AEF34-30ED-4FBA-BB37-8D020D071346}"/>
              </a:ext>
            </a:extLst>
          </p:cNvPr>
          <p:cNvSpPr>
            <a:spLocks noGrp="1"/>
          </p:cNvSpPr>
          <p:nvPr>
            <p:ph type="ctrTitle"/>
          </p:nvPr>
        </p:nvSpPr>
        <p:spPr>
          <a:xfrm>
            <a:off x="3441480" y="0"/>
            <a:ext cx="6026077" cy="647114"/>
          </a:xfrm>
        </p:spPr>
        <p:txBody>
          <a:bodyPr>
            <a:normAutofit/>
          </a:bodyPr>
          <a:lstStyle/>
          <a:p>
            <a:r>
              <a:rPr lang="fr-FR" altLang="ar-TN" sz="3200" b="1" i="1" dirty="0">
                <a:solidFill>
                  <a:schemeClr val="accent2"/>
                </a:solidFill>
              </a:rPr>
              <a:t>I</a:t>
            </a:r>
            <a:r>
              <a:rPr lang="ar-TN" altLang="ar-TN" sz="3200" b="1" i="1" dirty="0" err="1">
                <a:solidFill>
                  <a:schemeClr val="accent2"/>
                </a:solidFill>
              </a:rPr>
              <a:t>ntroduction</a:t>
            </a:r>
            <a:endParaRPr lang="en-US" sz="3200" dirty="0">
              <a:solidFill>
                <a:schemeClr val="accent2"/>
              </a:solidFill>
            </a:endParaRPr>
          </a:p>
        </p:txBody>
      </p:sp>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1058934" y="777110"/>
            <a:ext cx="10870469" cy="5876908"/>
          </a:xfrm>
        </p:spPr>
        <p:txBody>
          <a:bodyPr>
            <a:normAutofit/>
          </a:bodyPr>
          <a:lstStyle/>
          <a:p>
            <a:r>
              <a:rPr lang="en-US" b="1" dirty="0">
                <a:solidFill>
                  <a:schemeClr val="accent6"/>
                </a:solidFill>
              </a:rPr>
              <a:t>What is Database?</a:t>
            </a:r>
          </a:p>
          <a:p>
            <a:r>
              <a:rPr lang="en-US" b="1" dirty="0">
                <a:solidFill>
                  <a:schemeClr val="bg1"/>
                </a:solidFill>
              </a:rPr>
              <a:t>Structured set of information designed and produced to be easily accessed, managed and modified by several users.</a:t>
            </a:r>
          </a:p>
          <a:p>
            <a:r>
              <a:rPr lang="en-US" b="1" i="1" dirty="0">
                <a:solidFill>
                  <a:srgbClr val="C00000"/>
                </a:solidFill>
              </a:rPr>
              <a:t>what is DBMS?</a:t>
            </a:r>
          </a:p>
          <a:p>
            <a:r>
              <a:rPr lang="en-US" dirty="0"/>
              <a:t> </a:t>
            </a:r>
            <a:r>
              <a:rPr lang="en-US" b="1" dirty="0" err="1">
                <a:solidFill>
                  <a:schemeClr val="bg1"/>
                </a:solidFill>
              </a:rPr>
              <a:t>DataBase</a:t>
            </a:r>
            <a:r>
              <a:rPr lang="en-US" b="1" dirty="0">
                <a:solidFill>
                  <a:schemeClr val="bg1"/>
                </a:solidFill>
              </a:rPr>
              <a:t> Management System allows developers to store and handle data in relational tables.</a:t>
            </a:r>
          </a:p>
          <a:p>
            <a:r>
              <a:rPr lang="en-US" b="1" dirty="0">
                <a:solidFill>
                  <a:schemeClr val="bg1"/>
                </a:solidFill>
              </a:rPr>
              <a:t>There are many components that build the core functionality of an RDBMS, each of which executes specific actions on a database. </a:t>
            </a:r>
          </a:p>
          <a:p>
            <a:endParaRPr lang="en-US" b="1" dirty="0">
              <a:solidFill>
                <a:schemeClr val="bg1"/>
              </a:solidFill>
            </a:endParaRPr>
          </a:p>
        </p:txBody>
      </p:sp>
      <p:pic>
        <p:nvPicPr>
          <p:cNvPr id="5" name="Image 4">
            <a:extLst>
              <a:ext uri="{FF2B5EF4-FFF2-40B4-BE49-F238E27FC236}">
                <a16:creationId xmlns:a16="http://schemas.microsoft.com/office/drawing/2014/main" id="{0F6FB9AC-4943-49C0-A411-2D8BF8BBC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405" y="4009292"/>
            <a:ext cx="10574226" cy="2774721"/>
          </a:xfrm>
          <a:prstGeom prst="rect">
            <a:avLst/>
          </a:prstGeom>
        </p:spPr>
      </p:pic>
    </p:spTree>
    <p:extLst>
      <p:ext uri="{BB962C8B-B14F-4D97-AF65-F5344CB8AC3E}">
        <p14:creationId xmlns:p14="http://schemas.microsoft.com/office/powerpoint/2010/main" val="157781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AEF34-30ED-4FBA-BB37-8D020D071346}"/>
              </a:ext>
            </a:extLst>
          </p:cNvPr>
          <p:cNvSpPr>
            <a:spLocks noGrp="1"/>
          </p:cNvSpPr>
          <p:nvPr>
            <p:ph type="ctrTitle"/>
          </p:nvPr>
        </p:nvSpPr>
        <p:spPr>
          <a:xfrm>
            <a:off x="2245726" y="-160607"/>
            <a:ext cx="8811480" cy="889783"/>
          </a:xfrm>
        </p:spPr>
        <p:txBody>
          <a:bodyPr>
            <a:normAutofit/>
          </a:bodyPr>
          <a:lstStyle/>
          <a:p>
            <a:pPr marL="342900" indent="-342900"/>
            <a:r>
              <a:rPr lang="en-US" sz="3200" b="1" dirty="0">
                <a:solidFill>
                  <a:schemeClr val="accent2"/>
                </a:solidFill>
                <a:latin typeface="Tahoma" panose="020B0604030504040204" pitchFamily="34" charset="0"/>
                <a:ea typeface="Tahoma" panose="020B0604030504040204" pitchFamily="34" charset="0"/>
                <a:cs typeface="Tahoma" panose="020B0604030504040204" pitchFamily="34" charset="0"/>
              </a:rPr>
              <a:t>Relational RDBMS MySQL</a:t>
            </a:r>
          </a:p>
        </p:txBody>
      </p:sp>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211015" y="861515"/>
            <a:ext cx="10086536" cy="5764367"/>
          </a:xfrm>
        </p:spPr>
        <p:txBody>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marL="342900" indent="-342900">
              <a:buFont typeface="Wingdings" panose="05000000000000000000" pitchFamily="2" charset="2"/>
              <a:buChar char="v"/>
            </a:pPr>
            <a:r>
              <a:rPr lang="en-US" sz="2400" dirty="0">
                <a:solidFill>
                  <a:schemeClr val="bg1"/>
                </a:solidFill>
              </a:rPr>
              <a:t>MySQL Relational Database is </a:t>
            </a:r>
            <a:r>
              <a:rPr lang="en-US" sz="2400" b="1" dirty="0">
                <a:solidFill>
                  <a:schemeClr val="bg1"/>
                </a:solidFill>
              </a:rPr>
              <a:t>an assemblage of relational data that is structured or organized in the form of tables, columns, and rows</a:t>
            </a:r>
            <a:r>
              <a:rPr lang="en-US" sz="2400" dirty="0">
                <a:solidFill>
                  <a:schemeClr val="bg1"/>
                </a:solidFill>
              </a:rPr>
              <a:t>, where tables represent the objects, columns represent the fields and rows represent the records.</a:t>
            </a:r>
          </a:p>
        </p:txBody>
      </p:sp>
      <p:pic>
        <p:nvPicPr>
          <p:cNvPr id="5" name="Image 4">
            <a:extLst>
              <a:ext uri="{FF2B5EF4-FFF2-40B4-BE49-F238E27FC236}">
                <a16:creationId xmlns:a16="http://schemas.microsoft.com/office/drawing/2014/main" id="{01C7C31D-E849-4FA4-A94D-426830E8C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04" y="729176"/>
            <a:ext cx="8510954" cy="3308244"/>
          </a:xfrm>
          <a:prstGeom prst="rect">
            <a:avLst/>
          </a:prstGeom>
        </p:spPr>
      </p:pic>
    </p:spTree>
    <p:extLst>
      <p:ext uri="{BB962C8B-B14F-4D97-AF65-F5344CB8AC3E}">
        <p14:creationId xmlns:p14="http://schemas.microsoft.com/office/powerpoint/2010/main" val="304820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684212" y="365761"/>
            <a:ext cx="10949770" cy="5425440"/>
          </a:xfrm>
        </p:spPr>
        <p:txBody>
          <a:bodyPr/>
          <a:lstStyle/>
          <a:p>
            <a:endParaRPr lang="en-US" dirty="0"/>
          </a:p>
          <a:p>
            <a:endParaRPr lang="en-US" sz="2400" dirty="0">
              <a:latin typeface="Times New Roman" panose="02020603050405020304" pitchFamily="18" charset="0"/>
              <a:cs typeface="Times New Roman" panose="02020603050405020304" pitchFamily="18" charset="0"/>
            </a:endParaRPr>
          </a:p>
          <a:p>
            <a:r>
              <a:rPr lang="en-US" sz="2400" b="1" i="1" dirty="0">
                <a:solidFill>
                  <a:schemeClr val="bg1"/>
                </a:solidFill>
                <a:latin typeface="Times New Roman" panose="02020603050405020304" pitchFamily="18" charset="0"/>
                <a:cs typeface="Times New Roman" panose="02020603050405020304" pitchFamily="18" charset="0"/>
              </a:rPr>
              <a:t>MySQL is widely used, especially by beginners. There are many things you can do with this software, and it is ideal for learning about database management. Be aware, however, that MySQL is far from perfect. Indeed, it does not always follow the official standard. </a:t>
            </a:r>
          </a:p>
          <a:p>
            <a:r>
              <a:rPr lang="en-US" sz="2400" b="1" i="1" dirty="0">
                <a:solidFill>
                  <a:schemeClr val="bg1"/>
                </a:solidFill>
                <a:latin typeface="Times New Roman" panose="02020603050405020304" pitchFamily="18" charset="0"/>
                <a:cs typeface="Times New Roman" panose="02020603050405020304" pitchFamily="18" charset="0"/>
              </a:rPr>
              <a:t>Some syntaxes can therefore be specific to MySQL and not work under other RDBMS. I will try to report this when the case arises, but be aware of this issue. </a:t>
            </a:r>
          </a:p>
          <a:p>
            <a:r>
              <a:rPr lang="en-US" sz="2400" b="1" i="1" dirty="0">
                <a:solidFill>
                  <a:schemeClr val="bg1"/>
                </a:solidFill>
                <a:latin typeface="Times New Roman" panose="02020603050405020304" pitchFamily="18" charset="0"/>
                <a:cs typeface="Times New Roman" panose="02020603050405020304" pitchFamily="18" charset="0"/>
              </a:rPr>
              <a:t>In addition, it does not implement some advanced features that you might find useful for a somewhat ambitious project. Finally, it is very permissive, and will therefore accept requests that would generate an error under other RDBMS.</a:t>
            </a:r>
          </a:p>
          <a:p>
            <a:endParaRPr lang="en-US" dirty="0"/>
          </a:p>
        </p:txBody>
      </p:sp>
    </p:spTree>
    <p:extLst>
      <p:ext uri="{BB962C8B-B14F-4D97-AF65-F5344CB8AC3E}">
        <p14:creationId xmlns:p14="http://schemas.microsoft.com/office/powerpoint/2010/main" val="115458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34124E9-2002-4ACB-B74F-2F87F8EFB7F4}"/>
              </a:ext>
            </a:extLst>
          </p:cNvPr>
          <p:cNvSpPr>
            <a:spLocks noGrp="1"/>
          </p:cNvSpPr>
          <p:nvPr>
            <p:ph idx="1"/>
          </p:nvPr>
        </p:nvSpPr>
        <p:spPr>
          <a:xfrm>
            <a:off x="684212" y="28137"/>
            <a:ext cx="8534400" cy="835464"/>
          </a:xfrm>
        </p:spPr>
        <p:txBody>
          <a:bodyPr>
            <a:noAutofit/>
          </a:bodyPr>
          <a:lstStyle/>
          <a:p>
            <a:pPr marL="0" indent="0" algn="ctr">
              <a:buNone/>
            </a:pPr>
            <a:r>
              <a:rPr lang="en-US" sz="2800" b="1" i="1" dirty="0">
                <a:solidFill>
                  <a:schemeClr val="accent2"/>
                </a:solidFill>
                <a:latin typeface="Tahoma" panose="020B0604030504040204" pitchFamily="34" charset="0"/>
                <a:ea typeface="Tahoma" panose="020B0604030504040204" pitchFamily="34" charset="0"/>
                <a:cs typeface="Tahoma" panose="020B0604030504040204" pitchFamily="34" charset="0"/>
              </a:rPr>
              <a:t> Relational RDBMS PostgreSQL?</a:t>
            </a:r>
            <a:endPar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age 3">
            <a:extLst>
              <a:ext uri="{FF2B5EF4-FFF2-40B4-BE49-F238E27FC236}">
                <a16:creationId xmlns:a16="http://schemas.microsoft.com/office/drawing/2014/main" id="{A02E8CA1-CA24-4116-A3B6-05C85CB80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126" y="28137"/>
            <a:ext cx="2957611" cy="1105811"/>
          </a:xfrm>
          <a:prstGeom prst="rect">
            <a:avLst/>
          </a:prstGeom>
        </p:spPr>
      </p:pic>
      <p:sp>
        <p:nvSpPr>
          <p:cNvPr id="10" name="Sous-titre 2">
            <a:extLst>
              <a:ext uri="{FF2B5EF4-FFF2-40B4-BE49-F238E27FC236}">
                <a16:creationId xmlns:a16="http://schemas.microsoft.com/office/drawing/2014/main" id="{6B1662D0-74B7-4CDD-BF99-6BE2B8F5687F}"/>
              </a:ext>
            </a:extLst>
          </p:cNvPr>
          <p:cNvSpPr txBox="1">
            <a:spLocks/>
          </p:cNvSpPr>
          <p:nvPr/>
        </p:nvSpPr>
        <p:spPr>
          <a:xfrm>
            <a:off x="684212" y="365761"/>
            <a:ext cx="10949770" cy="54254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US" dirty="0"/>
          </a:p>
          <a:p>
            <a:endParaRPr lang="en-US" sz="2400" dirty="0">
              <a:latin typeface="Times New Roman" panose="02020603050405020304" pitchFamily="18" charset="0"/>
              <a:cs typeface="Times New Roman" panose="02020603050405020304" pitchFamily="18" charset="0"/>
            </a:endParaRPr>
          </a:p>
          <a:p>
            <a:r>
              <a:rPr lang="en-US" sz="3600" dirty="0">
                <a:solidFill>
                  <a:schemeClr val="bg1"/>
                </a:solidFill>
                <a:latin typeface="Times New Roman" panose="02020603050405020304" pitchFamily="18" charset="0"/>
                <a:cs typeface="Times New Roman" panose="02020603050405020304" pitchFamily="18" charset="0"/>
              </a:rPr>
              <a:t>Like MySQL, PostgreSQL is open source software. However, it is less used, especially by beginners, because it is less known. Part of the reason for this ignorance is that PostgreSQL has long been available only under Unix. The first Windows version did not appear until version 8.0 of the software was released in 2005.</a:t>
            </a:r>
          </a:p>
          <a:p>
            <a:endParaRPr lang="en-US" dirty="0"/>
          </a:p>
        </p:txBody>
      </p:sp>
    </p:spTree>
    <p:extLst>
      <p:ext uri="{BB962C8B-B14F-4D97-AF65-F5344CB8AC3E}">
        <p14:creationId xmlns:p14="http://schemas.microsoft.com/office/powerpoint/2010/main" val="415900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AEF34-30ED-4FBA-BB37-8D020D071346}"/>
              </a:ext>
            </a:extLst>
          </p:cNvPr>
          <p:cNvSpPr>
            <a:spLocks noGrp="1"/>
          </p:cNvSpPr>
          <p:nvPr>
            <p:ph type="ctrTitle"/>
          </p:nvPr>
        </p:nvSpPr>
        <p:spPr>
          <a:xfrm>
            <a:off x="1183823" y="127782"/>
            <a:ext cx="9824354" cy="1066800"/>
          </a:xfrm>
        </p:spPr>
        <p:txBody>
          <a:bodyPr>
            <a:normAutofit/>
          </a:bodyPr>
          <a:lstStyle/>
          <a:p>
            <a:r>
              <a:rPr lang="en-US" sz="3200" b="1" i="1" dirty="0">
                <a:solidFill>
                  <a:schemeClr val="accent2"/>
                </a:solidFill>
                <a:latin typeface="Tahoma" panose="020B0604030504040204" pitchFamily="34" charset="0"/>
                <a:ea typeface="Tahoma" panose="020B0604030504040204" pitchFamily="34" charset="0"/>
                <a:cs typeface="Tahoma" panose="020B0604030504040204" pitchFamily="34" charset="0"/>
              </a:rPr>
              <a:t>Relational RDBMS SQL SERVER  </a:t>
            </a:r>
            <a:br>
              <a:rPr lang="en-US" sz="3200" b="1" dirty="0">
                <a:solidFill>
                  <a:schemeClr val="accent2"/>
                </a:solidFill>
                <a:latin typeface="Tahoma" panose="020B0604030504040204" pitchFamily="34" charset="0"/>
                <a:ea typeface="Tahoma" panose="020B0604030504040204" pitchFamily="34" charset="0"/>
                <a:cs typeface="Tahoma" panose="020B0604030504040204" pitchFamily="34" charset="0"/>
              </a:rPr>
            </a:br>
            <a:endPar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684212" y="1322363"/>
            <a:ext cx="10935702" cy="5725551"/>
          </a:xfrm>
        </p:spPr>
        <p:txBody>
          <a:bodyPr>
            <a:normAutofit/>
          </a:bodyPr>
          <a:lstStyle/>
          <a:p>
            <a:r>
              <a:rPr lang="en-US" sz="2800" b="1" dirty="0">
                <a:solidFill>
                  <a:schemeClr val="bg1"/>
                </a:solidFill>
              </a:rPr>
              <a:t>SQL Server is a Microsoft product used to manage and store</a:t>
            </a:r>
            <a:br>
              <a:rPr lang="en-US" sz="2800" b="1" dirty="0">
                <a:solidFill>
                  <a:schemeClr val="bg1"/>
                </a:solidFill>
              </a:rPr>
            </a:br>
            <a:r>
              <a:rPr lang="en-US" sz="2800" b="1" dirty="0">
                <a:solidFill>
                  <a:schemeClr val="bg1"/>
                </a:solidFill>
              </a:rPr>
              <a:t>information. Technically, SQL Server is a “relational database management system” (RDMS).</a:t>
            </a:r>
          </a:p>
          <a:p>
            <a:r>
              <a:rPr lang="en-US" sz="2800" b="1" dirty="0">
                <a:solidFill>
                  <a:schemeClr val="bg1"/>
                </a:solidFill>
              </a:rPr>
              <a:t>Broken apart, this term means two things. First, that data stored inside SQL Server will be housed in a “relational database”, and second, that SQL Server is an entire “management system”, not just a database. </a:t>
            </a:r>
          </a:p>
          <a:p>
            <a:r>
              <a:rPr lang="en-US" sz="2800" b="1" dirty="0">
                <a:solidFill>
                  <a:schemeClr val="bg1"/>
                </a:solidFill>
              </a:rPr>
              <a:t>SQL itself stands for Structured Query Language. This is the language used to manage and administer the database server.</a:t>
            </a:r>
          </a:p>
        </p:txBody>
      </p:sp>
      <p:pic>
        <p:nvPicPr>
          <p:cNvPr id="4" name="Image 3">
            <a:extLst>
              <a:ext uri="{FF2B5EF4-FFF2-40B4-BE49-F238E27FC236}">
                <a16:creationId xmlns:a16="http://schemas.microsoft.com/office/drawing/2014/main" id="{5456DC90-7E44-43E3-8061-76925E004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799" y="127782"/>
            <a:ext cx="2519241" cy="1066800"/>
          </a:xfrm>
          <a:prstGeom prst="rect">
            <a:avLst/>
          </a:prstGeom>
        </p:spPr>
      </p:pic>
    </p:spTree>
    <p:extLst>
      <p:ext uri="{BB962C8B-B14F-4D97-AF65-F5344CB8AC3E}">
        <p14:creationId xmlns:p14="http://schemas.microsoft.com/office/powerpoint/2010/main" val="378425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AEF34-30ED-4FBA-BB37-8D020D071346}"/>
              </a:ext>
            </a:extLst>
          </p:cNvPr>
          <p:cNvSpPr>
            <a:spLocks noGrp="1"/>
          </p:cNvSpPr>
          <p:nvPr>
            <p:ph type="ctrTitle"/>
          </p:nvPr>
        </p:nvSpPr>
        <p:spPr>
          <a:xfrm>
            <a:off x="1542341" y="-383345"/>
            <a:ext cx="10527739" cy="1143000"/>
          </a:xfrm>
        </p:spPr>
        <p:txBody>
          <a:bodyPr>
            <a:normAutofit/>
          </a:bodyPr>
          <a:lstStyle/>
          <a:p>
            <a:r>
              <a:rPr lang="en-US" sz="3200" b="1" i="1" dirty="0">
                <a:solidFill>
                  <a:schemeClr val="accent2"/>
                </a:solidFill>
                <a:latin typeface="Tahoma" panose="020B0604030504040204" pitchFamily="34" charset="0"/>
                <a:ea typeface="Tahoma" panose="020B0604030504040204" pitchFamily="34" charset="0"/>
                <a:cs typeface="Tahoma" panose="020B0604030504040204" pitchFamily="34" charset="0"/>
              </a:rPr>
              <a:t>Comparison between the three RDBMS</a:t>
            </a:r>
            <a:endPar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age 3">
            <a:extLst>
              <a:ext uri="{FF2B5EF4-FFF2-40B4-BE49-F238E27FC236}">
                <a16:creationId xmlns:a16="http://schemas.microsoft.com/office/drawing/2014/main" id="{CABC6902-52B8-4227-8B7E-DB3F19E5AA6C}"/>
              </a:ext>
            </a:extLst>
          </p:cNvPr>
          <p:cNvPicPr>
            <a:picLocks noChangeAspect="1"/>
          </p:cNvPicPr>
          <p:nvPr/>
        </p:nvPicPr>
        <p:blipFill>
          <a:blip r:embed="rId2"/>
          <a:stretch>
            <a:fillRect/>
          </a:stretch>
        </p:blipFill>
        <p:spPr>
          <a:xfrm>
            <a:off x="819454" y="1206815"/>
            <a:ext cx="10688335" cy="4842293"/>
          </a:xfrm>
          <a:prstGeom prst="rect">
            <a:avLst/>
          </a:prstGeom>
        </p:spPr>
      </p:pic>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684211" y="759656"/>
            <a:ext cx="11048243" cy="5508622"/>
          </a:xfrm>
        </p:spPr>
        <p:txBody>
          <a:bodyPr/>
          <a:lstStyle/>
          <a:p>
            <a:endParaRPr lang="en-US" dirty="0"/>
          </a:p>
        </p:txBody>
      </p:sp>
    </p:spTree>
    <p:extLst>
      <p:ext uri="{BB962C8B-B14F-4D97-AF65-F5344CB8AC3E}">
        <p14:creationId xmlns:p14="http://schemas.microsoft.com/office/powerpoint/2010/main" val="334406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AEF34-30ED-4FBA-BB37-8D020D071346}"/>
              </a:ext>
            </a:extLst>
          </p:cNvPr>
          <p:cNvSpPr>
            <a:spLocks noGrp="1"/>
          </p:cNvSpPr>
          <p:nvPr>
            <p:ph type="ctrTitle"/>
          </p:nvPr>
        </p:nvSpPr>
        <p:spPr>
          <a:xfrm>
            <a:off x="3884612" y="0"/>
            <a:ext cx="8001000" cy="864705"/>
          </a:xfrm>
        </p:spPr>
        <p:txBody>
          <a:bodyPr>
            <a:normAutofit/>
          </a:bodyPr>
          <a:lstStyle/>
          <a:p>
            <a:r>
              <a:rPr lang="en-US" sz="3600" dirty="0">
                <a:solidFill>
                  <a:schemeClr val="accent2"/>
                </a:solidFill>
                <a:latin typeface="Tahoma" panose="020B0604030504040204" pitchFamily="34" charset="0"/>
                <a:ea typeface="Tahoma" panose="020B0604030504040204" pitchFamily="34" charset="0"/>
                <a:cs typeface="Tahoma" panose="020B0604030504040204" pitchFamily="34" charset="0"/>
              </a:rPr>
              <a:t>Recap</a:t>
            </a:r>
          </a:p>
        </p:txBody>
      </p:sp>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821635" y="1328531"/>
            <a:ext cx="9939130" cy="4992756"/>
          </a:xfrm>
        </p:spPr>
        <p:txBody>
          <a:bodyPr/>
          <a:lstStyle/>
          <a:p>
            <a:pPr algn="ctr"/>
            <a:r>
              <a:rPr lang="en-US" sz="4400" dirty="0">
                <a:solidFill>
                  <a:schemeClr val="bg1"/>
                </a:solidFill>
                <a:latin typeface="Calibri" panose="020F0502020204030204" pitchFamily="34" charset="0"/>
                <a:cs typeface="Calibri" panose="020F0502020204030204" pitchFamily="34" charset="0"/>
              </a:rPr>
              <a:t>The reason for choosing one database product over another should be based on your applications and the state of your development cycle. </a:t>
            </a:r>
          </a:p>
          <a:p>
            <a:endParaRPr lang="en-US" dirty="0"/>
          </a:p>
        </p:txBody>
      </p:sp>
    </p:spTree>
    <p:extLst>
      <p:ext uri="{BB962C8B-B14F-4D97-AF65-F5344CB8AC3E}">
        <p14:creationId xmlns:p14="http://schemas.microsoft.com/office/powerpoint/2010/main" val="63054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34124E9-2002-4ACB-B74F-2F87F8EFB7F4}"/>
              </a:ext>
            </a:extLst>
          </p:cNvPr>
          <p:cNvSpPr>
            <a:spLocks noGrp="1"/>
          </p:cNvSpPr>
          <p:nvPr>
            <p:ph type="subTitle" idx="1"/>
          </p:nvPr>
        </p:nvSpPr>
        <p:spPr>
          <a:xfrm>
            <a:off x="2438400" y="1739348"/>
            <a:ext cx="9939130" cy="1944756"/>
          </a:xfrm>
        </p:spPr>
        <p:txBody>
          <a:bodyPr/>
          <a:lstStyle/>
          <a:p>
            <a:r>
              <a:rPr lang="fr-FR" sz="9600" b="1" i="1" u="sng" dirty="0" err="1">
                <a:solidFill>
                  <a:schemeClr val="accent6">
                    <a:lumMod val="75000"/>
                  </a:schemeClr>
                </a:solidFill>
              </a:rPr>
              <a:t>Thank</a:t>
            </a:r>
            <a:r>
              <a:rPr lang="fr-FR" sz="9600" b="1" i="1" u="sng" dirty="0">
                <a:solidFill>
                  <a:schemeClr val="accent6">
                    <a:lumMod val="75000"/>
                  </a:schemeClr>
                </a:solidFill>
              </a:rPr>
              <a:t> </a:t>
            </a:r>
            <a:r>
              <a:rPr lang="fr-FR" sz="9600" b="1" i="1" u="sng" dirty="0" err="1">
                <a:solidFill>
                  <a:schemeClr val="accent6">
                    <a:lumMod val="75000"/>
                  </a:schemeClr>
                </a:solidFill>
              </a:rPr>
              <a:t>you</a:t>
            </a:r>
            <a:endParaRPr lang="en-US" b="1" i="1" u="sng" dirty="0">
              <a:solidFill>
                <a:schemeClr val="accent6">
                  <a:lumMod val="75000"/>
                </a:schemeClr>
              </a:solidFill>
            </a:endParaRPr>
          </a:p>
        </p:txBody>
      </p:sp>
    </p:spTree>
    <p:extLst>
      <p:ext uri="{BB962C8B-B14F-4D97-AF65-F5344CB8AC3E}">
        <p14:creationId xmlns:p14="http://schemas.microsoft.com/office/powerpoint/2010/main" val="3608494711"/>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244</TotalTime>
  <Words>289</Words>
  <Application>Microsoft Office PowerPoint</Application>
  <PresentationFormat>Grand écran</PresentationFormat>
  <Paragraphs>40</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Calibri</vt:lpstr>
      <vt:lpstr>Century Gothic</vt:lpstr>
      <vt:lpstr>Tahoma</vt:lpstr>
      <vt:lpstr>Times New Roman</vt:lpstr>
      <vt:lpstr>Wingdings</vt:lpstr>
      <vt:lpstr>Wingdings 3</vt:lpstr>
      <vt:lpstr>Secteur</vt:lpstr>
      <vt:lpstr>           Introduction to Databases Checkpoint  presented by BACEM SOUIBGUI   </vt:lpstr>
      <vt:lpstr>Introduction</vt:lpstr>
      <vt:lpstr>Relational RDBMS MySQL</vt:lpstr>
      <vt:lpstr>Présentation PowerPoint</vt:lpstr>
      <vt:lpstr>Présentation PowerPoint</vt:lpstr>
      <vt:lpstr>Relational RDBMS SQL SERVER   </vt:lpstr>
      <vt:lpstr>Comparison between the three RDBMS</vt:lpstr>
      <vt:lpstr>Recap</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Databases Checkpoint  presented by BACEM SOUIBGUI   </dc:title>
  <dc:creator>Bacem</dc:creator>
  <cp:lastModifiedBy>Bacem</cp:lastModifiedBy>
  <cp:revision>9</cp:revision>
  <dcterms:created xsi:type="dcterms:W3CDTF">2022-06-05T17:18:57Z</dcterms:created>
  <dcterms:modified xsi:type="dcterms:W3CDTF">2022-06-05T21:24:07Z</dcterms:modified>
</cp:coreProperties>
</file>