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5" r:id="rId7"/>
    <p:sldId id="266" r:id="rId8"/>
    <p:sldId id="261" r:id="rId9"/>
    <p:sldId id="267" r:id="rId10"/>
    <p:sldId id="268" r:id="rId11"/>
    <p:sldId id="269"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fr-FR"/>
              <a:t>Modifiez le style du titre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06214E1-BE89-4C99-B965-BC20B22C6F7E}" type="datetimeFigureOut">
              <a:rPr lang="en-US" smtClean="0"/>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4C3123-A37F-4693-A41E-74EF7150C656}" type="slidenum">
              <a:rPr lang="en-US" smtClean="0"/>
              <a:t>‹N°›</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3917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Date Placeholder 2"/>
          <p:cNvSpPr>
            <a:spLocks noGrp="1"/>
          </p:cNvSpPr>
          <p:nvPr>
            <p:ph type="dt" sz="half" idx="10"/>
          </p:nvPr>
        </p:nvSpPr>
        <p:spPr/>
        <p:txBody>
          <a:bodyPr/>
          <a:lstStyle/>
          <a:p>
            <a:fld id="{B06214E1-BE89-4C99-B965-BC20B22C6F7E}" type="datetimeFigureOut">
              <a:rPr lang="en-US" smtClean="0"/>
              <a:t>6/27/2022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4C3123-A37F-4693-A41E-74EF7150C656}" type="slidenum">
              <a:rPr lang="en-US" smtClean="0"/>
              <a:t>‹N°›</a:t>
            </a:fld>
            <a:endParaRPr lang="en-US"/>
          </a:p>
        </p:txBody>
      </p:sp>
    </p:spTree>
    <p:extLst>
      <p:ext uri="{BB962C8B-B14F-4D97-AF65-F5344CB8AC3E}">
        <p14:creationId xmlns:p14="http://schemas.microsoft.com/office/powerpoint/2010/main" val="4012691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06214E1-BE89-4C99-B965-BC20B22C6F7E}" type="datetimeFigureOut">
              <a:rPr lang="en-US" smtClean="0"/>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4C3123-A37F-4693-A41E-74EF7150C656}" type="slidenum">
              <a:rPr lang="en-US" smtClean="0"/>
              <a:t>‹N°›</a:t>
            </a:fld>
            <a:endParaRPr lang="en-US"/>
          </a:p>
        </p:txBody>
      </p:sp>
    </p:spTree>
    <p:extLst>
      <p:ext uri="{BB962C8B-B14F-4D97-AF65-F5344CB8AC3E}">
        <p14:creationId xmlns:p14="http://schemas.microsoft.com/office/powerpoint/2010/main" val="2746596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06214E1-BE89-4C99-B965-BC20B22C6F7E}" type="datetimeFigureOut">
              <a:rPr lang="en-US" smtClean="0"/>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4C3123-A37F-4693-A41E-74EF7150C656}" type="slidenum">
              <a:rPr lang="en-US" smtClean="0"/>
              <a:t>‹N°›</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7925758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06214E1-BE89-4C99-B965-BC20B22C6F7E}" type="datetimeFigureOut">
              <a:rPr lang="en-US" smtClean="0"/>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4C3123-A37F-4693-A41E-74EF7150C656}" type="slidenum">
              <a:rPr lang="en-US" smtClean="0"/>
              <a:t>‹N°›</a:t>
            </a:fld>
            <a:endParaRPr lang="en-US"/>
          </a:p>
        </p:txBody>
      </p:sp>
    </p:spTree>
    <p:extLst>
      <p:ext uri="{BB962C8B-B14F-4D97-AF65-F5344CB8AC3E}">
        <p14:creationId xmlns:p14="http://schemas.microsoft.com/office/powerpoint/2010/main" val="20884452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Modifier les styles du texte du masque</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06214E1-BE89-4C99-B965-BC20B22C6F7E}" type="datetimeFigureOut">
              <a:rPr lang="en-US" smtClean="0"/>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4C3123-A37F-4693-A41E-74EF7150C656}" type="slidenum">
              <a:rPr lang="en-US" smtClean="0"/>
              <a:t>‹N°›</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248402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Modifier les styles du texte du masque</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06214E1-BE89-4C99-B965-BC20B22C6F7E}" type="datetimeFigureOut">
              <a:rPr lang="en-US" smtClean="0"/>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4C3123-A37F-4693-A41E-74EF7150C656}" type="slidenum">
              <a:rPr lang="en-US" smtClean="0"/>
              <a:t>‹N°›</a:t>
            </a:fld>
            <a:endParaRPr lang="en-US"/>
          </a:p>
        </p:txBody>
      </p:sp>
    </p:spTree>
    <p:extLst>
      <p:ext uri="{BB962C8B-B14F-4D97-AF65-F5344CB8AC3E}">
        <p14:creationId xmlns:p14="http://schemas.microsoft.com/office/powerpoint/2010/main" val="1030914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06214E1-BE89-4C99-B965-BC20B22C6F7E}" type="datetimeFigureOut">
              <a:rPr lang="en-US" smtClean="0"/>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4C3123-A37F-4693-A41E-74EF7150C656}" type="slidenum">
              <a:rPr lang="en-US" smtClean="0"/>
              <a:t>‹N°›</a:t>
            </a:fld>
            <a:endParaRPr lang="en-US"/>
          </a:p>
        </p:txBody>
      </p:sp>
    </p:spTree>
    <p:extLst>
      <p:ext uri="{BB962C8B-B14F-4D97-AF65-F5344CB8AC3E}">
        <p14:creationId xmlns:p14="http://schemas.microsoft.com/office/powerpoint/2010/main" val="20915644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06214E1-BE89-4C99-B965-BC20B22C6F7E}" type="datetimeFigureOut">
              <a:rPr lang="en-US" smtClean="0"/>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4C3123-A37F-4693-A41E-74EF7150C656}" type="slidenum">
              <a:rPr lang="en-US" smtClean="0"/>
              <a:t>‹N°›</a:t>
            </a:fld>
            <a:endParaRPr lang="en-US"/>
          </a:p>
        </p:txBody>
      </p:sp>
    </p:spTree>
    <p:extLst>
      <p:ext uri="{BB962C8B-B14F-4D97-AF65-F5344CB8AC3E}">
        <p14:creationId xmlns:p14="http://schemas.microsoft.com/office/powerpoint/2010/main" val="290695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06214E1-BE89-4C99-B965-BC20B22C6F7E}" type="datetimeFigureOut">
              <a:rPr lang="en-US" smtClean="0"/>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4C3123-A37F-4693-A41E-74EF7150C656}" type="slidenum">
              <a:rPr lang="en-US" smtClean="0"/>
              <a:t>‹N°›</a:t>
            </a:fld>
            <a:endParaRPr lang="en-US"/>
          </a:p>
        </p:txBody>
      </p:sp>
    </p:spTree>
    <p:extLst>
      <p:ext uri="{BB962C8B-B14F-4D97-AF65-F5344CB8AC3E}">
        <p14:creationId xmlns:p14="http://schemas.microsoft.com/office/powerpoint/2010/main" val="1275252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fr-FR"/>
              <a:t>Modifiez le style du titre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06214E1-BE89-4C99-B965-BC20B22C6F7E}" type="datetimeFigureOut">
              <a:rPr lang="en-US" smtClean="0"/>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4C3123-A37F-4693-A41E-74EF7150C656}" type="slidenum">
              <a:rPr lang="en-US" smtClean="0"/>
              <a:t>‹N°›</a:t>
            </a:fld>
            <a:endParaRPr lang="en-US"/>
          </a:p>
        </p:txBody>
      </p:sp>
    </p:spTree>
    <p:extLst>
      <p:ext uri="{BB962C8B-B14F-4D97-AF65-F5344CB8AC3E}">
        <p14:creationId xmlns:p14="http://schemas.microsoft.com/office/powerpoint/2010/main" val="815663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06214E1-BE89-4C99-B965-BC20B22C6F7E}" type="datetimeFigureOut">
              <a:rPr lang="en-US" smtClean="0"/>
              <a:t>6/27/2022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4C3123-A37F-4693-A41E-74EF7150C656}" type="slidenum">
              <a:rPr lang="en-US" smtClean="0"/>
              <a:t>‹N°›</a:t>
            </a:fld>
            <a:endParaRPr lang="en-US"/>
          </a:p>
        </p:txBody>
      </p:sp>
    </p:spTree>
    <p:extLst>
      <p:ext uri="{BB962C8B-B14F-4D97-AF65-F5344CB8AC3E}">
        <p14:creationId xmlns:p14="http://schemas.microsoft.com/office/powerpoint/2010/main" val="3483494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06214E1-BE89-4C99-B965-BC20B22C6F7E}" type="datetimeFigureOut">
              <a:rPr lang="en-US" smtClean="0"/>
              <a:t>6/27/2022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4C3123-A37F-4693-A41E-74EF7150C656}" type="slidenum">
              <a:rPr lang="en-US" smtClean="0"/>
              <a:t>‹N°›</a:t>
            </a:fld>
            <a:endParaRPr lang="en-US"/>
          </a:p>
        </p:txBody>
      </p:sp>
    </p:spTree>
    <p:extLst>
      <p:ext uri="{BB962C8B-B14F-4D97-AF65-F5344CB8AC3E}">
        <p14:creationId xmlns:p14="http://schemas.microsoft.com/office/powerpoint/2010/main" val="236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06214E1-BE89-4C99-B965-BC20B22C6F7E}" type="datetimeFigureOut">
              <a:rPr lang="en-US" smtClean="0"/>
              <a:t>6/27/2022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4C3123-A37F-4693-A41E-74EF7150C656}" type="slidenum">
              <a:rPr lang="en-US" smtClean="0"/>
              <a:t>‹N°›</a:t>
            </a:fld>
            <a:endParaRPr lang="en-US"/>
          </a:p>
        </p:txBody>
      </p:sp>
    </p:spTree>
    <p:extLst>
      <p:ext uri="{BB962C8B-B14F-4D97-AF65-F5344CB8AC3E}">
        <p14:creationId xmlns:p14="http://schemas.microsoft.com/office/powerpoint/2010/main" val="3015151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6214E1-BE89-4C99-B965-BC20B22C6F7E}" type="datetimeFigureOut">
              <a:rPr lang="en-US" smtClean="0"/>
              <a:t>6/27/2022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4C3123-A37F-4693-A41E-74EF7150C656}" type="slidenum">
              <a:rPr lang="en-US" smtClean="0"/>
              <a:t>‹N°›</a:t>
            </a:fld>
            <a:endParaRPr lang="en-US"/>
          </a:p>
        </p:txBody>
      </p:sp>
    </p:spTree>
    <p:extLst>
      <p:ext uri="{BB962C8B-B14F-4D97-AF65-F5344CB8AC3E}">
        <p14:creationId xmlns:p14="http://schemas.microsoft.com/office/powerpoint/2010/main" val="3622540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B06214E1-BE89-4C99-B965-BC20B22C6F7E}" type="datetimeFigureOut">
              <a:rPr lang="en-US" smtClean="0"/>
              <a:t>6/27/2022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4C3123-A37F-4693-A41E-74EF7150C656}" type="slidenum">
              <a:rPr lang="en-US" smtClean="0"/>
              <a:t>‹N°›</a:t>
            </a:fld>
            <a:endParaRPr lang="en-US"/>
          </a:p>
        </p:txBody>
      </p:sp>
    </p:spTree>
    <p:extLst>
      <p:ext uri="{BB962C8B-B14F-4D97-AF65-F5344CB8AC3E}">
        <p14:creationId xmlns:p14="http://schemas.microsoft.com/office/powerpoint/2010/main" val="199700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B06214E1-BE89-4C99-B965-BC20B22C6F7E}" type="datetimeFigureOut">
              <a:rPr lang="en-US" smtClean="0"/>
              <a:t>6/27/2022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4C3123-A37F-4693-A41E-74EF7150C656}" type="slidenum">
              <a:rPr lang="en-US" smtClean="0"/>
              <a:t>‹N°›</a:t>
            </a:fld>
            <a:endParaRPr lang="en-US"/>
          </a:p>
        </p:txBody>
      </p:sp>
    </p:spTree>
    <p:extLst>
      <p:ext uri="{BB962C8B-B14F-4D97-AF65-F5344CB8AC3E}">
        <p14:creationId xmlns:p14="http://schemas.microsoft.com/office/powerpoint/2010/main" val="1417842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06214E1-BE89-4C99-B965-BC20B22C6F7E}" type="datetimeFigureOut">
              <a:rPr lang="en-US" smtClean="0"/>
              <a:t>6/27/2022</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EC4C3123-A37F-4693-A41E-74EF7150C656}" type="slidenum">
              <a:rPr lang="en-US" smtClean="0"/>
              <a:t>‹N°›</a:t>
            </a:fld>
            <a:endParaRPr lang="en-US"/>
          </a:p>
        </p:txBody>
      </p:sp>
    </p:spTree>
    <p:extLst>
      <p:ext uri="{BB962C8B-B14F-4D97-AF65-F5344CB8AC3E}">
        <p14:creationId xmlns:p14="http://schemas.microsoft.com/office/powerpoint/2010/main" val="133962106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DAEF34-30ED-4FBA-BB37-8D020D071346}"/>
              </a:ext>
            </a:extLst>
          </p:cNvPr>
          <p:cNvSpPr>
            <a:spLocks noGrp="1"/>
          </p:cNvSpPr>
          <p:nvPr>
            <p:ph type="ctrTitle"/>
          </p:nvPr>
        </p:nvSpPr>
        <p:spPr>
          <a:xfrm>
            <a:off x="693175" y="112542"/>
            <a:ext cx="8001000" cy="3926059"/>
          </a:xfrm>
        </p:spPr>
        <p:txBody>
          <a:bodyPr>
            <a:normAutofit fontScale="90000"/>
          </a:bodyPr>
          <a:lstStyle/>
          <a:p>
            <a:pPr algn="ctr"/>
            <a:br>
              <a:rPr lang="fr-FR" sz="4000" b="1" dirty="0">
                <a:solidFill>
                  <a:srgbClr val="FF0000"/>
                </a:solidFill>
              </a:rPr>
            </a:br>
            <a:br>
              <a:rPr lang="fr-FR" sz="4000" b="1" dirty="0">
                <a:solidFill>
                  <a:schemeClr val="accent1">
                    <a:lumMod val="75000"/>
                  </a:schemeClr>
                </a:solidFill>
              </a:rPr>
            </a:br>
            <a:br>
              <a:rPr lang="fr-FR" sz="4000" b="1" dirty="0">
                <a:solidFill>
                  <a:schemeClr val="accent1">
                    <a:lumMod val="75000"/>
                  </a:schemeClr>
                </a:solidFill>
              </a:rPr>
            </a:br>
            <a:br>
              <a:rPr lang="fr-FR" sz="4000" b="1" dirty="0">
                <a:solidFill>
                  <a:schemeClr val="accent1">
                    <a:lumMod val="75000"/>
                  </a:schemeClr>
                </a:solidFill>
              </a:rPr>
            </a:br>
            <a:br>
              <a:rPr lang="fr-FR" sz="4000" b="1" dirty="0">
                <a:solidFill>
                  <a:schemeClr val="accent1">
                    <a:lumMod val="75000"/>
                  </a:schemeClr>
                </a:solidFill>
              </a:rPr>
            </a:br>
            <a:br>
              <a:rPr lang="fr-FR" sz="4000" b="1" dirty="0">
                <a:solidFill>
                  <a:schemeClr val="accent1">
                    <a:lumMod val="75000"/>
                  </a:schemeClr>
                </a:solidFill>
              </a:rPr>
            </a:br>
            <a:br>
              <a:rPr lang="fr-FR" sz="4000" b="1" dirty="0">
                <a:solidFill>
                  <a:schemeClr val="accent1">
                    <a:lumMod val="75000"/>
                  </a:schemeClr>
                </a:solidFill>
              </a:rPr>
            </a:br>
            <a:br>
              <a:rPr lang="fr-FR" sz="4000" b="1" dirty="0">
                <a:solidFill>
                  <a:schemeClr val="accent1">
                    <a:lumMod val="75000"/>
                  </a:schemeClr>
                </a:solidFill>
              </a:rPr>
            </a:br>
            <a:br>
              <a:rPr lang="fr-FR" sz="4000" b="1" dirty="0">
                <a:solidFill>
                  <a:schemeClr val="accent1">
                    <a:lumMod val="75000"/>
                  </a:schemeClr>
                </a:solidFill>
              </a:rPr>
            </a:br>
            <a:br>
              <a:rPr lang="fr-FR" sz="4000" b="1" dirty="0">
                <a:solidFill>
                  <a:schemeClr val="accent1">
                    <a:lumMod val="75000"/>
                  </a:schemeClr>
                </a:solidFill>
              </a:rPr>
            </a:br>
            <a:br>
              <a:rPr lang="fr-FR" sz="3200" b="1" dirty="0">
                <a:solidFill>
                  <a:schemeClr val="accent1">
                    <a:lumMod val="75000"/>
                  </a:schemeClr>
                </a:solidFill>
              </a:rPr>
            </a:br>
            <a:r>
              <a:rPr lang="en-US" sz="4000" dirty="0">
                <a:solidFill>
                  <a:srgbClr val="FF0000"/>
                </a:solidFill>
              </a:rPr>
              <a:t>Social media networks Checkpoint</a:t>
            </a:r>
            <a:br>
              <a:rPr lang="en-US" sz="4000" dirty="0">
                <a:solidFill>
                  <a:srgbClr val="FF0000"/>
                </a:solidFill>
              </a:rPr>
            </a:br>
            <a:br>
              <a:rPr lang="fr-FR" sz="4000" b="1" dirty="0">
                <a:solidFill>
                  <a:schemeClr val="accent1">
                    <a:lumMod val="75000"/>
                  </a:schemeClr>
                </a:solidFill>
              </a:rPr>
            </a:br>
            <a:r>
              <a:rPr lang="fr-FR" sz="4000" b="1" dirty="0" err="1">
                <a:solidFill>
                  <a:schemeClr val="accent2">
                    <a:lumMod val="75000"/>
                  </a:schemeClr>
                </a:solidFill>
              </a:rPr>
              <a:t>presented</a:t>
            </a:r>
            <a:r>
              <a:rPr lang="fr-FR" sz="4000" b="1" dirty="0">
                <a:solidFill>
                  <a:schemeClr val="accent2">
                    <a:lumMod val="75000"/>
                  </a:schemeClr>
                </a:solidFill>
              </a:rPr>
              <a:t> by</a:t>
            </a:r>
            <a:br>
              <a:rPr lang="fr-FR" sz="4000" b="1" dirty="0">
                <a:solidFill>
                  <a:schemeClr val="accent2">
                    <a:lumMod val="75000"/>
                  </a:schemeClr>
                </a:solidFill>
              </a:rPr>
            </a:br>
            <a:r>
              <a:rPr lang="fr-FR" sz="4000" b="1" dirty="0">
                <a:solidFill>
                  <a:schemeClr val="accent2">
                    <a:lumMod val="75000"/>
                  </a:schemeClr>
                </a:solidFill>
              </a:rPr>
              <a:t>BACEM SOUIBGUI </a:t>
            </a:r>
            <a:br>
              <a:rPr lang="fr-FR" sz="4000" b="1" dirty="0">
                <a:solidFill>
                  <a:srgbClr val="FF0000"/>
                </a:solidFill>
              </a:rPr>
            </a:br>
            <a:br>
              <a:rPr lang="fr-FR" sz="4000" b="1" dirty="0">
                <a:solidFill>
                  <a:srgbClr val="FF0000"/>
                </a:solidFill>
              </a:rPr>
            </a:br>
            <a:endParaRPr lang="en-US" dirty="0"/>
          </a:p>
        </p:txBody>
      </p:sp>
      <p:sp>
        <p:nvSpPr>
          <p:cNvPr id="3" name="Sous-titre 2">
            <a:extLst>
              <a:ext uri="{FF2B5EF4-FFF2-40B4-BE49-F238E27FC236}">
                <a16:creationId xmlns:a16="http://schemas.microsoft.com/office/drawing/2014/main" id="{834124E9-2002-4ACB-B74F-2F87F8EFB7F4}"/>
              </a:ext>
            </a:extLst>
          </p:cNvPr>
          <p:cNvSpPr>
            <a:spLocks noGrp="1"/>
          </p:cNvSpPr>
          <p:nvPr>
            <p:ph type="subTitle" idx="1"/>
          </p:nvPr>
        </p:nvSpPr>
        <p:spPr>
          <a:xfrm>
            <a:off x="2224832" y="3429000"/>
            <a:ext cx="7742336" cy="3530991"/>
          </a:xfrm>
        </p:spPr>
        <p:txBody>
          <a:bodyPr>
            <a:normAutofit/>
          </a:bodyPr>
          <a:lstStyle/>
          <a:p>
            <a:pPr marL="342900" indent="-342900">
              <a:buFont typeface="Wingdings" panose="05000000000000000000" pitchFamily="2" charset="2"/>
              <a:buChar char="v"/>
            </a:pPr>
            <a:r>
              <a:rPr lang="fr-FR" altLang="ar-TN" sz="2800" b="1" dirty="0">
                <a:solidFill>
                  <a:schemeClr val="bg1"/>
                </a:solidFill>
                <a:latin typeface="Times New Roman" panose="02020603050405020304" pitchFamily="18" charset="0"/>
                <a:cs typeface="Times New Roman" panose="02020603050405020304" pitchFamily="18" charset="0"/>
              </a:rPr>
              <a:t>I</a:t>
            </a:r>
            <a:r>
              <a:rPr lang="ar-TN" altLang="ar-TN" sz="2800" b="1" dirty="0" err="1">
                <a:solidFill>
                  <a:schemeClr val="bg1"/>
                </a:solidFill>
                <a:latin typeface="Times New Roman" panose="02020603050405020304" pitchFamily="18" charset="0"/>
                <a:cs typeface="Times New Roman" panose="02020603050405020304" pitchFamily="18" charset="0"/>
              </a:rPr>
              <a:t>ntroduction</a:t>
            </a:r>
            <a:endParaRPr lang="en-US" sz="2800" b="1" i="1" dirty="0">
              <a:solidFill>
                <a:schemeClr val="bg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8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F</a:t>
            </a:r>
            <a:r>
              <a:rPr lang="en-US" sz="28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actual    Arguments</a:t>
            </a:r>
            <a:endParaRPr lang="en-US" sz="2800" b="1" dirty="0">
              <a:solidFill>
                <a:schemeClr val="bg1"/>
              </a:solidFill>
              <a:latin typeface="Times New Roman" panose="02020603050405020304" pitchFamily="18" charset="0"/>
              <a:cs typeface="Times New Roman" panose="02020603050405020304" pitchFamily="18" charset="0"/>
            </a:endParaRPr>
          </a:p>
          <a:p>
            <a:pPr marL="285750" marR="0" indent="-285750">
              <a:lnSpc>
                <a:spcPct val="107000"/>
              </a:lnSpc>
              <a:spcBef>
                <a:spcPts val="0"/>
              </a:spcBef>
              <a:spcAft>
                <a:spcPts val="800"/>
              </a:spcAft>
              <a:buFont typeface="Wingdings" panose="05000000000000000000" pitchFamily="2" charset="2"/>
              <a:buChar char="v"/>
            </a:pPr>
            <a:r>
              <a:rPr lang="en-US" sz="28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E</a:t>
            </a:r>
            <a:r>
              <a:rPr lang="en-US" sz="28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motional Arguments</a:t>
            </a:r>
          </a:p>
          <a:p>
            <a:pPr marL="285750" marR="0" indent="-285750">
              <a:lnSpc>
                <a:spcPct val="107000"/>
              </a:lnSpc>
              <a:spcBef>
                <a:spcPts val="0"/>
              </a:spcBef>
              <a:spcAft>
                <a:spcPts val="800"/>
              </a:spcAft>
              <a:buFont typeface="Wingdings" panose="05000000000000000000" pitchFamily="2" charset="2"/>
              <a:buChar char="v"/>
            </a:pPr>
            <a:r>
              <a:rPr lang="en-US" sz="28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R</a:t>
            </a:r>
            <a:r>
              <a:rPr lang="en-US" sz="28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ational   </a:t>
            </a:r>
            <a:r>
              <a:rPr lang="en-US" sz="28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a:t>
            </a:r>
            <a:r>
              <a:rPr lang="en-US" sz="28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rguments</a:t>
            </a:r>
          </a:p>
          <a:p>
            <a:pPr marL="342900" indent="-342900">
              <a:buFont typeface="Wingdings" panose="05000000000000000000" pitchFamily="2" charset="2"/>
              <a:buChar char="v"/>
            </a:pPr>
            <a:r>
              <a:rPr lang="fr-FR" sz="2800" b="1" dirty="0" err="1">
                <a:solidFill>
                  <a:schemeClr val="bg1"/>
                </a:solidFill>
                <a:latin typeface="Times New Roman" panose="02020603050405020304" pitchFamily="18" charset="0"/>
                <a:cs typeface="Times New Roman" panose="02020603050405020304" pitchFamily="18" charset="0"/>
              </a:rPr>
              <a:t>Recap</a:t>
            </a:r>
            <a:endParaRPr lang="en-US" sz="2800" b="1" dirty="0">
              <a:solidFill>
                <a:schemeClr val="bg1"/>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95301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ous-titre 2">
            <a:extLst>
              <a:ext uri="{FF2B5EF4-FFF2-40B4-BE49-F238E27FC236}">
                <a16:creationId xmlns:a16="http://schemas.microsoft.com/office/drawing/2014/main" id="{6B1662D0-74B7-4CDD-BF99-6BE2B8F5687F}"/>
              </a:ext>
            </a:extLst>
          </p:cNvPr>
          <p:cNvSpPr txBox="1">
            <a:spLocks/>
          </p:cNvSpPr>
          <p:nvPr/>
        </p:nvSpPr>
        <p:spPr>
          <a:xfrm>
            <a:off x="621115" y="590843"/>
            <a:ext cx="10949770" cy="542544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ctr">
              <a:buNone/>
            </a:pPr>
            <a:r>
              <a:rPr lang="en-US" sz="24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Argument </a:t>
            </a:r>
            <a:r>
              <a:rPr lang="en-US" sz="2400" b="1" dirty="0">
                <a:solidFill>
                  <a:srgbClr val="FF0000"/>
                </a:solidFill>
                <a:effectLst/>
                <a:latin typeface="Montserrat" panose="00000500000000000000" pitchFamily="2" charset="0"/>
                <a:ea typeface="Calibri" panose="020F0502020204030204" pitchFamily="34" charset="0"/>
                <a:cs typeface="Arial" panose="020B0604020202020204" pitchFamily="34" charset="0"/>
              </a:rPr>
              <a:t>3</a:t>
            </a:r>
          </a:p>
          <a:p>
            <a:pPr marL="0" marR="0" indent="0">
              <a:lnSpc>
                <a:spcPct val="107000"/>
              </a:lnSpc>
              <a:spcBef>
                <a:spcPts val="0"/>
              </a:spcBef>
              <a:spcAft>
                <a:spcPts val="800"/>
              </a:spcAft>
              <a:buNone/>
            </a:pPr>
            <a:r>
              <a:rPr lang="en-US" sz="2800" b="1" spc="-1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0" marR="0" indent="0">
              <a:lnSpc>
                <a:spcPct val="107000"/>
              </a:lnSpc>
              <a:spcBef>
                <a:spcPts val="0"/>
              </a:spcBef>
              <a:spcAft>
                <a:spcPts val="800"/>
              </a:spcAft>
              <a:buNone/>
            </a:pPr>
            <a:r>
              <a:rPr lang="en-US" sz="2800" b="1" spc="-1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 study conducted in 2018 by Brigham Young University found that extensive social media usage is linked with decreased emotional wellness and lower satisfaction in interpersonal relationships</a:t>
            </a:r>
            <a:endParaRPr lang="en-US" sz="28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239556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ous-titre 2">
            <a:extLst>
              <a:ext uri="{FF2B5EF4-FFF2-40B4-BE49-F238E27FC236}">
                <a16:creationId xmlns:a16="http://schemas.microsoft.com/office/drawing/2014/main" id="{6B1662D0-74B7-4CDD-BF99-6BE2B8F5687F}"/>
              </a:ext>
            </a:extLst>
          </p:cNvPr>
          <p:cNvSpPr txBox="1">
            <a:spLocks/>
          </p:cNvSpPr>
          <p:nvPr/>
        </p:nvSpPr>
        <p:spPr>
          <a:xfrm>
            <a:off x="789927" y="112541"/>
            <a:ext cx="10949770" cy="542544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ctr">
              <a:buNone/>
            </a:pPr>
            <a:r>
              <a:rPr lang="en-US" sz="28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RECAP</a:t>
            </a:r>
            <a:endParaRPr lang="en-US" sz="2800" b="1" dirty="0">
              <a:solidFill>
                <a:srgbClr val="FF0000"/>
              </a:solidFill>
              <a:effectLst/>
              <a:latin typeface="Montserrat" panose="00000500000000000000" pitchFamily="2"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2800" b="1" spc="-1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0" marR="0" indent="0">
              <a:lnSpc>
                <a:spcPct val="107000"/>
              </a:lnSpc>
              <a:spcBef>
                <a:spcPts val="0"/>
              </a:spcBef>
              <a:spcAft>
                <a:spcPts val="800"/>
              </a:spcAft>
              <a:buNone/>
            </a:pPr>
            <a:r>
              <a:rPr lang="en-US" sz="2800" b="1" spc="-1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While social media might not ruin relationships, it may create problems if you and your partner lean on these alternative modes of communication. “You need to be able to see the look in someone's eye—their micro-expressions—the tone of their voice, and you can't do that on social media,” says </a:t>
            </a:r>
            <a:r>
              <a:rPr lang="en-US" sz="2800" b="1" spc="-1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Shore. </a:t>
            </a:r>
            <a:endParaRPr lang="en-US" dirty="0"/>
          </a:p>
        </p:txBody>
      </p:sp>
    </p:spTree>
    <p:extLst>
      <p:ext uri="{BB962C8B-B14F-4D97-AF65-F5344CB8AC3E}">
        <p14:creationId xmlns:p14="http://schemas.microsoft.com/office/powerpoint/2010/main" val="2937636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834124E9-2002-4ACB-B74F-2F87F8EFB7F4}"/>
              </a:ext>
            </a:extLst>
          </p:cNvPr>
          <p:cNvSpPr>
            <a:spLocks noGrp="1"/>
          </p:cNvSpPr>
          <p:nvPr>
            <p:ph type="subTitle" idx="1"/>
          </p:nvPr>
        </p:nvSpPr>
        <p:spPr>
          <a:xfrm>
            <a:off x="2438400" y="1739348"/>
            <a:ext cx="9939130" cy="1944756"/>
          </a:xfrm>
        </p:spPr>
        <p:txBody>
          <a:bodyPr/>
          <a:lstStyle/>
          <a:p>
            <a:r>
              <a:rPr lang="fr-FR" sz="9600" b="1" i="1" u="sng" dirty="0" err="1">
                <a:solidFill>
                  <a:schemeClr val="accent6">
                    <a:lumMod val="75000"/>
                  </a:schemeClr>
                </a:solidFill>
              </a:rPr>
              <a:t>Thank</a:t>
            </a:r>
            <a:r>
              <a:rPr lang="fr-FR" sz="9600" b="1" i="1" u="sng" dirty="0">
                <a:solidFill>
                  <a:schemeClr val="accent6">
                    <a:lumMod val="75000"/>
                  </a:schemeClr>
                </a:solidFill>
              </a:rPr>
              <a:t> </a:t>
            </a:r>
            <a:r>
              <a:rPr lang="fr-FR" sz="9600" b="1" i="1" u="sng" dirty="0" err="1">
                <a:solidFill>
                  <a:schemeClr val="accent6">
                    <a:lumMod val="75000"/>
                  </a:schemeClr>
                </a:solidFill>
              </a:rPr>
              <a:t>you</a:t>
            </a:r>
            <a:endParaRPr lang="en-US" b="1" i="1" u="sng" dirty="0">
              <a:solidFill>
                <a:schemeClr val="accent6">
                  <a:lumMod val="75000"/>
                </a:schemeClr>
              </a:solidFill>
            </a:endParaRPr>
          </a:p>
        </p:txBody>
      </p:sp>
    </p:spTree>
    <p:extLst>
      <p:ext uri="{BB962C8B-B14F-4D97-AF65-F5344CB8AC3E}">
        <p14:creationId xmlns:p14="http://schemas.microsoft.com/office/powerpoint/2010/main" val="3608494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DAEF34-30ED-4FBA-BB37-8D020D071346}"/>
              </a:ext>
            </a:extLst>
          </p:cNvPr>
          <p:cNvSpPr>
            <a:spLocks noGrp="1"/>
          </p:cNvSpPr>
          <p:nvPr>
            <p:ph type="ctrTitle"/>
          </p:nvPr>
        </p:nvSpPr>
        <p:spPr>
          <a:xfrm>
            <a:off x="3441480" y="0"/>
            <a:ext cx="6026077" cy="647114"/>
          </a:xfrm>
        </p:spPr>
        <p:txBody>
          <a:bodyPr>
            <a:normAutofit/>
          </a:bodyPr>
          <a:lstStyle/>
          <a:p>
            <a:r>
              <a:rPr lang="fr-FR" altLang="ar-TN" sz="3200" b="1" i="1" dirty="0">
                <a:solidFill>
                  <a:schemeClr val="accent2"/>
                </a:solidFill>
              </a:rPr>
              <a:t>I</a:t>
            </a:r>
            <a:r>
              <a:rPr lang="ar-TN" altLang="ar-TN" sz="3200" b="1" i="1" dirty="0" err="1">
                <a:solidFill>
                  <a:schemeClr val="accent2"/>
                </a:solidFill>
              </a:rPr>
              <a:t>ntroduction</a:t>
            </a:r>
            <a:endParaRPr lang="en-US" sz="3200" dirty="0">
              <a:solidFill>
                <a:schemeClr val="accent2"/>
              </a:solidFill>
            </a:endParaRPr>
          </a:p>
        </p:txBody>
      </p:sp>
      <p:sp>
        <p:nvSpPr>
          <p:cNvPr id="3" name="Sous-titre 2">
            <a:extLst>
              <a:ext uri="{FF2B5EF4-FFF2-40B4-BE49-F238E27FC236}">
                <a16:creationId xmlns:a16="http://schemas.microsoft.com/office/drawing/2014/main" id="{834124E9-2002-4ACB-B74F-2F87F8EFB7F4}"/>
              </a:ext>
            </a:extLst>
          </p:cNvPr>
          <p:cNvSpPr>
            <a:spLocks noGrp="1"/>
          </p:cNvSpPr>
          <p:nvPr>
            <p:ph type="subTitle" idx="1"/>
          </p:nvPr>
        </p:nvSpPr>
        <p:spPr>
          <a:xfrm>
            <a:off x="1058934" y="777110"/>
            <a:ext cx="10870469" cy="5876908"/>
          </a:xfrm>
        </p:spPr>
        <p:txBody>
          <a:bodyPr>
            <a:normAutofit/>
          </a:bodyPr>
          <a:lstStyle/>
          <a:p>
            <a:pPr marL="0" marR="0">
              <a:lnSpc>
                <a:spcPct val="107000"/>
              </a:lnSpc>
              <a:spcBef>
                <a:spcPts val="0"/>
              </a:spcBef>
              <a:spcAft>
                <a:spcPts val="800"/>
              </a:spcAft>
            </a:pPr>
            <a:r>
              <a:rPr lang="en-US" sz="1800" b="1" spc="-1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2600" b="1" spc="-1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Social networking can connect strangers across the world. As the evolution of communication continues, technology progresses and social networking grows. Social networks like Instagram, Twitter, and Facebook have grown to have billions of users.</a:t>
            </a:r>
            <a:endParaRPr lang="en-US" sz="26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600" b="1" spc="-1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but I think Social media networks degrade human relationships for many reasons:</a:t>
            </a:r>
            <a:endParaRPr lang="en-US" sz="2600" b="1"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b="1" dirty="0">
              <a:solidFill>
                <a:schemeClr val="bg1"/>
              </a:solidFill>
            </a:endParaRPr>
          </a:p>
        </p:txBody>
      </p:sp>
      <p:pic>
        <p:nvPicPr>
          <p:cNvPr id="8" name="Image 7">
            <a:extLst>
              <a:ext uri="{FF2B5EF4-FFF2-40B4-BE49-F238E27FC236}">
                <a16:creationId xmlns:a16="http://schemas.microsoft.com/office/drawing/2014/main" id="{B8304CF8-02FA-C789-B5DA-5B6806A841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4560" y="3429000"/>
            <a:ext cx="8215532" cy="3225018"/>
          </a:xfrm>
          <a:prstGeom prst="rect">
            <a:avLst/>
          </a:prstGeom>
        </p:spPr>
      </p:pic>
    </p:spTree>
    <p:extLst>
      <p:ext uri="{BB962C8B-B14F-4D97-AF65-F5344CB8AC3E}">
        <p14:creationId xmlns:p14="http://schemas.microsoft.com/office/powerpoint/2010/main" val="1577816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DAEF34-30ED-4FBA-BB37-8D020D071346}"/>
              </a:ext>
            </a:extLst>
          </p:cNvPr>
          <p:cNvSpPr>
            <a:spLocks noGrp="1"/>
          </p:cNvSpPr>
          <p:nvPr>
            <p:ph type="ctrTitle"/>
          </p:nvPr>
        </p:nvSpPr>
        <p:spPr>
          <a:xfrm>
            <a:off x="2245726" y="-160607"/>
            <a:ext cx="8811480" cy="889783"/>
          </a:xfrm>
        </p:spPr>
        <p:txBody>
          <a:bodyPr>
            <a:normAutofit/>
          </a:bodyPr>
          <a:lstStyle/>
          <a:p>
            <a:r>
              <a:rPr lang="en-US" sz="3200" b="1" dirty="0">
                <a:solidFill>
                  <a:schemeClr val="accent2"/>
                </a:solidFill>
                <a:latin typeface="Times New Roman" panose="02020603050405020304" pitchFamily="18" charset="0"/>
                <a:ea typeface="Calibri" panose="020F0502020204030204" pitchFamily="34" charset="0"/>
                <a:cs typeface="Times New Roman" panose="02020603050405020304" pitchFamily="18" charset="0"/>
              </a:rPr>
              <a:t>F</a:t>
            </a:r>
            <a:r>
              <a:rPr lang="en-US" sz="3200" b="1"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actual    Arguments</a:t>
            </a:r>
            <a:endParaRPr lang="en-US" sz="3200" b="1" dirty="0">
              <a:solidFill>
                <a:schemeClr val="accent2"/>
              </a:solidFill>
              <a:latin typeface="Times New Roman" panose="02020603050405020304" pitchFamily="18" charset="0"/>
              <a:cs typeface="Times New Roman" panose="02020603050405020304" pitchFamily="18" charset="0"/>
            </a:endParaRPr>
          </a:p>
        </p:txBody>
      </p:sp>
      <p:sp>
        <p:nvSpPr>
          <p:cNvPr id="3" name="Sous-titre 2">
            <a:extLst>
              <a:ext uri="{FF2B5EF4-FFF2-40B4-BE49-F238E27FC236}">
                <a16:creationId xmlns:a16="http://schemas.microsoft.com/office/drawing/2014/main" id="{834124E9-2002-4ACB-B74F-2F87F8EFB7F4}"/>
              </a:ext>
            </a:extLst>
          </p:cNvPr>
          <p:cNvSpPr>
            <a:spLocks noGrp="1"/>
          </p:cNvSpPr>
          <p:nvPr>
            <p:ph type="subTitle" idx="1"/>
          </p:nvPr>
        </p:nvSpPr>
        <p:spPr>
          <a:xfrm>
            <a:off x="211015" y="861515"/>
            <a:ext cx="10086536" cy="5764367"/>
          </a:xfrm>
        </p:spPr>
        <p:txBody>
          <a:bodyPr/>
          <a:lstStyle/>
          <a:p>
            <a:endParaRPr lang="en-US" dirty="0">
              <a:solidFill>
                <a:schemeClr val="bg1"/>
              </a:solidFill>
            </a:endParaRPr>
          </a:p>
          <a:p>
            <a:pPr marL="0" marR="0" algn="ctr">
              <a:lnSpc>
                <a:spcPct val="107000"/>
              </a:lnSpc>
              <a:spcBef>
                <a:spcPts val="0"/>
              </a:spcBef>
              <a:spcAft>
                <a:spcPts val="800"/>
              </a:spcAft>
            </a:pPr>
            <a:r>
              <a:rPr lang="en-US" sz="32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Argument </a:t>
            </a:r>
            <a:r>
              <a:rPr lang="en-US" sz="3200" b="1" dirty="0">
                <a:solidFill>
                  <a:srgbClr val="FF0000"/>
                </a:solidFill>
                <a:effectLst/>
                <a:latin typeface="Montserrat" panose="00000500000000000000" pitchFamily="2" charset="0"/>
                <a:ea typeface="Calibri" panose="020F0502020204030204" pitchFamily="34" charset="0"/>
                <a:cs typeface="Arial" panose="020B0604020202020204" pitchFamily="34" charset="0"/>
              </a:rPr>
              <a:t>1</a:t>
            </a:r>
          </a:p>
          <a:p>
            <a:pPr marL="0" marR="0" algn="ctr">
              <a:lnSpc>
                <a:spcPct val="107000"/>
              </a:lnSpc>
              <a:spcBef>
                <a:spcPts val="0"/>
              </a:spcBef>
              <a:spcAft>
                <a:spcPts val="800"/>
              </a:spcAft>
            </a:pPr>
            <a:r>
              <a:rPr lang="en-US" sz="2600" b="1" dirty="0">
                <a:solidFill>
                  <a:srgbClr val="000000"/>
                </a:solidFill>
                <a:effectLst/>
                <a:latin typeface="Montserrat" panose="00000500000000000000" pitchFamily="2" charset="0"/>
                <a:ea typeface="Calibri" panose="020F0502020204030204" pitchFamily="34" charset="0"/>
                <a:cs typeface="Arial" panose="020B0604020202020204" pitchFamily="34" charset="0"/>
              </a:rPr>
              <a:t>People are easy to be influenced and be emotional by those mobile media.</a:t>
            </a:r>
            <a:endParaRPr lang="en-US" sz="2600" b="1"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800"/>
              </a:spcAft>
            </a:pPr>
            <a:r>
              <a:rPr lang="en-US" sz="2600" b="1"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When people overestimate the level of intimacy via mobile media, they will become very susceptible to their relationships in mobile media. Here I still want to use Weibo or Twitter as examples. Twitter has a large number of users from people all around the world, and these users can post anything they want online, no matter what it is: positive or negative, good or bad, right or wrong. Sometimes, strong and powerful words can be so infectious to readers. We will be affected by emotional contagion.</a:t>
            </a:r>
            <a:endParaRPr lang="en-US" sz="2600" b="1"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048208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834124E9-2002-4ACB-B74F-2F87F8EFB7F4}"/>
              </a:ext>
            </a:extLst>
          </p:cNvPr>
          <p:cNvSpPr>
            <a:spLocks noGrp="1"/>
          </p:cNvSpPr>
          <p:nvPr>
            <p:ph type="subTitle" idx="1"/>
          </p:nvPr>
        </p:nvSpPr>
        <p:spPr>
          <a:xfrm>
            <a:off x="684212" y="365761"/>
            <a:ext cx="10949770" cy="5425440"/>
          </a:xfrm>
        </p:spPr>
        <p:txBody>
          <a:bodyPr>
            <a:normAutofit lnSpcReduction="10000"/>
          </a:bodyPr>
          <a:lstStyle/>
          <a:p>
            <a:endParaRPr lang="en-US" dirty="0"/>
          </a:p>
          <a:p>
            <a:pPr algn="ctr"/>
            <a:r>
              <a:rPr lang="en-US" sz="24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Argument </a:t>
            </a:r>
            <a:r>
              <a:rPr lang="en-US" sz="2400" b="1" dirty="0">
                <a:solidFill>
                  <a:srgbClr val="FF0000"/>
                </a:solidFill>
                <a:latin typeface="Montserrat" panose="00000500000000000000" pitchFamily="2" charset="0"/>
                <a:ea typeface="Calibri" panose="020F0502020204030204" pitchFamily="34" charset="0"/>
                <a:cs typeface="Arial" panose="020B0604020202020204" pitchFamily="34" charset="0"/>
              </a:rPr>
              <a:t>2</a:t>
            </a:r>
            <a:endParaRPr lang="en-US" sz="2400" dirty="0">
              <a:latin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US" sz="2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today's society, many people are addicted to using various forms of technological devices. Having such convenient access to technology allows people to spend an unnecessary amount of time on social media.</a:t>
            </a:r>
          </a:p>
          <a:p>
            <a:pPr algn="ctr">
              <a:lnSpc>
                <a:spcPct val="107000"/>
              </a:lnSpc>
              <a:spcBef>
                <a:spcPts val="0"/>
              </a:spcBef>
              <a:spcAft>
                <a:spcPts val="800"/>
              </a:spcAft>
            </a:pPr>
            <a:r>
              <a:rPr lang="en-US" sz="2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Argument </a:t>
            </a:r>
            <a:r>
              <a:rPr lang="en-US" sz="2800" b="1" dirty="0">
                <a:solidFill>
                  <a:srgbClr val="FF0000"/>
                </a:solidFill>
                <a:latin typeface="Montserrat" panose="00000500000000000000" pitchFamily="2" charset="0"/>
                <a:ea typeface="Calibri" panose="020F0502020204030204" pitchFamily="34" charset="0"/>
                <a:cs typeface="Arial" panose="020B0604020202020204" pitchFamily="34" charset="0"/>
              </a:rPr>
              <a:t>3</a:t>
            </a:r>
          </a:p>
          <a:p>
            <a:pPr marL="0" marR="0">
              <a:lnSpc>
                <a:spcPct val="107000"/>
              </a:lnSpc>
              <a:spcBef>
                <a:spcPts val="0"/>
              </a:spcBef>
              <a:spcAft>
                <a:spcPts val="800"/>
              </a:spcAft>
            </a:pPr>
            <a:endParaRPr lang="en-US" sz="1800" dirty="0">
              <a:solidFill>
                <a:srgbClr val="000000"/>
              </a:solidFill>
              <a:effectLst/>
              <a:latin typeface="Montserrat" panose="00000500000000000000" pitchFamily="2"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3000" b="1" dirty="0">
                <a:solidFill>
                  <a:schemeClr val="accent6">
                    <a:lumMod val="50000"/>
                  </a:schemeClr>
                </a:solidFill>
                <a:effectLst/>
                <a:latin typeface="Montserrat" panose="00000500000000000000" pitchFamily="2" charset="0"/>
                <a:ea typeface="Calibri" panose="020F0502020204030204" pitchFamily="34" charset="0"/>
                <a:cs typeface="Arial" panose="020B0604020202020204" pitchFamily="34" charset="0"/>
              </a:rPr>
              <a:t>Self-Esteem</a:t>
            </a:r>
            <a:endParaRPr lang="en-US" sz="3000" b="1" dirty="0">
              <a:solidFill>
                <a:schemeClr val="accent6">
                  <a:lumMod val="50000"/>
                </a:schemeClr>
              </a:solidFill>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Social media has a very strong impact on self-esteem. People tend to portray their lives to be "flawless" or "picture perfect" when, in reality, it's completely different when behind the scenes. When we only get the highlights of other people's lives, we end up comparing them to ourselves.</a:t>
            </a:r>
            <a:endParaRPr lang="en-US" sz="2600" b="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Bef>
                <a:spcPts val="0"/>
              </a:spcBef>
              <a:spcAft>
                <a:spcPts val="800"/>
              </a:spcAft>
            </a:pPr>
            <a:endParaRPr lang="en-US" sz="2800" b="1" dirty="0">
              <a:solidFill>
                <a:srgbClr val="FF0000"/>
              </a:solidFill>
              <a:effectLst/>
              <a:latin typeface="Montserrat" panose="00000500000000000000" pitchFamily="2"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endParaRPr lang="en-US" sz="2600" b="1"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154580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834124E9-2002-4ACB-B74F-2F87F8EFB7F4}"/>
              </a:ext>
            </a:extLst>
          </p:cNvPr>
          <p:cNvSpPr>
            <a:spLocks noGrp="1"/>
          </p:cNvSpPr>
          <p:nvPr>
            <p:ph idx="1"/>
          </p:nvPr>
        </p:nvSpPr>
        <p:spPr>
          <a:xfrm>
            <a:off x="1303190" y="151227"/>
            <a:ext cx="8534400" cy="835464"/>
          </a:xfrm>
        </p:spPr>
        <p:txBody>
          <a:bodyPr>
            <a:noAutofit/>
          </a:bodyPr>
          <a:lstStyle/>
          <a:p>
            <a:pPr marL="0" indent="0" algn="ctr">
              <a:buNone/>
            </a:pPr>
            <a:r>
              <a:rPr lang="en-US" sz="2800" b="1" i="1" dirty="0">
                <a:solidFill>
                  <a:schemeClr val="accent2"/>
                </a:solidFill>
                <a:latin typeface="Tahoma" panose="020B0604030504040204" pitchFamily="34" charset="0"/>
                <a:ea typeface="Tahoma" panose="020B0604030504040204" pitchFamily="34" charset="0"/>
                <a:cs typeface="Tahoma" panose="020B0604030504040204" pitchFamily="34" charset="0"/>
              </a:rPr>
              <a:t> EMOTIONAL ARGUMENTS</a:t>
            </a:r>
            <a:endParaRPr lang="en-US" sz="2800" dirty="0">
              <a:solidFill>
                <a:schemeClr val="accent2"/>
              </a:solidFill>
              <a:latin typeface="Tahoma" panose="020B0604030504040204" pitchFamily="34" charset="0"/>
              <a:ea typeface="Tahoma" panose="020B0604030504040204" pitchFamily="34" charset="0"/>
              <a:cs typeface="Tahoma" panose="020B0604030504040204" pitchFamily="34" charset="0"/>
            </a:endParaRPr>
          </a:p>
        </p:txBody>
      </p:sp>
      <p:sp>
        <p:nvSpPr>
          <p:cNvPr id="10" name="Sous-titre 2">
            <a:extLst>
              <a:ext uri="{FF2B5EF4-FFF2-40B4-BE49-F238E27FC236}">
                <a16:creationId xmlns:a16="http://schemas.microsoft.com/office/drawing/2014/main" id="{6B1662D0-74B7-4CDD-BF99-6BE2B8F5687F}"/>
              </a:ext>
            </a:extLst>
          </p:cNvPr>
          <p:cNvSpPr txBox="1">
            <a:spLocks/>
          </p:cNvSpPr>
          <p:nvPr/>
        </p:nvSpPr>
        <p:spPr>
          <a:xfrm>
            <a:off x="621115" y="986691"/>
            <a:ext cx="10949770" cy="542544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ctr">
              <a:buNone/>
            </a:pPr>
            <a:r>
              <a:rPr lang="en-US" sz="24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Argument </a:t>
            </a:r>
            <a:r>
              <a:rPr lang="en-US" sz="2400" b="1" dirty="0">
                <a:solidFill>
                  <a:srgbClr val="FF0000"/>
                </a:solidFill>
                <a:effectLst/>
                <a:latin typeface="Montserrat" panose="00000500000000000000" pitchFamily="2" charset="0"/>
                <a:ea typeface="Calibri" panose="020F0502020204030204" pitchFamily="34" charset="0"/>
                <a:cs typeface="Arial" panose="020B0604020202020204" pitchFamily="34" charset="0"/>
              </a:rPr>
              <a:t>1</a:t>
            </a:r>
          </a:p>
          <a:p>
            <a:endParaRPr lang="en-US" sz="2400" dirty="0">
              <a:solidFill>
                <a:schemeClr val="accent6">
                  <a:lumMod val="50000"/>
                </a:schemeClr>
              </a:solidFill>
              <a:latin typeface="Times New Roman" panose="02020603050405020304" pitchFamily="18" charset="0"/>
              <a:cs typeface="Times New Roman" panose="02020603050405020304" pitchFamily="18" charset="0"/>
            </a:endParaRPr>
          </a:p>
          <a:p>
            <a:pPr marL="0" marR="0" indent="0">
              <a:lnSpc>
                <a:spcPct val="107000"/>
              </a:lnSpc>
              <a:spcBef>
                <a:spcPts val="0"/>
              </a:spcBef>
              <a:spcAft>
                <a:spcPts val="800"/>
              </a:spcAft>
              <a:buNone/>
            </a:pPr>
            <a:r>
              <a:rPr lang="en-US" sz="2400" b="1" dirty="0">
                <a:solidFill>
                  <a:schemeClr val="accent6">
                    <a:lumMod val="50000"/>
                  </a:schemeClr>
                </a:solidFill>
                <a:effectLst/>
                <a:latin typeface="Montserrat" panose="00000500000000000000" pitchFamily="2" charset="0"/>
                <a:ea typeface="Calibri" panose="020F0502020204030204" pitchFamily="34" charset="0"/>
                <a:cs typeface="Arial" panose="020B0604020202020204" pitchFamily="34" charset="0"/>
              </a:rPr>
              <a:t>     Disconnection with elderly people</a:t>
            </a:r>
            <a:endParaRPr lang="en-US" sz="2400" dirty="0">
              <a:solidFill>
                <a:schemeClr val="accent6">
                  <a:lumMod val="50000"/>
                </a:schemeClr>
              </a:solidFill>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2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Image a situation like this: It is a Christmas dinner or other festive family dinner. All family members get together and are ready for a big dinner. However, the youngers hold mobile phones in their hands and keep chatting with someone in their mobile media. The family dinner is supposed to be an opportunity for face-to-face and heart-to-heart talk, especially a precious time to talk with the aged in the whole family. It is hard for elderly people to know how to use social mobile media.</a:t>
            </a:r>
            <a:endParaRPr lang="en-US" sz="2800" b="1"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159007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ous-titre 2">
            <a:extLst>
              <a:ext uri="{FF2B5EF4-FFF2-40B4-BE49-F238E27FC236}">
                <a16:creationId xmlns:a16="http://schemas.microsoft.com/office/drawing/2014/main" id="{6B1662D0-74B7-4CDD-BF99-6BE2B8F5687F}"/>
              </a:ext>
            </a:extLst>
          </p:cNvPr>
          <p:cNvSpPr txBox="1">
            <a:spLocks/>
          </p:cNvSpPr>
          <p:nvPr/>
        </p:nvSpPr>
        <p:spPr>
          <a:xfrm>
            <a:off x="452303" y="-110589"/>
            <a:ext cx="10949770" cy="542544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ctr">
              <a:buNone/>
            </a:pPr>
            <a:r>
              <a:rPr lang="en-US" sz="24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Argument </a:t>
            </a:r>
            <a:r>
              <a:rPr lang="en-US" sz="2400" b="1" dirty="0">
                <a:solidFill>
                  <a:srgbClr val="FF0000"/>
                </a:solidFill>
                <a:latin typeface="Montserrat" panose="00000500000000000000" pitchFamily="2" charset="0"/>
                <a:ea typeface="Calibri" panose="020F0502020204030204" pitchFamily="34" charset="0"/>
                <a:cs typeface="Arial" panose="020B0604020202020204" pitchFamily="34" charset="0"/>
              </a:rPr>
              <a:t>2</a:t>
            </a:r>
            <a:endParaRPr lang="en-US" sz="2400" dirty="0">
              <a:solidFill>
                <a:schemeClr val="accent6">
                  <a:lumMod val="50000"/>
                </a:schemeClr>
              </a:solidFill>
              <a:latin typeface="Times New Roman" panose="02020603050405020304" pitchFamily="18" charset="0"/>
              <a:cs typeface="Times New Roman" panose="02020603050405020304" pitchFamily="18" charset="0"/>
            </a:endParaRPr>
          </a:p>
          <a:p>
            <a:pPr marL="0" marR="0" indent="0">
              <a:lnSpc>
                <a:spcPct val="107000"/>
              </a:lnSpc>
              <a:spcBef>
                <a:spcPts val="0"/>
              </a:spcBef>
              <a:spcAft>
                <a:spcPts val="800"/>
              </a:spcAft>
              <a:buNone/>
            </a:pPr>
            <a:r>
              <a:rPr lang="en-US" sz="2400" b="1" dirty="0">
                <a:solidFill>
                  <a:schemeClr val="accent6">
                    <a:lumMod val="50000"/>
                  </a:schemeClr>
                </a:solidFill>
                <a:effectLst/>
                <a:latin typeface="Montserrat" panose="00000500000000000000" pitchFamily="2" charset="0"/>
                <a:ea typeface="Calibri" panose="020F0502020204030204" pitchFamily="34" charset="0"/>
                <a:cs typeface="Arial" panose="020B0604020202020204" pitchFamily="34" charset="0"/>
              </a:rPr>
              <a:t>     </a:t>
            </a:r>
            <a:r>
              <a:rPr lang="en-US" sz="28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Before technology was designed, people communicated face-to-face with one another. In recent years, social media has become the most profound source of communication. We all know that with power comes great responsibility, but in some instances, there aren't always positives to power. Originally, social media was created as a networking tool, but it has been used for much more.</a:t>
            </a:r>
          </a:p>
          <a:p>
            <a:pPr marL="0" marR="0" indent="0">
              <a:lnSpc>
                <a:spcPct val="107000"/>
              </a:lnSpc>
              <a:spcBef>
                <a:spcPts val="0"/>
              </a:spcBef>
              <a:spcAft>
                <a:spcPts val="800"/>
              </a:spcAft>
              <a:buNone/>
            </a:pPr>
            <a:endParaRPr lang="en-US" sz="28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p>
        </p:txBody>
      </p:sp>
      <p:pic>
        <p:nvPicPr>
          <p:cNvPr id="6" name="Image 5">
            <a:extLst>
              <a:ext uri="{FF2B5EF4-FFF2-40B4-BE49-F238E27FC236}">
                <a16:creationId xmlns:a16="http://schemas.microsoft.com/office/drawing/2014/main" id="{1DAFFF60-28EC-D689-1FE0-A72981CCE3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6758" y="3910818"/>
            <a:ext cx="6344530" cy="2546253"/>
          </a:xfrm>
          <a:prstGeom prst="rect">
            <a:avLst/>
          </a:prstGeom>
        </p:spPr>
      </p:pic>
    </p:spTree>
    <p:extLst>
      <p:ext uri="{BB962C8B-B14F-4D97-AF65-F5344CB8AC3E}">
        <p14:creationId xmlns:p14="http://schemas.microsoft.com/office/powerpoint/2010/main" val="999351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ous-titre 2">
            <a:extLst>
              <a:ext uri="{FF2B5EF4-FFF2-40B4-BE49-F238E27FC236}">
                <a16:creationId xmlns:a16="http://schemas.microsoft.com/office/drawing/2014/main" id="{6B1662D0-74B7-4CDD-BF99-6BE2B8F5687F}"/>
              </a:ext>
            </a:extLst>
          </p:cNvPr>
          <p:cNvSpPr txBox="1">
            <a:spLocks/>
          </p:cNvSpPr>
          <p:nvPr/>
        </p:nvSpPr>
        <p:spPr>
          <a:xfrm>
            <a:off x="621115" y="590843"/>
            <a:ext cx="10949770" cy="542544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ctr">
              <a:buNone/>
            </a:pPr>
            <a:r>
              <a:rPr lang="en-US" sz="24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Argument </a:t>
            </a:r>
            <a:r>
              <a:rPr lang="en-US" sz="2400" b="1" dirty="0">
                <a:solidFill>
                  <a:srgbClr val="FF0000"/>
                </a:solidFill>
                <a:effectLst/>
                <a:latin typeface="Montserrat" panose="00000500000000000000" pitchFamily="2" charset="0"/>
                <a:ea typeface="Calibri" panose="020F0502020204030204" pitchFamily="34" charset="0"/>
                <a:cs typeface="Arial" panose="020B0604020202020204" pitchFamily="34" charset="0"/>
              </a:rPr>
              <a:t>3</a:t>
            </a:r>
          </a:p>
          <a:p>
            <a:pPr marL="0" marR="0" indent="0">
              <a:lnSpc>
                <a:spcPct val="107000"/>
              </a:lnSpc>
              <a:spcBef>
                <a:spcPts val="0"/>
              </a:spcBef>
              <a:spcAft>
                <a:spcPts val="800"/>
              </a:spcAft>
              <a:buNone/>
            </a:pP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28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Social media tends to change your relationship styles in many ways. It allows you to connect with more people in very little time. It eases out the level of intimacy that you might share with people online. It also makes you more vulnerable to other people's behaviors, attitudes and beliefs.</a:t>
            </a:r>
          </a:p>
          <a:p>
            <a:pPr marL="0" indent="0">
              <a:buNone/>
            </a:pPr>
            <a:endParaRPr lang="en-US" dirty="0"/>
          </a:p>
        </p:txBody>
      </p:sp>
    </p:spTree>
    <p:extLst>
      <p:ext uri="{BB962C8B-B14F-4D97-AF65-F5344CB8AC3E}">
        <p14:creationId xmlns:p14="http://schemas.microsoft.com/office/powerpoint/2010/main" val="1592959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DAEF34-30ED-4FBA-BB37-8D020D071346}"/>
              </a:ext>
            </a:extLst>
          </p:cNvPr>
          <p:cNvSpPr>
            <a:spLocks noGrp="1"/>
          </p:cNvSpPr>
          <p:nvPr>
            <p:ph type="ctrTitle"/>
          </p:nvPr>
        </p:nvSpPr>
        <p:spPr>
          <a:xfrm>
            <a:off x="1183823" y="423203"/>
            <a:ext cx="9824354" cy="1011702"/>
          </a:xfrm>
        </p:spPr>
        <p:txBody>
          <a:bodyPr>
            <a:normAutofit fontScale="90000"/>
          </a:bodyPr>
          <a:lstStyle/>
          <a:p>
            <a:pPr algn="ctr"/>
            <a:r>
              <a:rPr lang="en-US" sz="3200" b="1" i="1" dirty="0">
                <a:solidFill>
                  <a:schemeClr val="accent2"/>
                </a:solidFill>
                <a:latin typeface="Tahoma" panose="020B0604030504040204" pitchFamily="34" charset="0"/>
                <a:ea typeface="Tahoma" panose="020B0604030504040204" pitchFamily="34" charset="0"/>
                <a:cs typeface="Tahoma" panose="020B0604030504040204" pitchFamily="34" charset="0"/>
              </a:rPr>
              <a:t>Rational arguments  </a:t>
            </a:r>
            <a:br>
              <a:rPr lang="en-US" sz="3200" b="1" dirty="0">
                <a:solidFill>
                  <a:schemeClr val="accent2"/>
                </a:solidFill>
                <a:latin typeface="Tahoma" panose="020B0604030504040204" pitchFamily="34" charset="0"/>
                <a:ea typeface="Tahoma" panose="020B0604030504040204" pitchFamily="34" charset="0"/>
                <a:cs typeface="Tahoma" panose="020B0604030504040204" pitchFamily="34" charset="0"/>
              </a:rPr>
            </a:br>
            <a:br>
              <a:rPr lang="en-US" sz="3200" b="1" dirty="0">
                <a:solidFill>
                  <a:srgbClr val="FF0000"/>
                </a:solidFill>
                <a:effectLst/>
                <a:latin typeface="Montserrat" panose="00000500000000000000" pitchFamily="2" charset="0"/>
                <a:ea typeface="Calibri" panose="020F0502020204030204" pitchFamily="34" charset="0"/>
                <a:cs typeface="Arial" panose="020B0604020202020204" pitchFamily="34" charset="0"/>
              </a:rPr>
            </a:br>
            <a:endParaRPr lang="en-US" sz="3200" dirty="0">
              <a:solidFill>
                <a:schemeClr val="accent2"/>
              </a:solidFill>
              <a:latin typeface="Tahoma" panose="020B0604030504040204" pitchFamily="34" charset="0"/>
              <a:ea typeface="Tahoma" panose="020B0604030504040204" pitchFamily="34" charset="0"/>
              <a:cs typeface="Tahoma" panose="020B0604030504040204" pitchFamily="34" charset="0"/>
            </a:endParaRPr>
          </a:p>
        </p:txBody>
      </p:sp>
      <p:sp>
        <p:nvSpPr>
          <p:cNvPr id="3" name="Sous-titre 2">
            <a:extLst>
              <a:ext uri="{FF2B5EF4-FFF2-40B4-BE49-F238E27FC236}">
                <a16:creationId xmlns:a16="http://schemas.microsoft.com/office/drawing/2014/main" id="{834124E9-2002-4ACB-B74F-2F87F8EFB7F4}"/>
              </a:ext>
            </a:extLst>
          </p:cNvPr>
          <p:cNvSpPr>
            <a:spLocks noGrp="1"/>
          </p:cNvSpPr>
          <p:nvPr>
            <p:ph type="subTitle" idx="1"/>
          </p:nvPr>
        </p:nvSpPr>
        <p:spPr>
          <a:xfrm>
            <a:off x="628149" y="709246"/>
            <a:ext cx="10935702" cy="5725551"/>
          </a:xfrm>
        </p:spPr>
        <p:txBody>
          <a:bodyPr>
            <a:normAutofit/>
          </a:bodyPr>
          <a:lstStyle/>
          <a:p>
            <a:pPr algn="ctr"/>
            <a:r>
              <a:rPr lang="en-US" sz="2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Argument </a:t>
            </a:r>
            <a:r>
              <a:rPr lang="en-US" sz="2800" b="1" dirty="0">
                <a:solidFill>
                  <a:srgbClr val="FF0000"/>
                </a:solidFill>
                <a:effectLst/>
                <a:latin typeface="Montserrat" panose="00000500000000000000" pitchFamily="2" charset="0"/>
                <a:ea typeface="Calibri" panose="020F0502020204030204" pitchFamily="34" charset="0"/>
                <a:cs typeface="Arial" panose="020B0604020202020204" pitchFamily="34" charset="0"/>
              </a:rPr>
              <a:t>1</a:t>
            </a:r>
          </a:p>
          <a:p>
            <a:pPr marL="0" marR="0">
              <a:lnSpc>
                <a:spcPct val="107000"/>
              </a:lnSpc>
              <a:spcBef>
                <a:spcPts val="0"/>
              </a:spcBef>
              <a:spcAft>
                <a:spcPts val="800"/>
              </a:spcAft>
            </a:pPr>
            <a:r>
              <a:rPr lang="en-US" sz="2800" b="1" spc="-1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More and more studies have been released that reveal social media’s harmful role in marriages. Researchers have found that increased social media usage could lead to more relationship problems, infidelity, and even divorce.</a:t>
            </a:r>
          </a:p>
          <a:p>
            <a:pPr marL="0" marR="0">
              <a:lnSpc>
                <a:spcPct val="107000"/>
              </a:lnSpc>
              <a:spcBef>
                <a:spcPts val="0"/>
              </a:spcBef>
              <a:spcAft>
                <a:spcPts val="800"/>
              </a:spcAft>
            </a:pPr>
            <a:endParaRPr lang="en-US" sz="2800" b="1"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6" name="Image 5">
            <a:extLst>
              <a:ext uri="{FF2B5EF4-FFF2-40B4-BE49-F238E27FC236}">
                <a16:creationId xmlns:a16="http://schemas.microsoft.com/office/drawing/2014/main" id="{367D20AE-1565-00D2-3D23-0FA59FFB0C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6757" y="3179299"/>
            <a:ext cx="6654018" cy="3094892"/>
          </a:xfrm>
          <a:prstGeom prst="rect">
            <a:avLst/>
          </a:prstGeom>
        </p:spPr>
      </p:pic>
    </p:spTree>
    <p:extLst>
      <p:ext uri="{BB962C8B-B14F-4D97-AF65-F5344CB8AC3E}">
        <p14:creationId xmlns:p14="http://schemas.microsoft.com/office/powerpoint/2010/main" val="3784254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ous-titre 2">
            <a:extLst>
              <a:ext uri="{FF2B5EF4-FFF2-40B4-BE49-F238E27FC236}">
                <a16:creationId xmlns:a16="http://schemas.microsoft.com/office/drawing/2014/main" id="{6B1662D0-74B7-4CDD-BF99-6BE2B8F5687F}"/>
              </a:ext>
            </a:extLst>
          </p:cNvPr>
          <p:cNvSpPr txBox="1">
            <a:spLocks/>
          </p:cNvSpPr>
          <p:nvPr/>
        </p:nvSpPr>
        <p:spPr>
          <a:xfrm>
            <a:off x="508574" y="170765"/>
            <a:ext cx="10949770" cy="542544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ctr">
              <a:buNone/>
            </a:pPr>
            <a:r>
              <a:rPr lang="en-US" sz="24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Argument </a:t>
            </a:r>
            <a:r>
              <a:rPr lang="en-US" sz="2400" b="1" dirty="0">
                <a:solidFill>
                  <a:srgbClr val="FF0000"/>
                </a:solidFill>
                <a:latin typeface="Montserrat" panose="00000500000000000000" pitchFamily="2" charset="0"/>
                <a:ea typeface="Calibri" panose="020F0502020204030204" pitchFamily="34" charset="0"/>
                <a:cs typeface="Arial" panose="020B0604020202020204" pitchFamily="34" charset="0"/>
              </a:rPr>
              <a:t>2</a:t>
            </a:r>
            <a:endParaRPr lang="en-US" sz="2400" dirty="0">
              <a:solidFill>
                <a:schemeClr val="accent6">
                  <a:lumMod val="50000"/>
                </a:schemeClr>
              </a:solidFill>
              <a:latin typeface="Times New Roman" panose="02020603050405020304" pitchFamily="18" charset="0"/>
              <a:cs typeface="Times New Roman" panose="02020603050405020304" pitchFamily="18" charset="0"/>
            </a:endParaRPr>
          </a:p>
          <a:p>
            <a:pPr marL="0" marR="0" indent="0">
              <a:lnSpc>
                <a:spcPct val="107000"/>
              </a:lnSpc>
              <a:spcBef>
                <a:spcPts val="0"/>
              </a:spcBef>
              <a:spcAft>
                <a:spcPts val="800"/>
              </a:spcAft>
              <a:buNone/>
            </a:pPr>
            <a:r>
              <a:rPr lang="en-US" sz="2800" b="1" spc="-1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Excessive social media use is linked to couples fighting more. A 2013 study found that, among couples who had been together for less than three years, spending more time on Facebook was linked with more "Facebook-related conflict" and more negative relationship outcomes.</a:t>
            </a:r>
            <a:endParaRPr lang="en-US" sz="28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28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p>
        </p:txBody>
      </p:sp>
      <p:pic>
        <p:nvPicPr>
          <p:cNvPr id="3" name="Image 2">
            <a:extLst>
              <a:ext uri="{FF2B5EF4-FFF2-40B4-BE49-F238E27FC236}">
                <a16:creationId xmlns:a16="http://schemas.microsoft.com/office/drawing/2014/main" id="{1757805B-8FA7-8FCE-FAF7-494FD106F0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2185" y="3671668"/>
            <a:ext cx="6794695" cy="2715064"/>
          </a:xfrm>
          <a:prstGeom prst="rect">
            <a:avLst/>
          </a:prstGeom>
        </p:spPr>
      </p:pic>
    </p:spTree>
    <p:extLst>
      <p:ext uri="{BB962C8B-B14F-4D97-AF65-F5344CB8AC3E}">
        <p14:creationId xmlns:p14="http://schemas.microsoft.com/office/powerpoint/2010/main" val="3314787050"/>
      </p:ext>
    </p:extLst>
  </p:cSld>
  <p:clrMapOvr>
    <a:masterClrMapping/>
  </p:clrMapOvr>
</p:sld>
</file>

<file path=ppt/theme/theme1.xml><?xml version="1.0" encoding="utf-8"?>
<a:theme xmlns:a="http://schemas.openxmlformats.org/drawingml/2006/main" name="Secteur">
  <a:themeElements>
    <a:clrScheme name="Secteu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eu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eu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307</TotalTime>
  <Words>727</Words>
  <Application>Microsoft Office PowerPoint</Application>
  <PresentationFormat>Grand écran</PresentationFormat>
  <Paragraphs>43</Paragraphs>
  <Slides>12</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12</vt:i4>
      </vt:variant>
    </vt:vector>
  </HeadingPairs>
  <TitlesOfParts>
    <vt:vector size="20" baseType="lpstr">
      <vt:lpstr>Calibri</vt:lpstr>
      <vt:lpstr>Century Gothic</vt:lpstr>
      <vt:lpstr>Montserrat</vt:lpstr>
      <vt:lpstr>Tahoma</vt:lpstr>
      <vt:lpstr>Times New Roman</vt:lpstr>
      <vt:lpstr>Wingdings</vt:lpstr>
      <vt:lpstr>Wingdings 3</vt:lpstr>
      <vt:lpstr>Secteur</vt:lpstr>
      <vt:lpstr>           Social media networks Checkpoint  presented by BACEM SOUIBGUI   </vt:lpstr>
      <vt:lpstr>Introduction</vt:lpstr>
      <vt:lpstr>Factual    Arguments</vt:lpstr>
      <vt:lpstr>Présentation PowerPoint</vt:lpstr>
      <vt:lpstr>Présentation PowerPoint</vt:lpstr>
      <vt:lpstr>Présentation PowerPoint</vt:lpstr>
      <vt:lpstr>Présentation PowerPoint</vt:lpstr>
      <vt:lpstr>Rational arguments    </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Introduction to Databases Checkpoint  presented by BACEM SOUIBGUI   </dc:title>
  <dc:creator>Bacem</dc:creator>
  <cp:lastModifiedBy>Bacem</cp:lastModifiedBy>
  <cp:revision>15</cp:revision>
  <dcterms:created xsi:type="dcterms:W3CDTF">2022-06-05T17:18:57Z</dcterms:created>
  <dcterms:modified xsi:type="dcterms:W3CDTF">2022-06-27T20:17:45Z</dcterms:modified>
</cp:coreProperties>
</file>