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Anaheim" panose="020B0604020202020204" charset="0"/>
      <p:regular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Nunito Light" pitchFamily="2" charset="-93"/>
      <p:regular r:id="rId62"/>
      <p:italic r:id="rId63"/>
    </p:embeddedFont>
    <p:embeddedFont>
      <p:font typeface="Overpass Mono" panose="020B0604020202020204" charset="-93"/>
      <p:regular r:id="rId64"/>
    </p:embeddedFont>
    <p:embeddedFont>
      <p:font typeface="Raleway SemiBold" pitchFamily="2" charset="-93"/>
      <p:bold r:id="rId65"/>
      <p:boldItalic r:id="rId66"/>
    </p:embeddedFont>
    <p:embeddedFont>
      <p:font typeface="Segoe UI" panose="020B0502040204020203"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3E6DA9E8-5B68-ACF4-32EF-1C3D8423F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6647F21F-F70B-F05A-C4B7-B0E2D6DCB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06/10/2023</a:t>
            </a:fld>
            <a:endParaRPr lang="vi-VN"/>
          </a:p>
        </p:txBody>
      </p:sp>
      <p:sp>
        <p:nvSpPr>
          <p:cNvPr id="4" name="Chỗ dành sẵn cho Chân trang 3">
            <a:extLst>
              <a:ext uri="{FF2B5EF4-FFF2-40B4-BE49-F238E27FC236}">
                <a16:creationId xmlns:a16="http://schemas.microsoft.com/office/drawing/2014/main" id="{66F69703-B0F6-6E4F-2457-7434B122F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98D346D-BB80-9D65-AE1D-82D6FBBA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7031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FBADD865-BF58-E048-27F7-5831669B057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a:extLst>
              <a:ext uri="{FF2B5EF4-FFF2-40B4-BE49-F238E27FC236}">
                <a16:creationId xmlns:a16="http://schemas.microsoft.com/office/drawing/2014/main" id="{9287B3DE-517B-DCBF-5C58-F0BCF2679D2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a:t>
            </a:r>
            <a:r>
              <a:rPr lang="en-GB" dirty="0" err="1">
                <a:latin typeface="Calibri" panose="020F0502020204030204" pitchFamily="34" charset="0"/>
                <a:ea typeface="Calibri" panose="020F0502020204030204" pitchFamily="34" charset="0"/>
                <a:cs typeface="Calibri" panose="020F0502020204030204" pitchFamily="34" charset="0"/>
              </a:rPr>
              <a:t>dụng</a:t>
            </a:r>
            <a:r>
              <a:rPr lang="en-GB" dirty="0">
                <a:latin typeface="Calibri" panose="020F0502020204030204" pitchFamily="34" charset="0"/>
                <a:ea typeface="Calibri" panose="020F0502020204030204" pitchFamily="34" charset="0"/>
                <a:cs typeface="Calibri" panose="020F0502020204030204" pitchFamily="34" charset="0"/>
              </a:rPr>
              <a:t> </a:t>
            </a:r>
            <a:r>
              <a:rPr lang="vi-VN">
                <a:latin typeface="Calibri" panose="020F0502020204030204" pitchFamily="34" charset="0"/>
                <a:ea typeface="Calibri" panose="020F0502020204030204" pitchFamily="34" charset="0"/>
                <a:cs typeface="Calibri" panose="020F0502020204030204" pitchFamily="34" charset="0"/>
              </a:rPr>
              <a:t>đ</a:t>
            </a:r>
            <a:r>
              <a:rPr lang="en-GB">
                <a:latin typeface="Calibri" panose="020F0502020204030204" pitchFamily="34" charset="0"/>
                <a:ea typeface="Calibri" panose="020F0502020204030204" pitchFamily="34" charset="0"/>
                <a:cs typeface="Calibri" panose="020F0502020204030204" pitchFamily="34" charset="0"/>
              </a:rPr>
              <a:t>ệ </a:t>
            </a:r>
            <a:r>
              <a:rPr lang="en-GB" dirty="0">
                <a:latin typeface="Calibri" panose="020F0502020204030204" pitchFamily="34" charset="0"/>
                <a:ea typeface="Calibri" panose="020F0502020204030204" pitchFamily="34" charset="0"/>
                <a:cs typeface="Calibri" panose="020F0502020204030204" pitchFamily="34" charset="0"/>
              </a:rPr>
              <a:t>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06C85EA4-52B7-9B5E-5085-5AAF84EBFE6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14264398-CB36-E29E-733F-8693AD544AD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a:cxnSpLocks/>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a:extLst>
              <a:ext uri="{FF2B5EF4-FFF2-40B4-BE49-F238E27FC236}">
                <a16:creationId xmlns:a16="http://schemas.microsoft.com/office/drawing/2014/main" id="{4BA8E8EA-C2C8-D973-B444-E7A8F19077F7}"/>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8148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 mối liên hệ lặp lại hoặc quan hệ lặp lại 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823382" y="223295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06DCB741-60E6-1EA8-EB9F-29C79DFA659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a:extLst>
              <a:ext uri="{FF2B5EF4-FFF2-40B4-BE49-F238E27FC236}">
                <a16:creationId xmlns:a16="http://schemas.microsoft.com/office/drawing/2014/main" id="{1F7318DE-54D0-979F-82FB-1DD737F8B1F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817A3F9-8B13-9658-B46D-C8E38C3E87EB}"/>
                  </a:ext>
                </a:extLst>
              </p:cNvPr>
              <p:cNvSpPr txBox="1"/>
              <p:nvPr/>
            </p:nvSpPr>
            <p:spPr>
              <a:xfrm>
                <a:off x="2286000" y="2096330"/>
                <a:ext cx="4572000" cy="954107"/>
              </a:xfrm>
              <a:prstGeom prst="rect">
                <a:avLst/>
              </a:prstGeom>
              <a:noFill/>
            </p:spPr>
            <p:txBody>
              <a:bodyPr wrap="square">
                <a:spAutoFit/>
              </a:bodyPr>
              <a:lstStyle/>
              <a:p>
                <a:r>
                  <a:rPr lang="vi-VN" dirty="0"/>
                  <a:t>Công thức truy hồi:</a:t>
                </a:r>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p:txBody>
          </p:sp>
        </mc:Choice>
        <mc:Fallback xmlns="">
          <p:sp>
            <p:nvSpPr>
              <p:cNvPr id="8" name="Hộp Văn bản 7">
                <a:extLst>
                  <a:ext uri="{FF2B5EF4-FFF2-40B4-BE49-F238E27FC236}">
                    <a16:creationId xmlns:a16="http://schemas.microsoft.com/office/drawing/2014/main" id="{C817A3F9-8B13-9658-B46D-C8E38C3E87EB}"/>
                  </a:ext>
                </a:extLst>
              </p:cNvPr>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a:blip r:embed="rId2"/>
                <a:stretch>
                  <a:fillRect l="-400" t="-1282" b="-5769"/>
                </a:stretch>
              </a:blipFill>
            </p:spPr>
            <p:txBody>
              <a:bodyPr/>
              <a:lstStyle/>
              <a:p>
                <a:r>
                  <a:rPr lang="vi-VN">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16EB0BA3-4601-8D19-5E50-83E46D1E877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a:extLst>
              <a:ext uri="{FF2B5EF4-FFF2-40B4-BE49-F238E27FC236}">
                <a16:creationId xmlns:a16="http://schemas.microsoft.com/office/drawing/2014/main" id="{4D6A2CC4-5136-C5E1-8A2F-AB7E0AEC57E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4CED904D-4358-5E32-662A-8A556A6EF93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A5548A98-17F0-9536-D1B1-CBC96C2E9CE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674A8383-579D-FF13-E23A-0FEED04C995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a:extLst>
              <a:ext uri="{FF2B5EF4-FFF2-40B4-BE49-F238E27FC236}">
                <a16:creationId xmlns:a16="http://schemas.microsoft.com/office/drawing/2014/main" id="{9EF9BBC8-47A0-E0D2-E013-9A78F32E2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CD6D2FC6-180E-67D6-2200-DC38472A48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365D6841-DEDD-EA7F-1273-A9522D9D2A6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a:t>không thay đổi.</a:t>
                </a:r>
              </a:p>
            </p:txBody>
          </p:sp>
        </mc:Choice>
        <mc:Fallback xmlns="">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3"/>
                <a:stretch>
                  <a:fillRect l="-5" t="-3" r="6" b="3"/>
                </a:stretch>
              </a:blipFill>
            </p:spPr>
            <p:txBody>
              <a:bodyPr/>
              <a:lstStyle/>
              <a:p>
                <a:r>
                  <a:rPr lang="en-US" altLang="en-US">
                    <a:noFill/>
                  </a:rPr>
                  <a:t> </a:t>
                </a:r>
              </a:p>
            </p:txBody>
          </p:sp>
        </mc:Fallback>
      </mc:AlternateContent>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a:blip r:embed="rId2"/>
                <a:stretch>
                  <a:fillRect l="-554" t="-579" b="-17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extLst>
      <p:ext uri="{BB962C8B-B14F-4D97-AF65-F5344CB8AC3E}">
        <p14:creationId xmlns:p14="http://schemas.microsoft.com/office/powerpoint/2010/main" val="11229728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2857577"/>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extLst>
                        <a:ext uri="{A12FA001-AC4F-418D-AE19-62706E023703}">
                          <ahyp:hlinkClr xmlns:ahyp="http://schemas.microsoft.com/office/drawing/2018/hyperlinkcolor" val="tx"/>
                        </a:ext>
                      </a:extLst>
                    </a:hlinkClick>
                  </a:rPr>
                  <a:t>đây</a:t>
                </a:r>
                <a:endParaRPr lang="vi-VN" sz="1600" dirty="0">
                  <a:solidFill>
                    <a:srgbClr val="0070C0"/>
                  </a:solidFill>
                </a:endParaRP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2857577"/>
              </a:xfrm>
              <a:prstGeom prst="rect">
                <a:avLst/>
              </a:prstGeom>
              <a:blipFill>
                <a:blip r:embed="rId3"/>
                <a:stretch>
                  <a:fillRect l="-554" t="-641" b="-21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extLst>
      <p:ext uri="{BB962C8B-B14F-4D97-AF65-F5344CB8AC3E}">
        <p14:creationId xmlns:p14="http://schemas.microsoft.com/office/powerpoint/2010/main" val="32784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Định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lý</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thợ</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a:extLst>
              <a:ext uri="{FF2B5EF4-FFF2-40B4-BE49-F238E27FC236}">
                <a16:creationId xmlns:a16="http://schemas.microsoft.com/office/drawing/2014/main" id="{ACCCB041-7E45-C35F-86CC-2FD434C76C7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5EEAE008-3116-408A-BAF3-743B8717493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C05A149D-C0FE-0C7E-AB2D-F94B187B3CD5}"/>
                  </a:ext>
                </a:extLst>
              </p:cNvPr>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a:extLst>
                  <a:ext uri="{FF2B5EF4-FFF2-40B4-BE49-F238E27FC236}">
                    <a16:creationId xmlns:a16="http://schemas.microsoft.com/office/drawing/2014/main" id="{C05A149D-C0FE-0C7E-AB2D-F94B187B3CD5}"/>
                  </a:ext>
                </a:extLst>
              </p:cNvPr>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a:blip r:embed="rId2"/>
                <a:stretch>
                  <a:fillRect/>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C2498A2-24E1-5F30-020E-692746F3C641}"/>
                  </a:ext>
                </a:extLst>
              </p:cNvPr>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14" name="Hộp Văn bản 13">
                <a:extLst>
                  <a:ext uri="{FF2B5EF4-FFF2-40B4-BE49-F238E27FC236}">
                    <a16:creationId xmlns:a16="http://schemas.microsoft.com/office/drawing/2014/main" id="{3C2498A2-24E1-5F30-020E-692746F3C641}"/>
                  </a:ext>
                </a:extLst>
              </p:cNvPr>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a:blip r:embed="rId3"/>
                <a:stretch>
                  <a:fillRect l="-258" r="-515" b="-995"/>
                </a:stretch>
              </a:blipFill>
            </p:spPr>
            <p:txBody>
              <a:bodyPr/>
              <a:lstStyle/>
              <a:p>
                <a:r>
                  <a:rPr lang="vi-VN">
                    <a:noFill/>
                  </a:rPr>
                  <a:t> </a:t>
                </a:r>
              </a:p>
            </p:txBody>
          </p:sp>
        </mc:Fallback>
      </mc:AlternateContent>
      <p:sp>
        <p:nvSpPr>
          <p:cNvPr id="15" name="Hộp Văn bản 14">
            <a:extLst>
              <a:ext uri="{FF2B5EF4-FFF2-40B4-BE49-F238E27FC236}">
                <a16:creationId xmlns:a16="http://schemas.microsoft.com/office/drawing/2014/main" id="{1C980636-D749-2174-14C0-60F9845D5FD2}"/>
              </a:ext>
            </a:extLst>
          </p:cNvPr>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C92B76EC-716A-4164-78E0-E7E4D13325D3}"/>
                  </a:ext>
                </a:extLst>
              </p:cNvPr>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a:extLst>
                  <a:ext uri="{FF2B5EF4-FFF2-40B4-BE49-F238E27FC236}">
                    <a16:creationId xmlns:a16="http://schemas.microsoft.com/office/drawing/2014/main" id="{C92B76EC-716A-4164-78E0-E7E4D13325D3}"/>
                  </a:ext>
                </a:extLst>
              </p:cNvPr>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a:blip r:embed="rId4"/>
                <a:stretch>
                  <a:fillRect l="-772"/>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90F6BE83-C082-F14E-08EA-8A0279FC162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4D1A6873-62B1-BEE1-7EEF-C8E61C4D6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a:blip r:embed="rId2"/>
                <a:stretch>
                  <a:fillRect l="-417" t="-673" r="-1389" b="-2694"/>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7AF3257B-D108-B16A-9B57-A1D0331B8D78}"/>
              </a:ext>
            </a:extLst>
          </p:cNvPr>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a:extLst>
              <a:ext uri="{FF2B5EF4-FFF2-40B4-BE49-F238E27FC236}">
                <a16:creationId xmlns:a16="http://schemas.microsoft.com/office/drawing/2014/main" id="{5253A6FD-FA3D-141D-A027-6EA086DC3D6F}"/>
              </a:ext>
            </a:extLst>
          </p:cNvPr>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a:extLst>
              <a:ext uri="{FF2B5EF4-FFF2-40B4-BE49-F238E27FC236}">
                <a16:creationId xmlns:a16="http://schemas.microsoft.com/office/drawing/2014/main" id="{BF66D8DA-F6BE-4565-7679-D890F90E247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extLst>
      <p:ext uri="{BB962C8B-B14F-4D97-AF65-F5344CB8AC3E}">
        <p14:creationId xmlns:p14="http://schemas.microsoft.com/office/powerpoint/2010/main" val="500043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a:blip r:embed="rId2"/>
                <a:stretch>
                  <a:fillRect l="-1870" t="-303"/>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8CFF61C0-141F-8DAF-B769-E9780955ED3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extLst>
      <p:ext uri="{BB962C8B-B14F-4D97-AF65-F5344CB8AC3E}">
        <p14:creationId xmlns:p14="http://schemas.microsoft.com/office/powerpoint/2010/main" val="80117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66EF7D7-9F13-13DA-6A4A-706EE7F51D9B}"/>
                  </a:ext>
                </a:extLst>
              </p:cNvPr>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3" name="Hộp Văn bản 2">
                <a:extLst>
                  <a:ext uri="{FF2B5EF4-FFF2-40B4-BE49-F238E27FC236}">
                    <a16:creationId xmlns:a16="http://schemas.microsoft.com/office/drawing/2014/main" id="{666EF7D7-9F13-13DA-6A4A-706EE7F51D9B}"/>
                  </a:ext>
                </a:extLst>
              </p:cNvPr>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a:blip r:embed="rId2"/>
                <a:stretch>
                  <a:fillRect b="-9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975AE1C9-A498-752E-73BA-B8EDF65481A9}"/>
                  </a:ext>
                </a:extLst>
              </p:cNvPr>
              <p:cNvSpPr txBox="1"/>
              <p:nvPr/>
            </p:nvSpPr>
            <p:spPr>
              <a:xfrm>
                <a:off x="2074899" y="2639447"/>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a:extLst>
                  <a:ext uri="{FF2B5EF4-FFF2-40B4-BE49-F238E27FC236}">
                    <a16:creationId xmlns:a16="http://schemas.microsoft.com/office/drawing/2014/main" id="{975AE1C9-A498-752E-73BA-B8EDF65481A9}"/>
                  </a:ext>
                </a:extLst>
              </p:cNvPr>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a:blip r:embed="rId3"/>
                <a:stretch>
                  <a:fillRect/>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25E9136C-C5B2-ECC3-9A42-B858FCD2CB4F}"/>
              </a:ext>
            </a:extLst>
          </p:cNvPr>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12A8E85-34DE-5D86-EFBF-BF741C40F1E7}"/>
                  </a:ext>
                </a:extLst>
              </p:cNvPr>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r>
                                <a:rPr lang="vi-VN" sz="1600" b="0" i="1" smtClean="0">
                                  <a:latin typeface="Cambria Math" panose="02040503050406030204" pitchFamily="18" charset="0"/>
                                </a:rPr>
                                <m:t>)+</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a:extLst>
                  <a:ext uri="{FF2B5EF4-FFF2-40B4-BE49-F238E27FC236}">
                    <a16:creationId xmlns:a16="http://schemas.microsoft.com/office/drawing/2014/main" id="{212A8E85-34DE-5D86-EFBF-BF741C40F1E7}"/>
                  </a:ext>
                </a:extLst>
              </p:cNvPr>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a:blip r:embed="rId4"/>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9AB20527-A5DF-104D-60E4-2F664DEAB75F}"/>
              </a:ext>
            </a:extLst>
          </p:cNvPr>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a:extLst>
              <a:ext uri="{FF2B5EF4-FFF2-40B4-BE49-F238E27FC236}">
                <a16:creationId xmlns:a16="http://schemas.microsoft.com/office/drawing/2014/main" id="{B553E7EF-5E5C-93F8-280F-680A3F2CAC9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18E8BD35-C694-A135-232D-93FF2D149E9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a:extLst>
              <a:ext uri="{FF2B5EF4-FFF2-40B4-BE49-F238E27FC236}">
                <a16:creationId xmlns:a16="http://schemas.microsoft.com/office/drawing/2014/main" id="{5BC29E34-BF70-6C88-2690-BDAEAD5BC2E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extLst>
      <p:ext uri="{BB962C8B-B14F-4D97-AF65-F5344CB8AC3E}">
        <p14:creationId xmlns:p14="http://schemas.microsoft.com/office/powerpoint/2010/main" val="1272622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a:blip r:embed="rId2"/>
                <a:stretch>
                  <a:fillRect l="-400" t="-697"/>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31E0FF4C-2CF0-5131-60A5-5903E062D64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a:extLst>
              <a:ext uri="{FF2B5EF4-FFF2-40B4-BE49-F238E27FC236}">
                <a16:creationId xmlns:a16="http://schemas.microsoft.com/office/drawing/2014/main" id="{D38FBF36-FD50-3AD9-8447-5FDCBB1BDE9B}"/>
              </a:ext>
            </a:extLst>
          </p:cNvPr>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a:extLst>
              <a:ext uri="{FF2B5EF4-FFF2-40B4-BE49-F238E27FC236}">
                <a16:creationId xmlns:a16="http://schemas.microsoft.com/office/drawing/2014/main" id="{AE90ABAF-A2B7-063E-2F5C-0EB6D476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4D9972AF-3959-5DCE-A9C5-CD3F777ECFC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extLst>
      <p:ext uri="{BB962C8B-B14F-4D97-AF65-F5344CB8AC3E}">
        <p14:creationId xmlns:p14="http://schemas.microsoft.com/office/powerpoint/2010/main" val="1599561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a:extLst>
              <a:ext uri="{FF2B5EF4-FFF2-40B4-BE49-F238E27FC236}">
                <a16:creationId xmlns:a16="http://schemas.microsoft.com/office/drawing/2014/main" id="{59E57EAD-0B80-4E8D-3030-6F14F156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875FA20E-69EE-E82F-52FF-A821F959675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extLst>
      <p:ext uri="{BB962C8B-B14F-4D97-AF65-F5344CB8AC3E}">
        <p14:creationId xmlns:p14="http://schemas.microsoft.com/office/powerpoint/2010/main" val="1439332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4</m:t>
                              </m:r>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D87A38FA-DDBB-18C4-65C3-17E57606099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extLst>
      <p:ext uri="{BB962C8B-B14F-4D97-AF65-F5344CB8AC3E}">
        <p14:creationId xmlns:p14="http://schemas.microsoft.com/office/powerpoint/2010/main" val="854636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2D886BD-9388-61B1-DE9E-9C28E9885A31}"/>
                  </a:ext>
                </a:extLst>
              </p:cNvPr>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2</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m:t>
                          </m:r>
                          <m:r>
                            <a:rPr lang="vi-VN" i="1" dirty="0">
                              <a:latin typeface="Cambria Math" panose="02040503050406030204" pitchFamily="18" charset="0"/>
                            </a:rPr>
                            <m:t>2</m:t>
                          </m:r>
                          <m:r>
                            <a:rPr lang="vi-VN" i="1" dirty="0">
                              <a:latin typeface="Cambria Math" panose="02040503050406030204" pitchFamily="18" charset="0"/>
                            </a:rPr>
                            <m:t> + </m:t>
                          </m:r>
                          <m:r>
                            <a:rPr lang="vi-VN" i="1" dirty="0">
                              <a:latin typeface="Cambria Math" panose="02040503050406030204" pitchFamily="18" charset="0"/>
                            </a:rPr>
                            <m:t>4</m:t>
                          </m:r>
                          <m:r>
                            <a:rPr lang="vi-VN" i="1" dirty="0">
                              <a:latin typeface="Cambria Math" panose="02040503050406030204" pitchFamily="18" charset="0"/>
                            </a:rPr>
                            <m:t>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2</m:t>
                          </m:r>
                          <m:r>
                            <a:rPr lang="vi-VN" b="0" i="1" dirty="0" smtClean="0">
                              <a:latin typeface="Cambria Math" panose="02040503050406030204" pitchFamily="18" charset="0"/>
                            </a:rPr>
                            <m:t> −</m:t>
                          </m:r>
                          <m:r>
                            <a:rPr lang="vi-VN" b="0" i="1" dirty="0" smtClean="0">
                              <a:latin typeface="Cambria Math" panose="02040503050406030204" pitchFamily="18" charset="0"/>
                            </a:rPr>
                            <m:t>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a:extLst>
                  <a:ext uri="{FF2B5EF4-FFF2-40B4-BE49-F238E27FC236}">
                    <a16:creationId xmlns:a16="http://schemas.microsoft.com/office/drawing/2014/main" id="{42D886BD-9388-61B1-DE9E-9C28E9885A31}"/>
                  </a:ext>
                </a:extLst>
              </p:cNvPr>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92D66EDB-1E7B-6795-F188-46445537D21C}"/>
              </a:ext>
            </a:extLst>
          </p:cNvPr>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a:extLst>
              <a:ext uri="{FF2B5EF4-FFF2-40B4-BE49-F238E27FC236}">
                <a16:creationId xmlns:a16="http://schemas.microsoft.com/office/drawing/2014/main" id="{F7CD3253-F75B-9269-53AE-CAF8017E308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extLst>
      <p:ext uri="{BB962C8B-B14F-4D97-AF65-F5344CB8AC3E}">
        <p14:creationId xmlns:p14="http://schemas.microsoft.com/office/powerpoint/2010/main" val="21454098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a:extLst>
              <a:ext uri="{FF2B5EF4-FFF2-40B4-BE49-F238E27FC236}">
                <a16:creationId xmlns:a16="http://schemas.microsoft.com/office/drawing/2014/main" id="{B68CAE14-98E1-D13E-CE79-F5381B58D36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F28DAA7C-D7C4-DF25-279F-176FB9C2E6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extLst>
      <p:ext uri="{BB962C8B-B14F-4D97-AF65-F5344CB8AC3E}">
        <p14:creationId xmlns:p14="http://schemas.microsoft.com/office/powerpoint/2010/main" val="3080742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a:extLst>
              <a:ext uri="{FF2B5EF4-FFF2-40B4-BE49-F238E27FC236}">
                <a16:creationId xmlns:a16="http://schemas.microsoft.com/office/drawing/2014/main" id="{5CC15898-EE28-811D-81E4-F5BAE0387ADB}"/>
              </a:ext>
            </a:extLst>
          </p:cNvPr>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a:blip r:embed="rId4"/>
                <a:stretch>
                  <a:fillRect/>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8A9A279E-AA89-CC1E-A041-0F8C4425060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extLst>
      <p:ext uri="{BB962C8B-B14F-4D97-AF65-F5344CB8AC3E}">
        <p14:creationId xmlns:p14="http://schemas.microsoft.com/office/powerpoint/2010/main" val="6767674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m:t>
                          </m:r>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a:blip r:embed="rId3"/>
                <a:stretch>
                  <a:fillRect/>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5D4374C4-219F-30EB-3010-C4670CF72D3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extLst>
      <p:ext uri="{BB962C8B-B14F-4D97-AF65-F5344CB8AC3E}">
        <p14:creationId xmlns:p14="http://schemas.microsoft.com/office/powerpoint/2010/main" val="2582624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a:extLst>
              <a:ext uri="{FF2B5EF4-FFF2-40B4-BE49-F238E27FC236}">
                <a16:creationId xmlns:a16="http://schemas.microsoft.com/office/drawing/2014/main" id="{156B7AD3-7786-5F45-817F-889318AA555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ED61814-026C-BC4F-1FBC-5042D7F290E4}"/>
                  </a:ext>
                </a:extLst>
              </p:cNvPr>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a:extLst>
                  <a:ext uri="{FF2B5EF4-FFF2-40B4-BE49-F238E27FC236}">
                    <a16:creationId xmlns:a16="http://schemas.microsoft.com/office/drawing/2014/main" id="{CED61814-026C-BC4F-1FBC-5042D7F290E4}"/>
                  </a:ext>
                </a:extLst>
              </p:cNvPr>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a:blip r:embed="rId2"/>
                <a:stretch>
                  <a:fillRect l="-1282" r="-2564" b="-12903"/>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74AB5FB-8786-2256-A0E7-CADBC0944C87}"/>
              </a:ext>
            </a:extLst>
          </p:cNvPr>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5DDDF0F8-BA9C-F7AA-3C05-FF798D5B73A1}"/>
                  </a:ext>
                </a:extLst>
              </p:cNvPr>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m:t>
                    </m:r>
                    <m:r>
                      <a:rPr lang="vi-VN" b="0" i="1" smtClean="0">
                        <a:latin typeface="Cambria Math" panose="02040503050406030204" pitchFamily="18" charset="0"/>
                      </a:rPr>
                      <m:t>𝑏</m:t>
                    </m:r>
                    <m:r>
                      <a:rPr lang="vi-VN" b="0" i="1" smtClean="0">
                        <a:latin typeface="Cambria Math" panose="02040503050406030204" pitchFamily="18" charset="0"/>
                      </a:rPr>
                      <m:t>&gt;</m:t>
                    </m:r>
                    <m:r>
                      <a:rPr lang="vi-VN" b="0" i="1" smtClean="0">
                        <a:latin typeface="Cambria Math" panose="02040503050406030204" pitchFamily="18" charset="0"/>
                      </a:rPr>
                      <m: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a:extLst>
                  <a:ext uri="{FF2B5EF4-FFF2-40B4-BE49-F238E27FC236}">
                    <a16:creationId xmlns:a16="http://schemas.microsoft.com/office/drawing/2014/main" id="{5DDDF0F8-BA9C-F7AA-3C05-FF798D5B73A1}"/>
                  </a:ext>
                </a:extLst>
              </p:cNvPr>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a:blip r:embed="rId3"/>
                <a:stretch>
                  <a:fillRect l="-424" t="-980" b="-4412"/>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B6E3839A-0EF7-ED92-29A2-8911B08B092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a:extLst>
              <a:ext uri="{FF2B5EF4-FFF2-40B4-BE49-F238E27FC236}">
                <a16:creationId xmlns:a16="http://schemas.microsoft.com/office/drawing/2014/main" id="{5A85C4FD-ECEA-47C1-F8D6-51B65F765093}"/>
              </a:ext>
            </a:extLst>
          </p:cNvPr>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p>
        </p:txBody>
      </p:sp>
      <p:pic>
        <p:nvPicPr>
          <p:cNvPr id="3" name="Hình ảnh 2" descr="Ảnh có chứa văn bản&#10;&#10;Mô tả được tự động tạo">
            <a:extLst>
              <a:ext uri="{FF2B5EF4-FFF2-40B4-BE49-F238E27FC236}">
                <a16:creationId xmlns:a16="http://schemas.microsoft.com/office/drawing/2014/main" id="{CBBEDF20-A10D-A24F-6C40-892E7B3F22AC}"/>
              </a:ext>
            </a:extLst>
          </p:cNvPr>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a:extLst>
              <a:ext uri="{FF2B5EF4-FFF2-40B4-BE49-F238E27FC236}">
                <a16:creationId xmlns:a16="http://schemas.microsoft.com/office/drawing/2014/main" id="{89B0587E-BB99-50B1-8E5D-C2C24CB53E1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a:extLst>
              <a:ext uri="{FF2B5EF4-FFF2-40B4-BE49-F238E27FC236}">
                <a16:creationId xmlns:a16="http://schemas.microsoft.com/office/drawing/2014/main" id="{5FEE274B-7465-5E82-E1FE-D1F0E560DE2F}"/>
              </a:ext>
            </a:extLst>
          </p:cNvPr>
          <p:cNvPicPr>
            <a:picLocks noChangeAspect="1"/>
          </p:cNvPicPr>
          <p:nvPr/>
        </p:nvPicPr>
        <p:blipFill>
          <a:blip r:embed="rId2"/>
          <a:stretch>
            <a:fillRect/>
          </a:stretch>
        </p:blipFill>
        <p:spPr>
          <a:xfrm>
            <a:off x="603762" y="0"/>
            <a:ext cx="7936476" cy="5143500"/>
          </a:xfrm>
          <a:prstGeom prst="rect">
            <a:avLst/>
          </a:prstGeom>
        </p:spPr>
      </p:pic>
      <p:pic>
        <p:nvPicPr>
          <p:cNvPr id="8" name="Hình ảnh 7">
            <a:extLst>
              <a:ext uri="{FF2B5EF4-FFF2-40B4-BE49-F238E27FC236}">
                <a16:creationId xmlns:a16="http://schemas.microsoft.com/office/drawing/2014/main" id="{278C1335-C19E-8ADC-5CF6-18CA97977E4C}"/>
              </a:ext>
            </a:extLst>
          </p:cNvPr>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a:extLst>
              <a:ext uri="{FF2B5EF4-FFF2-40B4-BE49-F238E27FC236}">
                <a16:creationId xmlns:a16="http://schemas.microsoft.com/office/drawing/2014/main" id="{911A67AB-F80D-8393-E304-9E98F6273DC3}"/>
              </a:ext>
            </a:extLst>
          </p:cNvPr>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a:extLst>
              <a:ext uri="{FF2B5EF4-FFF2-40B4-BE49-F238E27FC236}">
                <a16:creationId xmlns:a16="http://schemas.microsoft.com/office/drawing/2014/main" id="{C9BD797D-AEBF-0A77-9913-7C4CA086B5CF}"/>
              </a:ext>
            </a:extLst>
          </p:cNvPr>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a:extLst>
              <a:ext uri="{FF2B5EF4-FFF2-40B4-BE49-F238E27FC236}">
                <a16:creationId xmlns:a16="http://schemas.microsoft.com/office/drawing/2014/main" id="{9E7BCD9C-F1FA-8460-29BE-DCBF3EB8C6D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extLst>
      <p:ext uri="{BB962C8B-B14F-4D97-AF65-F5344CB8AC3E}">
        <p14:creationId xmlns:p14="http://schemas.microsoft.com/office/powerpoint/2010/main" val="1193932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a:blip r:embed="rId4"/>
                <a:stretch>
                  <a:fillRect l="-630" t="-637" b="-1911"/>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9C1C5535-8DD6-72BD-2F8F-67362AC194F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a:blip r:embed="rId4"/>
                <a:stretch>
                  <a:fillRect l="-630" t="-629" b="-1887"/>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41E29484-57D3-3795-6589-7E6815F26D6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extLst>
      <p:ext uri="{BB962C8B-B14F-4D97-AF65-F5344CB8AC3E}">
        <p14:creationId xmlns:p14="http://schemas.microsoft.com/office/powerpoint/2010/main" val="1573648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a:blip r:embed="rId4"/>
                <a:stretch>
                  <a:fillRect l="-1592"/>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0CA80AA3-ACCE-F92B-456B-6DE7CD91558B}"/>
              </a:ext>
            </a:extLst>
          </p:cNvPr>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a:extLst>
              <a:ext uri="{FF2B5EF4-FFF2-40B4-BE49-F238E27FC236}">
                <a16:creationId xmlns:a16="http://schemas.microsoft.com/office/drawing/2014/main" id="{ECF212B9-DD83-9768-3F4B-1B71B41553E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extLst>
      <p:ext uri="{BB962C8B-B14F-4D97-AF65-F5344CB8AC3E}">
        <p14:creationId xmlns:p14="http://schemas.microsoft.com/office/powerpoint/2010/main" val="30456613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5372B4C5-F941-BDE5-8703-FECD058CF8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định</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thợ</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a:blip r:embed="rId3"/>
                <a:stretch>
                  <a:fillRect l="-15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5D03A79-7B33-FF8B-EDA4-5C778755F227}"/>
                  </a:ext>
                </a:extLst>
              </p:cNvPr>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 </m:t>
                      </m:r>
                      <m:r>
                        <a:rPr lang="en-US" i="1"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a:extLst>
                  <a:ext uri="{FF2B5EF4-FFF2-40B4-BE49-F238E27FC236}">
                    <a16:creationId xmlns:a16="http://schemas.microsoft.com/office/drawing/2014/main" id="{F5D03A79-7B33-FF8B-EDA4-5C778755F227}"/>
                  </a:ext>
                </a:extLst>
              </p:cNvPr>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a:blip r:embed="rId4"/>
                <a:stretch>
                  <a:fillRect b="-41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DE2E404-000E-BFD9-553F-1C40983AB6D1}"/>
                  </a:ext>
                </a:extLst>
              </p:cNvPr>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a:extLst>
                  <a:ext uri="{FF2B5EF4-FFF2-40B4-BE49-F238E27FC236}">
                    <a16:creationId xmlns:a16="http://schemas.microsoft.com/office/drawing/2014/main" id="{CDE2E404-000E-BFD9-553F-1C40983AB6D1}"/>
                  </a:ext>
                </a:extLst>
              </p:cNvPr>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a:blip r:embed="rId5"/>
                <a:stretch>
                  <a:fillRect b="-3252"/>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C405A78D-A4E4-CB5D-B04D-1F2E90CA0C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extLst>
      <p:ext uri="{BB962C8B-B14F-4D97-AF65-F5344CB8AC3E}">
        <p14:creationId xmlns:p14="http://schemas.microsoft.com/office/powerpoint/2010/main" val="1214741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a:extLst>
              <a:ext uri="{FF2B5EF4-FFF2-40B4-BE49-F238E27FC236}">
                <a16:creationId xmlns:a16="http://schemas.microsoft.com/office/drawing/2014/main" id="{AFD2541B-E6B5-EF7C-0DCC-6163E166FA0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4055C247-FF4B-5AAF-9CC0-2FE3F51AE1DE}"/>
              </a:ext>
            </a:extLst>
          </p:cNvPr>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a:extLst>
              <a:ext uri="{FF2B5EF4-FFF2-40B4-BE49-F238E27FC236}">
                <a16:creationId xmlns:a16="http://schemas.microsoft.com/office/drawing/2014/main" id="{2D562F04-BE66-0E5F-E753-92B472E57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8E451044-713A-772B-770A-2441AC06E047}"/>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D0F500C5-7F7B-4266-375A-80C567EEE923}"/>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a:extLst>
              <a:ext uri="{FF2B5EF4-FFF2-40B4-BE49-F238E27FC236}">
                <a16:creationId xmlns:a16="http://schemas.microsoft.com/office/drawing/2014/main" id="{F96417F4-51C1-E345-788F-864825BD8AB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a:extLst>
              <a:ext uri="{FF2B5EF4-FFF2-40B4-BE49-F238E27FC236}">
                <a16:creationId xmlns:a16="http://schemas.microsoft.com/office/drawing/2014/main" id="{F2A54040-F9CE-DD26-9F75-D15883A2DD8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2455</Words>
  <Application>Microsoft Office PowerPoint</Application>
  <PresentationFormat>Trình chiếu Trên màn hình (16:9)</PresentationFormat>
  <Paragraphs>353</Paragraphs>
  <Slides>52</Slides>
  <Notes>9</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Cambria Math</vt:lpstr>
      <vt:lpstr>Courier New</vt:lpstr>
      <vt:lpstr>Nunito Light</vt:lpstr>
      <vt:lpstr>Electrolize</vt:lpstr>
      <vt:lpstr>Times New Roman</vt:lpstr>
      <vt:lpstr>Segoe UI</vt:lpstr>
      <vt:lpstr>Raleway SemiBold</vt:lpstr>
      <vt:lpstr>Overpass Mono</vt:lpstr>
      <vt:lpstr>Anaheim</vt:lpstr>
      <vt:lpstr>Calibri</vt:lpstr>
      <vt:lpstr>Arial</vt:lpstr>
      <vt:lpstr>Programming Lesson by Slidesgo</vt:lpstr>
      <vt:lpstr>Phân tích độ phức tạp của thuật toán đệ quy</vt:lpstr>
      <vt:lpstr>Định nghĩa đệ quy</vt:lpstr>
      <vt:lpstr>ĐỊNH NGHĨA</vt:lpstr>
      <vt:lpstr>Đệ quy là gì ?</vt:lpstr>
      <vt:lpstr>I. ĐỊNH NGHĨA</vt:lpstr>
      <vt:lpstr>Bản trình bày PowerPoint</vt:lpstr>
      <vt:lpstr>I. ĐỊNH NGHĨA</vt:lpstr>
      <vt:lpstr>Bản trình bày PowerPoint</vt:lpstr>
      <vt:lpstr>Bản trình bày PowerPoint</vt:lpstr>
      <vt:lpstr>Bản trình bày PowerPoint</vt:lpstr>
      <vt:lpstr>Tại sao phải sử dụng đệ quy</vt:lpstr>
      <vt:lpstr>Khi phân tích độ phức tạp, tại sao phải phân biệt rõ giữa đệ quy với không đệ quy ???</vt:lpstr>
      <vt:lpstr>Bản trình bày PowerPoint</vt:lpstr>
      <vt:lpstr>I. ĐỊNH NGHĨA</vt:lpstr>
      <vt:lpstr>Ví dụ</vt:lpstr>
      <vt:lpstr>I. ĐỊNH NGHĨA</vt:lpstr>
      <vt:lpstr>Cấu trúc hàm đệ quy</vt:lpstr>
      <vt:lpstr>Xác định cấu trúc hàm đệ quy​ của hàm sau ? </vt:lpstr>
      <vt:lpstr>CÁCH TÍNH ĐỘ PHỨC TẠP</vt:lpstr>
      <vt:lpstr>Bản trình bày PowerPoint</vt:lpstr>
      <vt:lpstr>Bản trình bày PowerPoint</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Bản trình bày PowerPoint</vt:lpstr>
      <vt:lpstr>Ví dụ</vt:lpstr>
      <vt:lpstr>Ví dụ</vt:lpstr>
      <vt:lpstr>Ví dụ</vt:lpstr>
      <vt:lpstr>Ví dụ</vt:lpstr>
      <vt:lpstr>Bản trình bày PowerPoint</vt:lpstr>
      <vt:lpstr>Bản trình bày PowerPoint</vt:lpstr>
      <vt:lpstr>Ví dụ</vt:lpstr>
      <vt:lpstr>Ví dụ</vt:lpstr>
      <vt:lpstr>Ví dụ</vt:lpstr>
      <vt:lpstr>Ví dụ</vt:lpstr>
      <vt:lpstr>Ví dụ</vt:lpstr>
      <vt:lpstr>Ví dụ</vt:lpstr>
      <vt:lpstr>Ví dụ</vt:lpstr>
      <vt:lpstr>Ví dụ</vt:lpstr>
      <vt:lpstr>Bản trình bày PowerPoint</vt:lpstr>
      <vt:lpstr>Bản trình bày PowerPoint</vt:lpstr>
      <vt:lpstr>Bản trình bày PowerPoint</vt:lpstr>
      <vt:lpstr>Bản trình bày PowerPoint</vt:lpstr>
      <vt:lpstr>Ví dụ</vt:lpstr>
      <vt:lpstr>Ví dụ</vt:lpstr>
      <vt:lpstr>Ví dụ</vt:lpstr>
      <vt:lpstr>Ví dụ</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Phan Hoàng Phước</cp:lastModifiedBy>
  <cp:revision>45</cp:revision>
  <dcterms:created xsi:type="dcterms:W3CDTF">2023-10-05T14:54:00Z</dcterms:created>
  <dcterms:modified xsi:type="dcterms:W3CDTF">2023-10-06T06:06:24Z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