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352" r:id="rId3"/>
    <p:sldId id="261" r:id="rId4"/>
    <p:sldId id="353" r:id="rId5"/>
    <p:sldId id="304" r:id="rId6"/>
    <p:sldId id="354" r:id="rId7"/>
    <p:sldId id="355" r:id="rId8"/>
    <p:sldId id="356" r:id="rId9"/>
    <p:sldId id="359" r:id="rId10"/>
    <p:sldId id="360" r:id="rId11"/>
    <p:sldId id="259" r:id="rId12"/>
    <p:sldId id="362" r:id="rId13"/>
    <p:sldId id="361" r:id="rId14"/>
    <p:sldId id="357" r:id="rId15"/>
    <p:sldId id="363" r:id="rId16"/>
    <p:sldId id="364" r:id="rId17"/>
    <p:sldId id="365" r:id="rId18"/>
    <p:sldId id="366" r:id="rId19"/>
    <p:sldId id="368" r:id="rId20"/>
    <p:sldId id="369" r:id="rId21"/>
    <p:sldId id="371" r:id="rId22"/>
    <p:sldId id="367" r:id="rId23"/>
    <p:sldId id="370" r:id="rId24"/>
    <p:sldId id="394" r:id="rId25"/>
    <p:sldId id="410" r:id="rId26"/>
    <p:sldId id="411" r:id="rId27"/>
    <p:sldId id="375" r:id="rId28"/>
    <p:sldId id="376" r:id="rId29"/>
    <p:sldId id="377" r:id="rId30"/>
    <p:sldId id="395" r:id="rId31"/>
    <p:sldId id="396" r:id="rId32"/>
    <p:sldId id="378" r:id="rId33"/>
    <p:sldId id="379" r:id="rId34"/>
    <p:sldId id="397" r:id="rId35"/>
    <p:sldId id="380" r:id="rId36"/>
    <p:sldId id="398" r:id="rId37"/>
    <p:sldId id="399" r:id="rId38"/>
    <p:sldId id="400" r:id="rId39"/>
    <p:sldId id="401" r:id="rId40"/>
    <p:sldId id="408" r:id="rId41"/>
    <p:sldId id="407" r:id="rId42"/>
    <p:sldId id="409" r:id="rId43"/>
    <p:sldId id="383" r:id="rId44"/>
    <p:sldId id="384" r:id="rId45"/>
    <p:sldId id="385" r:id="rId46"/>
    <p:sldId id="402" r:id="rId47"/>
    <p:sldId id="388" r:id="rId48"/>
    <p:sldId id="406" r:id="rId49"/>
    <p:sldId id="404" r:id="rId50"/>
    <p:sldId id="405" r:id="rId51"/>
    <p:sldId id="393" r:id="rId52"/>
    <p:sldId id="281" r:id="rId53"/>
  </p:sldIdLst>
  <p:sldSz cx="9144000" cy="5143500" type="screen16x9"/>
  <p:notesSz cx="6858000" cy="9144000"/>
  <p:embeddedFontLst>
    <p:embeddedFont>
      <p:font typeface="Anaheim" panose="020B0604020202020204" charset="0"/>
      <p:regular r:id="rId56"/>
    </p:embeddedFont>
    <p:embeddedFont>
      <p:font typeface="Calibri" panose="020F0502020204030204" pitchFamily="34" charset="0"/>
      <p:regular r:id="rId57"/>
      <p:bold r:id="rId58"/>
      <p:italic r:id="rId59"/>
      <p:boldItalic r:id="rId60"/>
    </p:embeddedFont>
    <p:embeddedFont>
      <p:font typeface="Cambria Math" panose="02040503050406030204" pitchFamily="18" charset="0"/>
      <p:regular r:id="rId61"/>
    </p:embeddedFont>
    <p:embeddedFont>
      <p:font typeface="Nunito Light" pitchFamily="2" charset="-93"/>
      <p:regular r:id="rId62"/>
      <p:italic r:id="rId63"/>
    </p:embeddedFont>
    <p:embeddedFont>
      <p:font typeface="Overpass Mono" panose="020B0604020202020204" charset="-93"/>
      <p:regular r:id="rId64"/>
    </p:embeddedFont>
    <p:embeddedFont>
      <p:font typeface="Raleway SemiBold" pitchFamily="2" charset="-93"/>
      <p:bold r:id="rId65"/>
      <p:boldItalic r:id="rId66"/>
    </p:embeddedFont>
    <p:embeddedFont>
      <p:font typeface="Segoe UI" panose="020B0502040204020203"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598D0935-0184-43C1-BDC4-3C035CD4F55F}">
          <p14:sldIdLst>
            <p14:sldId id="256"/>
            <p14:sldId id="352"/>
            <p14:sldId id="261"/>
            <p14:sldId id="353"/>
            <p14:sldId id="304"/>
            <p14:sldId id="354"/>
            <p14:sldId id="355"/>
            <p14:sldId id="356"/>
            <p14:sldId id="359"/>
            <p14:sldId id="360"/>
            <p14:sldId id="259"/>
            <p14:sldId id="362"/>
            <p14:sldId id="361"/>
            <p14:sldId id="357"/>
            <p14:sldId id="363"/>
            <p14:sldId id="364"/>
            <p14:sldId id="365"/>
            <p14:sldId id="366"/>
            <p14:sldId id="368"/>
            <p14:sldId id="369"/>
            <p14:sldId id="371"/>
            <p14:sldId id="367"/>
            <p14:sldId id="370"/>
            <p14:sldId id="394"/>
            <p14:sldId id="410"/>
            <p14:sldId id="411"/>
            <p14:sldId id="375"/>
            <p14:sldId id="376"/>
            <p14:sldId id="377"/>
            <p14:sldId id="395"/>
            <p14:sldId id="396"/>
            <p14:sldId id="378"/>
            <p14:sldId id="379"/>
            <p14:sldId id="397"/>
            <p14:sldId id="380"/>
            <p14:sldId id="398"/>
            <p14:sldId id="399"/>
            <p14:sldId id="400"/>
            <p14:sldId id="401"/>
            <p14:sldId id="408"/>
            <p14:sldId id="407"/>
            <p14:sldId id="409"/>
            <p14:sldId id="383"/>
            <p14:sldId id="384"/>
            <p14:sldId id="385"/>
            <p14:sldId id="402"/>
            <p14:sldId id="388"/>
            <p14:sldId id="406"/>
            <p14:sldId id="404"/>
            <p14:sldId id="405"/>
            <p14:sldId id="393"/>
            <p14:sldId id="281"/>
          </p14:sldIdLst>
        </p14:section>
        <p14:section name="Default Section" id="{9AA69567-FCE0-4023-91CA-E447F5285BBF}">
          <p14:sldIdLst/>
        </p14:section>
        <p14:section name="Default Section" id="{CC8B247F-34B1-4F62-BD0A-A749B41E77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979"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3E6DA9E8-5B68-ACF4-32EF-1C3D8423F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6647F21F-F70B-F05A-C4B7-B0E2D6DCB9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C62B7-80CB-4679-A132-B44457AC58B4}" type="datetimeFigureOut">
              <a:rPr lang="vi-VN" smtClean="0"/>
              <a:t>06/10/2023</a:t>
            </a:fld>
            <a:endParaRPr lang="vi-VN"/>
          </a:p>
        </p:txBody>
      </p:sp>
      <p:sp>
        <p:nvSpPr>
          <p:cNvPr id="4" name="Chỗ dành sẵn cho Chân trang 3">
            <a:extLst>
              <a:ext uri="{FF2B5EF4-FFF2-40B4-BE49-F238E27FC236}">
                <a16:creationId xmlns:a16="http://schemas.microsoft.com/office/drawing/2014/main" id="{66F69703-B0F6-6E4F-2457-7434B122F0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a:extLst>
              <a:ext uri="{FF2B5EF4-FFF2-40B4-BE49-F238E27FC236}">
                <a16:creationId xmlns:a16="http://schemas.microsoft.com/office/drawing/2014/main" id="{998D346D-BB80-9D65-AE1D-82D6FBBAF1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03B88-C197-4FDD-9545-AC1D776C8FB9}" type="slidenum">
              <a:rPr lang="vi-VN" smtClean="0"/>
              <a:t>‹#›</a:t>
            </a:fld>
            <a:endParaRPr lang="vi-VN"/>
          </a:p>
        </p:txBody>
      </p:sp>
    </p:spTree>
    <p:extLst>
      <p:ext uri="{BB962C8B-B14F-4D97-AF65-F5344CB8AC3E}">
        <p14:creationId xmlns:p14="http://schemas.microsoft.com/office/powerpoint/2010/main" val="1703116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qt.github.io/2020-10-10-quicksort-time-complexity-proof/?fbclid=IwAR33Omo1k7w1lcQ-_TEqcICvHhieVLiHYwp_JyBzk35ry8lhAilCi3Tfmyw"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0" y="0"/>
            <a:ext cx="9143999" cy="5143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US" sz="6000" dirty="0" err="1">
                <a:latin typeface="Calibri" panose="020F0502020204030204" pitchFamily="34" charset="0"/>
                <a:ea typeface="Calibri" panose="020F0502020204030204" pitchFamily="34" charset="0"/>
                <a:cs typeface="Calibri" panose="020F0502020204030204" pitchFamily="34" charset="0"/>
              </a:rPr>
              <a:t>Phân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tích</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độ</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phức</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tạp</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của</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thuật</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toán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đệ</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quy</a:t>
            </a:r>
            <a:endParaRPr sz="6000"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71;p33"/>
          <p:cNvSpPr txBox="1">
            <a:spLocks noGrp="1"/>
          </p:cNvSpPr>
          <p:nvPr/>
        </p:nvSpPr>
        <p:spPr>
          <a:xfrm>
            <a:off x="5324762" y="3596212"/>
            <a:ext cx="3819238" cy="626990"/>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lvl="0" indent="0" algn="ctr" rtl="0">
              <a:spcBef>
                <a:spcPts val="0"/>
              </a:spcBef>
              <a:spcAft>
                <a:spcPts val="0"/>
              </a:spcAft>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Phan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Hoàng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Phước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- 22521156 </a:t>
            </a:r>
          </a:p>
          <a:p>
            <a:pPr marL="0" lvl="0" indent="0" algn="ctr" rtl="0">
              <a:spcBef>
                <a:spcPts val="0"/>
              </a:spcBef>
              <a:spcAft>
                <a:spcPts val="0"/>
              </a:spcAft>
              <a:buNone/>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Nguyễn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Xuân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Bách</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- 22520093</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FBADD865-BF58-E048-27F7-5831669B057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2285999" y="1315345"/>
            <a:ext cx="4572000" cy="3600986"/>
          </a:xfrm>
          <a:prstGeom prst="rect">
            <a:avLst/>
          </a:prstGeom>
          <a:noFill/>
        </p:spPr>
        <p:txBody>
          <a:bodyPr wrap="square">
            <a:spAutoFit/>
          </a:bodyPr>
          <a:lstStyle/>
          <a:p>
            <a:pPr algn="l" rtl="0" fontAlgn="base"/>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Hàm</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đệ</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gián</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tiếp</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rgbClr val="302F2F"/>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err="1">
                <a:solidFill>
                  <a:srgbClr val="0000FF"/>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factorial</a:t>
            </a:r>
            <a:r>
              <a:rPr lang="en-US" sz="1600" b="0" i="0" u="none" strike="noStrike" dirty="0">
                <a:solidFill>
                  <a:srgbClr val="000000"/>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err="1">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factorial</a:t>
            </a:r>
            <a:r>
              <a:rPr lang="vi-VN" sz="1600" b="0" i="0" u="none" strike="noStrike" dirty="0" err="1">
                <a:solidFill>
                  <a:srgbClr val="0000FF"/>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a:t>
            </a:r>
            <a:r>
              <a:rPr lang="vi-VN" sz="1600" b="0" i="0" u="none" strike="noStrike" dirty="0" err="1">
                <a:solidFill>
                  <a:srgbClr val="000000"/>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p:txBody>
      </p:sp>
      <p:sp>
        <p:nvSpPr>
          <p:cNvPr id="2" name="Hộp Văn bản 1">
            <a:extLst>
              <a:ext uri="{FF2B5EF4-FFF2-40B4-BE49-F238E27FC236}">
                <a16:creationId xmlns:a16="http://schemas.microsoft.com/office/drawing/2014/main" id="{9287B3DE-517B-DCBF-5C58-F0BCF2679D2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srcRect l="24495" t="18187" r="9353" b="4812"/>
          <a:stretch>
            <a:fillRect/>
          </a:stretch>
        </p:blipFill>
        <p:spPr>
          <a:xfrm>
            <a:off x="5702455" y="2010472"/>
            <a:ext cx="3324251" cy="2581274"/>
          </a:xfrm>
          <a:prstGeom prst="rect">
            <a:avLst/>
          </a:prstGeom>
          <a:noFill/>
          <a:ln>
            <a:noFill/>
          </a:ln>
        </p:spPr>
      </p:pic>
      <p:sp>
        <p:nvSpPr>
          <p:cNvPr id="361" name="Google Shape;361;p30"/>
          <p:cNvSpPr txBox="1">
            <a:spLocks noGrp="1"/>
          </p:cNvSpPr>
          <p:nvPr>
            <p:ph type="body" idx="1"/>
          </p:nvPr>
        </p:nvSpPr>
        <p:spPr>
          <a:xfrm>
            <a:off x="0" y="2010472"/>
            <a:ext cx="5585124" cy="3403910"/>
          </a:xfrm>
          <a:prstGeom prst="rect">
            <a:avLst/>
          </a:prstGeom>
        </p:spPr>
        <p:txBody>
          <a:bodyPr spcFirstLastPara="1" wrap="square" lIns="91425" tIns="91425" rIns="91425" bIns="91425" anchor="t" anchorCtr="0">
            <a:noAutofit/>
          </a:bodyPr>
          <a:lstStyle/>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Cài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đặt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trường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hợp</a:t>
            </a:r>
            <a:r>
              <a:rPr lang="en-US" sz="2400" dirty="0">
                <a:latin typeface="Calibri" panose="020F0502020204030204" pitchFamily="34" charset="0"/>
                <a:ea typeface="Calibri" panose="020F0502020204030204" pitchFamily="34" charset="0"/>
                <a:cs typeface="Calibri" panose="020F0502020204030204" pitchFamily="34" charset="0"/>
              </a:rPr>
              <a:t> bug.​</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phức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với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cấu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trúc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đệ</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cây</a:t>
            </a:r>
            <a:r>
              <a:rPr lang="en-US" sz="2400" dirty="0">
                <a:latin typeface="Calibri" panose="020F0502020204030204" pitchFamily="34" charset="0"/>
                <a:ea typeface="Calibri" panose="020F0502020204030204" pitchFamily="34" charset="0"/>
                <a:cs typeface="Calibri" panose="020F0502020204030204" pitchFamily="34" charset="0"/>
              </a:rPr>
              <a:t>, traversal).</a:t>
            </a:r>
            <a:endParaRPr lang="vi-VN" sz="2400" dirty="0">
              <a:latin typeface="Calibri" panose="020F0502020204030204" pitchFamily="34" charset="0"/>
              <a:ea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81;p33"/>
          <p:cNvSpPr txBox="1">
            <a:spLocks noGrp="1"/>
          </p:cNvSpPr>
          <p:nvPr>
            <p:ph type="title"/>
          </p:nvPr>
        </p:nvSpPr>
        <p:spPr>
          <a:xfrm>
            <a:off x="-1" y="1163052"/>
            <a:ext cx="483219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Tại sao phải sử dụng dệ quy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06C85EA4-52B7-9B5E-5085-5AAF84EBFE6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500"/>
                                        <p:tgtEl>
                                          <p:spTgt spid="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Effect transition="in" filter="fade">
                                      <p:cBhvr>
                                        <p:cTn id="12" dur="500"/>
                                        <p:tgtEl>
                                          <p:spTgt spid="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fade">
                                      <p:cBhvr>
                                        <p:cTn id="17" dur="500"/>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fade">
                                      <p:cBhvr>
                                        <p:cTn id="22" dur="500"/>
                                        <p:tgtEl>
                                          <p:spTgt spid="36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fade">
                                      <p:cBhvr>
                                        <p:cTn id="25"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732" y="1012300"/>
            <a:ext cx="5034843" cy="1940100"/>
          </a:xfrm>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Khi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tích</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độ</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phức</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tạp</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sao</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phải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biệt</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rõ</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giữa</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với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không</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p>
        </p:txBody>
      </p:sp>
      <p:pic>
        <p:nvPicPr>
          <p:cNvPr id="5122" name="Picture 2" descr="Hình ảnh dấu chấm hỏi đẹp - Background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33" y="2266949"/>
            <a:ext cx="2824511" cy="28245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14264398-CB36-E29E-733F-8693AD544AD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1;p33"/>
          <p:cNvSpPr txBox="1"/>
          <p:nvPr/>
        </p:nvSpPr>
        <p:spPr>
          <a:xfrm>
            <a:off x="2059258" y="345296"/>
            <a:ext cx="4832195"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So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sánh</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giữa</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và</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không</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 name="Đường nối Thẳng 1"/>
          <p:cNvCxnSpPr>
            <a:cxnSpLocks/>
          </p:cNvCxnSpPr>
          <p:nvPr/>
        </p:nvCxnSpPr>
        <p:spPr>
          <a:xfrm>
            <a:off x="4288764" y="1686343"/>
            <a:ext cx="0" cy="305833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Hộp Văn bản 2"/>
          <p:cNvSpPr txBox="1"/>
          <p:nvPr/>
        </p:nvSpPr>
        <p:spPr>
          <a:xfrm>
            <a:off x="758283" y="2101154"/>
            <a:ext cx="3310990"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về</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con (top - down)</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nhiều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(stack)</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gọi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3"/>
          <p:cNvSpPr txBox="1"/>
          <p:nvPr/>
        </p:nvSpPr>
        <p:spPr>
          <a:xfrm>
            <a:off x="4572051" y="2101154"/>
            <a:ext cx="3259985"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lên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(bottom - up)</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Có</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đệ</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quy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chiếm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ít</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vòng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lặp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4"/>
          <p:cNvSpPr txBox="1"/>
          <p:nvPr/>
        </p:nvSpPr>
        <p:spPr>
          <a:xfrm>
            <a:off x="5256353" y="1686343"/>
            <a:ext cx="212883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Non-recursive</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5"/>
          <p:cNvSpPr txBox="1"/>
          <p:nvPr/>
        </p:nvSpPr>
        <p:spPr>
          <a:xfrm>
            <a:off x="1755914" y="1688158"/>
            <a:ext cx="200290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Recursive</a:t>
            </a:r>
          </a:p>
        </p:txBody>
      </p:sp>
      <p:sp>
        <p:nvSpPr>
          <p:cNvPr id="8" name="Hộp Văn bản 7">
            <a:extLst>
              <a:ext uri="{FF2B5EF4-FFF2-40B4-BE49-F238E27FC236}">
                <a16:creationId xmlns:a16="http://schemas.microsoft.com/office/drawing/2014/main" id="{4BA8E8EA-C2C8-D973-B444-E7A8F19077F7}"/>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259119" y="1864976"/>
            <a:ext cx="5004257" cy="281487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7000"/>
              </a:lnSpc>
              <a:spcAft>
                <a:spcPts val="800"/>
              </a:spcAft>
              <a:buClr>
                <a:schemeClr val="lt1"/>
              </a:buClr>
              <a:buSzPts val="1600"/>
            </a:pP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Recurrence</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relation (</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 mối liên hệ lặp lại hoặc quan hệ lặp lại là một phương trình xác định đệ quy một chuỗi hoặc các giá trị đa chiều, một khi một hoặc nhiều giá trị ban đầu được đưa ra:</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p>
          <a:p>
            <a:pPr>
              <a:lnSpc>
                <a:spcPct val="107000"/>
              </a:lnSpc>
              <a:spcAft>
                <a:spcPts val="800"/>
              </a:spcAft>
              <a:buClr>
                <a:schemeClr val="lt1"/>
              </a:buClr>
              <a:buSzPts val="1600"/>
            </a:pP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Mỗi giá trị tiếp theo của chuỗi hoặc mảng được định nghĩa là một hàm của các giá trị trước</a:t>
            </a: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823382" y="2232958"/>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06DCB741-60E6-1EA8-EB9F-29C79DFA659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14</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79895"/>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3" name="Hộp Văn bản 2">
            <a:extLst>
              <a:ext uri="{FF2B5EF4-FFF2-40B4-BE49-F238E27FC236}">
                <a16:creationId xmlns:a16="http://schemas.microsoft.com/office/drawing/2014/main" id="{1F7318DE-54D0-979F-82FB-1DD737F8B1F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15</a:t>
            </a:r>
            <a:endParaRPr lang="vi-VN" dirty="0">
              <a:solidFill>
                <a:schemeClr val="bg1"/>
              </a:solidFill>
            </a:endParaRPr>
          </a:p>
        </p:txBody>
      </p: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817A3F9-8B13-9658-B46D-C8E38C3E87EB}"/>
                  </a:ext>
                </a:extLst>
              </p:cNvPr>
              <p:cNvSpPr txBox="1"/>
              <p:nvPr/>
            </p:nvSpPr>
            <p:spPr>
              <a:xfrm>
                <a:off x="2286000" y="2096330"/>
                <a:ext cx="4572000" cy="954107"/>
              </a:xfrm>
              <a:prstGeom prst="rect">
                <a:avLst/>
              </a:prstGeom>
              <a:noFill/>
            </p:spPr>
            <p:txBody>
              <a:bodyPr wrap="square">
                <a:spAutoFit/>
              </a:bodyPr>
              <a:lstStyle/>
              <a:p>
                <a:r>
                  <a:rPr lang="vi-VN" dirty="0"/>
                  <a:t>Công thức truy hồi:</a:t>
                </a:r>
              </a:p>
              <a:p>
                <a:endParaRPr lang="vi-VN" dirty="0"/>
              </a:p>
              <a:p>
                <a:r>
                  <a:rPr lang="vi-VN" dirty="0"/>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−1</m:t>
                        </m:r>
                      </m:e>
                    </m:d>
                    <m:r>
                      <a:rPr lang="vi-VN" b="0" i="1" smtClean="0">
                        <a:latin typeface="Cambria Math" panose="02040503050406030204" pitchFamily="18" charset="0"/>
                      </a:rPr>
                      <m:t>!</m:t>
                    </m:r>
                  </m:oMath>
                </a14:m>
                <a:endParaRPr lang="vi-VN" dirty="0"/>
              </a:p>
              <a:p>
                <a:r>
                  <a:rPr lang="vi-VN" dirty="0"/>
                  <a:t>- Dãy </a:t>
                </a:r>
                <a:r>
                  <a:rPr lang="vi-VN" dirty="0" err="1"/>
                  <a:t>Fibonacci</a:t>
                </a:r>
                <a:r>
                  <a:rPr lang="vi-VN" dirty="0"/>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&gt;1</m:t>
                    </m:r>
                  </m:oMath>
                </a14:m>
                <a:endParaRPr lang="vi-VN" dirty="0"/>
              </a:p>
            </p:txBody>
          </p:sp>
        </mc:Choice>
        <mc:Fallback xmlns="">
          <p:sp>
            <p:nvSpPr>
              <p:cNvPr id="8" name="Hộp Văn bản 7">
                <a:extLst>
                  <a:ext uri="{FF2B5EF4-FFF2-40B4-BE49-F238E27FC236}">
                    <a16:creationId xmlns:a16="http://schemas.microsoft.com/office/drawing/2014/main" id="{C817A3F9-8B13-9658-B46D-C8E38C3E87EB}"/>
                  </a:ext>
                </a:extLst>
              </p:cNvPr>
              <p:cNvSpPr txBox="1">
                <a:spLocks noRot="1" noChangeAspect="1" noMove="1" noResize="1" noEditPoints="1" noAdjustHandles="1" noChangeArrowheads="1" noChangeShapeType="1" noTextEdit="1"/>
              </p:cNvSpPr>
              <p:nvPr/>
            </p:nvSpPr>
            <p:spPr>
              <a:xfrm>
                <a:off x="2286000" y="2096330"/>
                <a:ext cx="4572000" cy="954107"/>
              </a:xfrm>
              <a:prstGeom prst="rect">
                <a:avLst/>
              </a:prstGeom>
              <a:blipFill>
                <a:blip r:embed="rId2"/>
                <a:stretch>
                  <a:fillRect l="-400" t="-1282" b="-5769"/>
                </a:stretch>
              </a:blipFill>
            </p:spPr>
            <p:txBody>
              <a:bodyPr/>
              <a:lstStyle/>
              <a:p>
                <a:r>
                  <a:rPr lang="vi-VN">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132793" y="1857689"/>
            <a:ext cx="5004257" cy="3145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rtl="0" fontAlgn="base"/>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Cấu</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trúc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Thông th</a:t>
            </a:r>
            <a:r>
              <a:rPr lang="en-US" sz="1800" b="1" dirty="0" err="1">
                <a:solidFill>
                  <a:schemeClr val="lt1"/>
                </a:solidFill>
                <a:latin typeface="Calibri" panose="020F0502020204030204" pitchFamily="34" charset="0"/>
                <a:ea typeface="Calibri" panose="020F0502020204030204" pitchFamily="34" charset="0"/>
                <a:cs typeface="Calibri" panose="020F0502020204030204" pitchFamily="34" charset="0"/>
              </a:rPr>
              <a:t>ườ</a:t>
            </a:r>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ng, một hàm đệ quy gồm có 2 phần:</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neo/trường hợp cơ sở (anchor/base case): trường hợp có thể giải trực tiếp.</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đệ quy: phần chính trong thuật toán, gọi ra các bài toán con giải quyết. Phần này dựa trên phương trình đệ quy đã xây dựng.</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Clr>
                <a:schemeClr val="lt1"/>
              </a:buClr>
              <a:buSzPts val="1600"/>
            </a:pP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16EB0BA3-4601-8D19-5E50-83E46D1E877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209746" y="2223601"/>
            <a:ext cx="4193462"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6" name="Đường kết nối Mũi tên Thẳng 2"/>
          <p:cNvCxnSpPr/>
          <p:nvPr/>
        </p:nvCxnSpPr>
        <p:spPr>
          <a:xfrm flipH="1">
            <a:off x="4119179" y="2381738"/>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Hộp Văn bản 3"/>
          <p:cNvSpPr txBox="1"/>
          <p:nvPr/>
        </p:nvSpPr>
        <p:spPr>
          <a:xfrm>
            <a:off x="5588325" y="2200533"/>
            <a:ext cx="2431312"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dirty="0"/>
              <a:t>Phần cơ sở</a:t>
            </a:r>
          </a:p>
        </p:txBody>
      </p:sp>
      <p:cxnSp>
        <p:nvCxnSpPr>
          <p:cNvPr id="8" name="Đường kết nối Mũi tên Thẳng 4"/>
          <p:cNvCxnSpPr/>
          <p:nvPr/>
        </p:nvCxnSpPr>
        <p:spPr>
          <a:xfrm flipV="1">
            <a:off x="4062472" y="3435962"/>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ộp Văn bản 5"/>
          <p:cNvSpPr txBox="1"/>
          <p:nvPr/>
        </p:nvSpPr>
        <p:spPr>
          <a:xfrm>
            <a:off x="3516667" y="4107151"/>
            <a:ext cx="18429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a:t>Phần đệ quy</a:t>
            </a:r>
          </a:p>
        </p:txBody>
      </p:sp>
      <p:sp>
        <p:nvSpPr>
          <p:cNvPr id="3" name="Hộp Văn bản 2">
            <a:extLst>
              <a:ext uri="{FF2B5EF4-FFF2-40B4-BE49-F238E27FC236}">
                <a16:creationId xmlns:a16="http://schemas.microsoft.com/office/drawing/2014/main" id="{4D6A2CC4-5136-C5E1-8A2F-AB7E0AEC57E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80" y="149912"/>
            <a:ext cx="6452839" cy="669000"/>
          </a:xfrm>
        </p:spPr>
        <p:txBody>
          <a:bodyPr/>
          <a:lstStyle/>
          <a:p>
            <a:pPr rtl="0" fontAlgn="base"/>
            <a:r>
              <a:rPr lang="en-US" dirty="0" err="1">
                <a:latin typeface="Calibri" panose="020F0502020204030204" pitchFamily="34" charset="0"/>
                <a:ea typeface="Calibri" panose="020F0502020204030204" pitchFamily="34" charset="0"/>
                <a:cs typeface="Calibri" panose="020F0502020204030204" pitchFamily="34" charset="0"/>
              </a:rPr>
              <a:t>Xác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sau</a:t>
            </a:r>
            <a:r>
              <a:rPr lang="en-US" dirty="0">
                <a:latin typeface="Calibri" panose="020F0502020204030204" pitchFamily="34" charset="0"/>
                <a:ea typeface="Calibri" panose="020F0502020204030204" pitchFamily="34" charset="0"/>
                <a:cs typeface="Calibri" panose="020F0502020204030204" pitchFamily="34" charset="0"/>
              </a:rPr>
              <a:t> ?</a:t>
            </a:r>
            <a:br>
              <a:rPr lang="vi-VN"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1"/>
          <p:cNvSpPr txBox="1"/>
          <p:nvPr/>
        </p:nvSpPr>
        <p:spPr>
          <a:xfrm>
            <a:off x="2095799" y="1901849"/>
            <a:ext cx="4193462" cy="224676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cxnSp>
        <p:nvCxnSpPr>
          <p:cNvPr id="8" name="Đường kết nối Mũi tên Thẳng 2"/>
          <p:cNvCxnSpPr/>
          <p:nvPr/>
        </p:nvCxnSpPr>
        <p:spPr>
          <a:xfrm flipH="1" flipV="1">
            <a:off x="3810144" y="2336091"/>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3"/>
          <p:cNvCxnSpPr/>
          <p:nvPr/>
        </p:nvCxnSpPr>
        <p:spPr>
          <a:xfrm flipH="1">
            <a:off x="4004626" y="2375760"/>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ộp Văn bản 4"/>
          <p:cNvSpPr txBox="1"/>
          <p:nvPr/>
        </p:nvSpPr>
        <p:spPr>
          <a:xfrm>
            <a:off x="5559643" y="2182202"/>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cơ</a:t>
            </a:r>
            <a:r>
              <a:rPr lang="en-US" dirty="0"/>
              <a:t> </a:t>
            </a:r>
            <a:r>
              <a:rPr lang="en-US" dirty="0" err="1"/>
              <a:t>sở</a:t>
            </a:r>
            <a:endParaRPr lang="vi-VN" dirty="0"/>
          </a:p>
        </p:txBody>
      </p:sp>
      <p:sp>
        <p:nvSpPr>
          <p:cNvPr id="11" name="Hộp Văn bản 5"/>
          <p:cNvSpPr txBox="1"/>
          <p:nvPr/>
        </p:nvSpPr>
        <p:spPr>
          <a:xfrm>
            <a:off x="5591369" y="2940158"/>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đệ</a:t>
            </a:r>
            <a:r>
              <a:rPr lang="en-US" dirty="0"/>
              <a:t> </a:t>
            </a:r>
            <a:r>
              <a:rPr lang="en-US" dirty="0" err="1"/>
              <a:t>quy</a:t>
            </a:r>
            <a:endParaRPr lang="vi-VN" dirty="0"/>
          </a:p>
        </p:txBody>
      </p:sp>
      <p:cxnSp>
        <p:nvCxnSpPr>
          <p:cNvPr id="12" name="Đường kết nối Mũi tên Thẳng 6"/>
          <p:cNvCxnSpPr/>
          <p:nvPr/>
        </p:nvCxnSpPr>
        <p:spPr>
          <a:xfrm flipH="1">
            <a:off x="4564607" y="3094047"/>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Hộp Văn bản 2">
            <a:extLst>
              <a:ext uri="{FF2B5EF4-FFF2-40B4-BE49-F238E27FC236}">
                <a16:creationId xmlns:a16="http://schemas.microsoft.com/office/drawing/2014/main" id="{4CED904D-4358-5E32-662A-8A556A6EF93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rPr>
              <a:t>CÁCH TÍNH ĐỘ PHỨC TẠP</a:t>
            </a: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A5548A98-17F0-9536-D1B1-CBC96C2E9CE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02166" y="3151101"/>
            <a:ext cx="2918734" cy="4683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là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gì</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Khái</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niệm</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và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định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nghĩa</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178420" y="2734551"/>
            <a:ext cx="3699320" cy="2634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Định</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nghĩa</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đệ</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quy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p:cNvSpPr>
            <a:spLocks noGrp="1"/>
          </p:cNvSpPr>
          <p:nvPr>
            <p:ph type="title" idx="3"/>
          </p:nvPr>
        </p:nvSpPr>
        <p:spPr>
          <a:xfrm>
            <a:off x="5619241" y="1474975"/>
            <a:ext cx="2395800" cy="2652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Độ</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phức</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tạp</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347;p29"/>
          <p:cNvSpPr txBox="1"/>
          <p:nvPr/>
        </p:nvSpPr>
        <p:spPr>
          <a:xfrm>
            <a:off x="1278000" y="342000"/>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Mục</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tiêu</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Subtitle 7"/>
          <p:cNvSpPr>
            <a:spLocks noGrp="1"/>
          </p:cNvSpPr>
          <p:nvPr>
            <p:ph type="subTitle" idx="1"/>
          </p:nvPr>
        </p:nvSpPr>
        <p:spPr>
          <a:xfrm>
            <a:off x="5253880" y="1971050"/>
            <a:ext cx="4361387" cy="4662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Cách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tính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độ</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phức</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tạp</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của</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thuật</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toán</a:t>
            </a:r>
            <a:endParaRPr lang="en-US" sz="1900" dirty="0">
              <a:latin typeface="Calibri" panose="020F0502020204030204" pitchFamily="34" charset="0"/>
              <a:ea typeface="Calibri" panose="020F0502020204030204" pitchFamily="34" charset="0"/>
              <a:cs typeface="Calibri" panose="020F0502020204030204" pitchFamily="34" charset="0"/>
            </a:endParaRPr>
          </a:p>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674A8383-579D-FF13-E23A-0FEED04C995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2107" y="822622"/>
            <a:ext cx="4769005" cy="954107"/>
          </a:xfrm>
          <a:prstGeom prst="rect">
            <a:avLst/>
          </a:prstGeom>
          <a:noFill/>
        </p:spPr>
        <p:txBody>
          <a:bodyPr wrap="square">
            <a:spAutoFit/>
          </a:bodyPr>
          <a:lstStyle/>
          <a:p>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sao</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để</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tính</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toán</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độ</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phức</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tạp</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của</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một</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đệ</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quy</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572107" y="2031897"/>
            <a:ext cx="5133278" cy="707886"/>
          </a:xfrm>
          <a:prstGeom prst="rect">
            <a:avLst/>
          </a:prstGeom>
          <a:noFill/>
        </p:spPr>
        <p:txBody>
          <a:bodyPr wrap="square">
            <a:spAutoFit/>
          </a:bodyPr>
          <a:lstStyle/>
          <a:p>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Lập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một</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công</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thức</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thể</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hiện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liên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hệ</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lặp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lại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của</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hàm</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đó</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và</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giải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a:t>
            </a:r>
          </a:p>
        </p:txBody>
      </p:sp>
      <p:sp>
        <p:nvSpPr>
          <p:cNvPr id="2" name="Hộp Văn bản 1">
            <a:extLst>
              <a:ext uri="{FF2B5EF4-FFF2-40B4-BE49-F238E27FC236}">
                <a16:creationId xmlns:a16="http://schemas.microsoft.com/office/drawing/2014/main" id="{9EF9BBC8-47A0-E0D2-E013-9A78F32E2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091258" y="2221377"/>
            <a:ext cx="4725854" cy="808500"/>
          </a:xfrm>
        </p:spPr>
        <p:txBody>
          <a:bodyPr/>
          <a:lstStyle/>
          <a:p>
            <a:r>
              <a:rPr lang="vi-VN" sz="2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Phương pháp chung để phân tích độ phức tạp của thuật toán đệ quy</a:t>
            </a:r>
            <a:r>
              <a:rPr lang="vi-VN"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CD6D2FC6-180E-67D6-2200-DC38472A48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00" y="2571750"/>
            <a:ext cx="8520600" cy="1910400"/>
          </a:xfrm>
        </p:spPr>
        <p:txBody>
          <a:bodyPr/>
          <a:lstStyle/>
          <a:p>
            <a:pPr rtl="0" fontAlgn="base">
              <a:lnSpc>
                <a:spcPct val="100000"/>
              </a:lnSpc>
            </a:pP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1: Xác định các tham số thể hiện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2: Xác định phép toán cơ bản.</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3: Kiểm tra số phép toán cơ bản thực hiện có thể thay đổi trên các đầu vào khác nhau có cùng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Nếu thay đổi thì trường hợp tệ nhất, trung bình và tốt nhất phải được chia ra riêng biệt.</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4: Thiết lập công thức truy hồi cho số lần phép toán cơ bản được thực thi với điều kiện khởi tạo ban đầu.</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5: Giải công thức đó hoặc xác định độ tăng trưởng của nó.</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365D6841-DEDD-EA7F-1273-A9522D9D2A6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Đề</a:t>
                </a:r>
                <a:r>
                  <a:rPr lang="en-US" sz="1800" dirty="0"/>
                  <a:t> </a:t>
                </a:r>
                <a:r>
                  <a:rPr lang="en-US" sz="1800" dirty="0" err="1"/>
                  <a:t>bài</a:t>
                </a:r>
                <a:r>
                  <a:rPr lang="en-US" sz="1800" dirty="0"/>
                  <a:t>: Cho </a:t>
                </a:r>
                <a:r>
                  <a:rPr lang="en-US" sz="1800" dirty="0" err="1"/>
                  <a:t>số</a:t>
                </a:r>
                <a:r>
                  <a:rPr lang="en-US" sz="1800" dirty="0"/>
                  <a:t> </a:t>
                </a:r>
                <a:r>
                  <a:rPr lang="en-US" sz="1800" dirty="0" err="1"/>
                  <a:t>nguyên</a:t>
                </a:r>
                <a14:m>
                  <m:oMath xmlns:m="http://schemas.openxmlformats.org/officeDocument/2006/math">
                    <m:r>
                      <a:rPr lang="en-US" sz="1800" smtClean="0">
                        <a:latin typeface="Cambria Math" panose="02040503050406030204" pitchFamily="18" charset="0"/>
                      </a:rPr>
                      <m:t> </m:t>
                    </m:r>
                    <m:r>
                      <a:rPr lang="en-US" sz="1800" i="1" smtClean="0">
                        <a:latin typeface="Cambria Math" panose="02040503050406030204" pitchFamily="18" charset="0"/>
                      </a:rPr>
                      <m:t>𝑁</m:t>
                    </m:r>
                  </m:oMath>
                </a14:m>
                <a:r>
                  <a:rPr lang="en-US" sz="1800" dirty="0"/>
                  <a:t>, </a:t>
                </a:r>
                <a:r>
                  <a:rPr lang="en-US" sz="1800" dirty="0" err="1"/>
                  <a:t>tính</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14:m>
                  <m:oMath xmlns:m="http://schemas.openxmlformats.org/officeDocument/2006/math">
                    <m:r>
                      <a:rPr lang="en-US" sz="1800" i="1">
                        <a:latin typeface="Cambria Math" panose="02040503050406030204" pitchFamily="18" charset="0"/>
                      </a:rPr>
                      <m:t>𝑁</m:t>
                    </m:r>
                    <m:r>
                      <a:rPr lang="en-US" sz="1800" i="1" smtClean="0">
                        <a:latin typeface="Cambria Math" panose="02040503050406030204" pitchFamily="18" charset="0"/>
                      </a:rPr>
                      <m:t>!</m:t>
                    </m:r>
                  </m:oMath>
                </a14:m>
                <a:r>
                  <a:rPr lang="en-US" sz="1800" dirty="0"/>
                  <a:t> .</a:t>
                </a:r>
                <a:endParaRPr lang="vi-VN" sz="1800" dirty="0"/>
              </a:p>
            </p:txBody>
          </p:sp>
        </mc:Choice>
        <mc:Fallback xmlns="">
          <p:sp>
            <p:nvSpPr>
              <p:cNvPr id="8" name="Tiêu đề phụ 7"/>
              <p:cNvSpPr txBox="1">
                <a:spLocks noRot="1" noChangeAspect="1" noMove="1" noResize="1" noEditPoints="1" noAdjustHandles="1" noChangeArrowheads="1" noChangeShapeType="1" noTextEdit="1"/>
              </p:cNvSpPr>
              <p:nvPr/>
            </p:nvSpPr>
            <p:spPr>
              <a:xfrm>
                <a:off x="2052236" y="1085728"/>
                <a:ext cx="7652100" cy="663125"/>
              </a:xfrm>
              <a:prstGeom prst="rect">
                <a:avLst/>
              </a:prstGeom>
              <a:blipFill rotWithShape="1">
                <a:blip r:embed="rId2"/>
                <a:stretch>
                  <a:fillRect l="-7" t="-77" r="3" b="1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Hộp Văn bản 8"/>
              <p:cNvSpPr txBox="1"/>
              <p:nvPr/>
            </p:nvSpPr>
            <p:spPr>
              <a:xfrm>
                <a:off x="2116172" y="1575524"/>
                <a:ext cx="6611011" cy="3022600"/>
              </a:xfrm>
              <a:prstGeom prst="rect">
                <a:avLst/>
              </a:prstGeom>
              <a:noFill/>
            </p:spPr>
            <p:txBody>
              <a:bodyPr wrap="square" rtlCol="0">
                <a:spAutoFit/>
              </a:bodyPr>
              <a:lstStyle/>
              <a:p>
                <a:r>
                  <a:rPr lang="vi-VN" sz="1600" dirty="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dirty="0"/>
                  <a:t> như sau:</a:t>
                </a:r>
              </a:p>
              <a:p>
                <a:endParaRPr lang="vi-VN" sz="1600" i="1">
                  <a:latin typeface="Cambria Math" panose="02040503050406030204" pitchFamily="18" charset="0"/>
                </a:endParaRPr>
              </a:p>
              <a:p>
                <a:r>
                  <a:rPr lang="vi-VN" sz="1600" i="1">
                    <a:latin typeface="Cambria Math" panose="02040503050406030204" pitchFamily="18" charset="0"/>
                  </a:rPr>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!=1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a:latin typeface="Cambria Math" panose="02040503050406030204" pitchFamily="18" charset="0"/>
                              </a:rPr>
                              <m:t> </m:t>
                            </m:r>
                          </m:e>
                        </m:eqArr>
                      </m:e>
                    </m:d>
                  </m:oMath>
                </a14:m>
                <a:endParaRPr lang="vi-VN" sz="1600" dirty="0"/>
              </a:p>
              <a:p>
                <a:endParaRPr lang="vi-VN" sz="1600" dirty="0"/>
              </a:p>
              <a:p>
                <a:endParaRPr lang="vi-VN" sz="1600" dirty="0"/>
              </a:p>
              <a:p>
                <a:r>
                  <a:rPr lang="vi-VN" sz="1600" dirty="0"/>
                  <a:t>B1: Số tham số đầu vào là N.</a:t>
                </a:r>
              </a:p>
              <a:p>
                <a:endParaRPr lang="vi-VN" sz="1600" dirty="0"/>
              </a:p>
              <a:p>
                <a:r>
                  <a:rPr lang="vi-VN" sz="1600" dirty="0"/>
                  <a:t>B2: Phép toán cơ bản trong thuật toán là phép nhân.</a:t>
                </a:r>
              </a:p>
              <a:p>
                <a:endParaRPr lang="vi-VN" sz="1600" dirty="0"/>
              </a:p>
              <a:p>
                <a:r>
                  <a:rPr lang="vi-VN" sz="1600" dirty="0"/>
                  <a:t>B3: Ta thấy với mọi N giống nhau, số phép toán đều </a:t>
                </a:r>
              </a:p>
              <a:p>
                <a:r>
                  <a:rPr lang="vi-VN" sz="1600" dirty="0"/>
                  <a:t>không thay đổi.</a:t>
                </a:r>
              </a:p>
            </p:txBody>
          </p:sp>
        </mc:Choice>
        <mc:Fallback xmlns="">
          <p:sp>
            <p:nvSpPr>
              <p:cNvPr id="9" name="Hộp Văn bản 8"/>
              <p:cNvSpPr txBox="1">
                <a:spLocks noRot="1" noChangeAspect="1" noMove="1" noResize="1" noEditPoints="1" noAdjustHandles="1" noChangeArrowheads="1" noChangeShapeType="1" noTextEdit="1"/>
              </p:cNvSpPr>
              <p:nvPr/>
            </p:nvSpPr>
            <p:spPr>
              <a:xfrm>
                <a:off x="2116172" y="1575524"/>
                <a:ext cx="6611011" cy="3022600"/>
              </a:xfrm>
              <a:prstGeom prst="rect">
                <a:avLst/>
              </a:prstGeom>
              <a:blipFill rotWithShape="1">
                <a:blip r:embed="rId3"/>
                <a:stretch>
                  <a:fillRect l="-5" t="-3" r="6" b="3"/>
                </a:stretch>
              </a:blipFill>
            </p:spPr>
            <p:txBody>
              <a:bodyPr/>
              <a:lstStyle/>
              <a:p>
                <a:r>
                  <a:rPr lang="en-US" altLang="en-US">
                    <a:noFill/>
                  </a:rPr>
                  <a:t> </a:t>
                </a:r>
              </a:p>
            </p:txBody>
          </p:sp>
        </mc:Fallback>
      </mc:AlternateContent>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3160609"/>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đượ</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m:t>
                            </m:r>
                            <m:r>
                              <a:rPr lang="vi-VN" sz="1600" i="1">
                                <a:latin typeface="Cambria Math" panose="02040503050406030204" pitchFamily="18" charset="0"/>
                              </a:rPr>
                              <m:t>0</m:t>
                            </m:r>
                            <m:r>
                              <a:rPr lang="vi-VN" sz="1600" i="1">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r>
                              <m:rPr>
                                <m:nor/>
                              </m:rPr>
                              <a:rPr lang="vi-VN" sz="1600" dirty="0">
                                <a:latin typeface="Cambria Math" panose="02040503050406030204" pitchFamily="18" charset="0"/>
                              </a:rPr>
                              <m:t> </m:t>
                            </m:r>
                          </m:e>
                        </m:eqArr>
                      </m:e>
                    </m:d>
                  </m:oMath>
                </a14:m>
                <a:endParaRPr lang="vi-VN" sz="1600" dirty="0"/>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oMath>
                  </m:oMathPara>
                </a14:m>
                <a:endParaRPr lang="vi-VN"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a14:m>
                <a:endParaRPr lang="vi-VN" sz="1600" dirty="0"/>
              </a:p>
              <a:p>
                <a:r>
                  <a:rPr lang="vi-VN" sz="1600" dirty="0"/>
                  <a:t>B5: Giải công thức trên.</a:t>
                </a: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3160609"/>
              </a:xfrm>
              <a:prstGeom prst="rect">
                <a:avLst/>
              </a:prstGeom>
              <a:blipFill>
                <a:blip r:embed="rId2"/>
                <a:stretch>
                  <a:fillRect l="-554" t="-579" b="-17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Thuật</a:t>
            </a:r>
            <a:r>
              <a:rPr lang="en-US" sz="1800" dirty="0"/>
              <a:t> </a:t>
            </a:r>
            <a:r>
              <a:rPr lang="en-US" sz="1800" dirty="0" err="1"/>
              <a:t>toán</a:t>
            </a:r>
            <a:r>
              <a:rPr lang="en-US" sz="1800" dirty="0"/>
              <a:t> Quicksort</a:t>
            </a:r>
            <a:endParaRPr lang="vi-VN" sz="1800" dirty="0"/>
          </a:p>
        </p:txBody>
      </p:sp>
      <p:sp>
        <p:nvSpPr>
          <p:cNvPr id="9" name="Hộp Văn bản 8"/>
          <p:cNvSpPr txBox="1"/>
          <p:nvPr/>
        </p:nvSpPr>
        <p:spPr>
          <a:xfrm>
            <a:off x="2052236" y="1327330"/>
            <a:ext cx="6611011" cy="3754874"/>
          </a:xfrm>
          <a:prstGeom prst="rect">
            <a:avLst/>
          </a:prstGeom>
          <a:noFill/>
        </p:spPr>
        <p:txBody>
          <a:bodyPr wrap="square" rtlCol="0">
            <a:spAutoFit/>
          </a:bodyPr>
          <a:lstStyle/>
          <a:p>
            <a:r>
              <a:rPr lang="vi-VN" b="0" i="0" dirty="0" err="1">
                <a:solidFill>
                  <a:srgbClr val="00B050"/>
                </a:solidFill>
                <a:effectLst/>
                <a:latin typeface="Courier New" panose="02070309020205020404" pitchFamily="49" charset="0"/>
              </a:rPr>
              <a:t>def</a:t>
            </a:r>
            <a:r>
              <a:rPr lang="vi-VN" b="0" i="0" dirty="0">
                <a:effectLst/>
                <a:latin typeface="Courier New" panose="02070309020205020404" pitchFamily="49" charset="0"/>
              </a:rPr>
              <a:t> </a:t>
            </a:r>
            <a:r>
              <a:rPr lang="vi-VN" b="0" i="0" dirty="0" err="1">
                <a:solidFill>
                  <a:srgbClr val="0070C0"/>
                </a:solidFill>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if</a:t>
            </a:r>
            <a:r>
              <a:rPr lang="vi-VN" b="0" i="0" dirty="0">
                <a:solidFill>
                  <a:srgbClr val="00B050"/>
                </a:solidFill>
                <a:effectLst/>
                <a:latin typeface="Courier New" panose="02070309020205020404" pitchFamily="49" charset="0"/>
              </a:rPr>
              <a:t> len</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 &lt;= 1:</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pivot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a:t>
            </a:r>
            <a:r>
              <a:rPr lang="vi-VN" b="0" i="0" dirty="0" err="1">
                <a:effectLst/>
                <a:latin typeface="Courier New" panose="02070309020205020404" pitchFamily="49" charset="0"/>
              </a:rPr>
              <a:t>random.randint</a:t>
            </a:r>
            <a:r>
              <a:rPr lang="vi-VN" b="0" i="0" dirty="0">
                <a:effectLst/>
                <a:latin typeface="Courier New" panose="02070309020205020404" pitchFamily="49" charset="0"/>
              </a:rPr>
              <a:t>(1, n)]</a:t>
            </a:r>
            <a:br>
              <a:rPr lang="vi-VN" dirty="0"/>
            </a:br>
            <a:r>
              <a:rPr lang="vi-VN" dirty="0"/>
              <a:t>        </a:t>
            </a:r>
            <a:r>
              <a:rPr lang="vi-VN" b="0" i="0" dirty="0" err="1">
                <a:effectLst/>
                <a:latin typeface="Courier New" panose="02070309020205020404" pitchFamily="49" charset="0"/>
              </a:rPr>
              <a:t>left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&lt;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middle</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right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&gt;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left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middle</a:t>
            </a:r>
            <a:r>
              <a:rPr lang="vi-VN" b="0" i="0" dirty="0">
                <a:effectLst/>
                <a:latin typeface="Courier New" panose="02070309020205020404" pitchFamily="49" charset="0"/>
              </a:rPr>
              <a:t> +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right</a:t>
            </a:r>
            <a:r>
              <a:rPr lang="vi-VN" b="0" i="0" dirty="0">
                <a:effectLst/>
                <a:latin typeface="Courier New" panose="02070309020205020404" pitchFamily="49" charset="0"/>
              </a:rPr>
              <a:t>)</a:t>
            </a:r>
            <a:br>
              <a:rPr lang="vi-VN" sz="2400" dirty="0"/>
            </a:br>
            <a:endParaRPr lang="vi-VN" sz="1600" dirty="0"/>
          </a:p>
          <a:p>
            <a:r>
              <a:rPr lang="vi-VN" sz="1600" dirty="0"/>
              <a:t>B1: Số tham số đầu vào là N.</a:t>
            </a:r>
          </a:p>
          <a:p>
            <a:r>
              <a:rPr lang="vi-VN" sz="1600" dirty="0"/>
              <a:t>B2: Phép toán cơ bản trong thuật toán là phép </a:t>
            </a:r>
            <a:r>
              <a:rPr lang="vi-VN" sz="1600" dirty="0" err="1"/>
              <a:t>swap</a:t>
            </a:r>
            <a:r>
              <a:rPr lang="vi-VN" sz="1600" dirty="0"/>
              <a:t>.</a:t>
            </a:r>
          </a:p>
          <a:p>
            <a:r>
              <a:rPr lang="vi-VN" sz="1600" dirty="0"/>
              <a:t>B3: Ta thấy với mọi N giống nhau, số phép toán có</a:t>
            </a:r>
          </a:p>
          <a:p>
            <a:r>
              <a:rPr lang="vi-VN" sz="1600" dirty="0"/>
              <a:t>thể thay đổi tùy theo dãy </a:t>
            </a:r>
            <a:r>
              <a:rPr lang="vi-VN" sz="1600" dirty="0" err="1"/>
              <a:t>input</a:t>
            </a:r>
            <a:r>
              <a:rPr lang="vi-VN" sz="1600" dirty="0"/>
              <a:t> đầu bài.</a:t>
            </a:r>
          </a:p>
          <a:p>
            <a:r>
              <a:rPr lang="vi-VN" sz="1600" dirty="0"/>
              <a:t>Do đó cần phải chia ra các trường hợp chạy tốt nhất,</a:t>
            </a:r>
          </a:p>
          <a:p>
            <a:r>
              <a:rPr lang="vi-VN" sz="1600" dirty="0"/>
              <a:t>trung bình và xấu nhất.</a:t>
            </a:r>
          </a:p>
        </p:txBody>
      </p:sp>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extLst>
      <p:ext uri="{BB962C8B-B14F-4D97-AF65-F5344CB8AC3E}">
        <p14:creationId xmlns:p14="http://schemas.microsoft.com/office/powerpoint/2010/main" val="11229728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2857577"/>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m:t>
                    </m:r>
                  </m:oMath>
                </a14:m>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1</m:t>
                                </m:r>
                              </m:e>
                            </m:d>
                            <m:r>
                              <a:rPr lang="vi-VN" sz="1600" b="0" i="1" smtClean="0">
                                <a:latin typeface="Cambria Math" panose="02040503050406030204" pitchFamily="18" charset="0"/>
                              </a:rPr>
                              <m:t>=1</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𝑖</m:t>
                                </m:r>
                              </m:e>
                            </m:d>
                            <m:r>
                              <a:rPr lang="vi-VN" sz="1600" b="0" i="1" smtClean="0">
                                <a:latin typeface="Cambria Math" panose="02040503050406030204" pitchFamily="18" charset="0"/>
                              </a:rPr>
                              <m:t>+1+</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𝑖</m:t>
                                </m:r>
                              </m:e>
                            </m:d>
                            <m:r>
                              <a:rPr lang="vi-VN" sz="1600" b="0" i="1" smtClean="0">
                                <a:latin typeface="Cambria Math" panose="02040503050406030204" pitchFamily="18" charset="0"/>
                              </a:rPr>
                              <m:t>, (1≤</m:t>
                            </m:r>
                            <m:r>
                              <a:rPr lang="vi-VN" sz="1600" b="0" i="1" smtClean="0">
                                <a:latin typeface="Cambria Math" panose="02040503050406030204" pitchFamily="18" charset="0"/>
                              </a:rPr>
                              <m:t>𝑖</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e>
                        </m:eqArr>
                      </m:e>
                    </m:d>
                  </m:oMath>
                </a14:m>
                <a:endParaRPr lang="vi-VN" sz="1600" dirty="0"/>
              </a:p>
              <a:p>
                <a:endParaRPr lang="vi-VN" sz="1600" dirty="0"/>
              </a:p>
              <a:p>
                <a:r>
                  <a:rPr lang="vi-VN" sz="1600" dirty="0"/>
                  <a:t>B5: Giải công thức trên.</a:t>
                </a:r>
              </a:p>
              <a:p>
                <a:endParaRPr lang="vi-VN" sz="1600" dirty="0"/>
              </a:p>
              <a:p>
                <a:r>
                  <a:rPr lang="vi-VN" sz="1600" dirty="0" err="1"/>
                  <a:t>Link</a:t>
                </a:r>
                <a:r>
                  <a:rPr lang="vi-VN" sz="1600" dirty="0"/>
                  <a:t> chứng minh độ phức tạp trung bình của</a:t>
                </a:r>
              </a:p>
              <a:p>
                <a:r>
                  <a:rPr lang="vi-VN" sz="1600" dirty="0" err="1"/>
                  <a:t>Quicksort</a:t>
                </a:r>
                <a:r>
                  <a:rPr lang="vi-VN" sz="1600" dirty="0"/>
                  <a:t> tại </a:t>
                </a:r>
                <a:r>
                  <a:rPr lang="vi-VN" sz="1600" dirty="0">
                    <a:solidFill>
                      <a:srgbClr val="0070C0"/>
                    </a:solidFill>
                    <a:hlinkClick r:id="rId2">
                      <a:extLst>
                        <a:ext uri="{A12FA001-AC4F-418D-AE19-62706E023703}">
                          <ahyp:hlinkClr xmlns:ahyp="http://schemas.microsoft.com/office/drawing/2018/hyperlinkcolor" val="tx"/>
                        </a:ext>
                      </a:extLst>
                    </a:hlinkClick>
                  </a:rPr>
                  <a:t>đây</a:t>
                </a:r>
                <a:endParaRPr lang="vi-VN" sz="1600" dirty="0">
                  <a:solidFill>
                    <a:srgbClr val="0070C0"/>
                  </a:solidFill>
                </a:endParaRP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2857577"/>
              </a:xfrm>
              <a:prstGeom prst="rect">
                <a:avLst/>
              </a:prstGeom>
              <a:blipFill>
                <a:blip r:embed="rId3"/>
                <a:stretch>
                  <a:fillRect l="-554" t="-641" b="-21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extLst>
      <p:ext uri="{BB962C8B-B14F-4D97-AF65-F5344CB8AC3E}">
        <p14:creationId xmlns:p14="http://schemas.microsoft.com/office/powerpoint/2010/main" val="327841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0" y="1964453"/>
            <a:ext cx="3932700" cy="2130900"/>
          </a:xfrm>
        </p:spPr>
        <p:txBody>
          <a:bodyPr/>
          <a:lstStyle/>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Phương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pháp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thế</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Cây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Định</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lý</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thợ</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3211552" y="770663"/>
            <a:ext cx="542049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giải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truy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hồi</a:t>
            </a:r>
            <a:endParaRPr lang="en-US" dirty="0"/>
          </a:p>
        </p:txBody>
      </p:sp>
      <p:sp>
        <p:nvSpPr>
          <p:cNvPr id="4" name="Hộp Văn bản 3">
            <a:extLst>
              <a:ext uri="{FF2B5EF4-FFF2-40B4-BE49-F238E27FC236}">
                <a16:creationId xmlns:a16="http://schemas.microsoft.com/office/drawing/2014/main" id="{ACCCB041-7E45-C35F-86CC-2FD434C76C7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Phương</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pháp</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thế</a:t>
            </a:r>
            <a:endParaRPr lang="en-US" sz="2800" b="1" dirty="0">
              <a:solidFill>
                <a:schemeClr val="bg2"/>
              </a:solidFill>
            </a:endParaRPr>
          </a:p>
        </p:txBody>
      </p:sp>
      <p:sp>
        <p:nvSpPr>
          <p:cNvPr id="8" name="TextBox 7"/>
          <p:cNvSpPr txBox="1"/>
          <p:nvPr/>
        </p:nvSpPr>
        <p:spPr>
          <a:xfrm>
            <a:off x="2345474" y="1879425"/>
            <a:ext cx="4572000" cy="1815882"/>
          </a:xfrm>
          <a:prstGeom prst="rect">
            <a:avLst/>
          </a:prstGeom>
          <a:noFill/>
        </p:spPr>
        <p:txBody>
          <a:bodyPr wrap="square">
            <a:spAutoFit/>
          </a:bodyPr>
          <a:lstStyle/>
          <a:p>
            <a:pPr algn="ct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Thế</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các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hàm</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con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vào</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trong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công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đến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trường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hợp</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cơ</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sở</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tính</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toán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độ</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phức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tạp</a:t>
            </a:r>
            <a:endPar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5EEAE008-3116-408A-BAF3-743B8717493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C05A149D-C0FE-0C7E-AB2D-F94B187B3CD5}"/>
                  </a:ext>
                </a:extLst>
              </p:cNvPr>
              <p:cNvSpPr txBox="1"/>
              <p:nvPr/>
            </p:nvSpPr>
            <p:spPr>
              <a:xfrm>
                <a:off x="1090840" y="157154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e>
                          </m:eqArr>
                        </m:e>
                      </m:d>
                    </m:oMath>
                  </m:oMathPara>
                </a14:m>
                <a:endParaRPr lang="vi-VN" sz="1600" dirty="0"/>
              </a:p>
            </p:txBody>
          </p:sp>
        </mc:Choice>
        <mc:Fallback xmlns="">
          <p:sp>
            <p:nvSpPr>
              <p:cNvPr id="3" name="Hộp Văn bản 2">
                <a:extLst>
                  <a:ext uri="{FF2B5EF4-FFF2-40B4-BE49-F238E27FC236}">
                    <a16:creationId xmlns:a16="http://schemas.microsoft.com/office/drawing/2014/main" id="{C05A149D-C0FE-0C7E-AB2D-F94B187B3CD5}"/>
                  </a:ext>
                </a:extLst>
              </p:cNvPr>
              <p:cNvSpPr txBox="1">
                <a:spLocks noRot="1" noChangeAspect="1" noMove="1" noResize="1" noEditPoints="1" noAdjustHandles="1" noChangeArrowheads="1" noChangeShapeType="1" noTextEdit="1"/>
              </p:cNvSpPr>
              <p:nvPr/>
            </p:nvSpPr>
            <p:spPr>
              <a:xfrm>
                <a:off x="1090840" y="1571545"/>
                <a:ext cx="6478772" cy="641586"/>
              </a:xfrm>
              <a:prstGeom prst="rect">
                <a:avLst/>
              </a:prstGeom>
              <a:blipFill>
                <a:blip r:embed="rId2"/>
                <a:stretch>
                  <a:fillRect/>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2968419" cy="307777"/>
          </a:xfrm>
          <a:prstGeom prst="rect">
            <a:avLst/>
          </a:prstGeom>
          <a:noFill/>
        </p:spPr>
        <p:txBody>
          <a:bodyPr wrap="square" rtlCol="0">
            <a:spAutoFit/>
          </a:bodyPr>
          <a:lstStyle/>
          <a:p>
            <a:r>
              <a:rPr lang="vi-VN" dirty="0"/>
              <a:t>Xét công thức truy hồi như sau:</a:t>
            </a:r>
          </a:p>
        </p:txBody>
      </p: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3C2498A2-24E1-5F30-020E-692746F3C641}"/>
                  </a:ext>
                </a:extLst>
              </p:cNvPr>
              <p:cNvSpPr txBox="1"/>
              <p:nvPr/>
            </p:nvSpPr>
            <p:spPr>
              <a:xfrm>
                <a:off x="3165507" y="2849950"/>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−2</m:t>
                          </m:r>
                        </m:e>
                      </m:d>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−3</m:t>
                          </m:r>
                        </m:e>
                      </m:d>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oMath>
                  </m:oMathPara>
                </a14:m>
                <a:endParaRPr lang="vi-VN" sz="1600" dirty="0"/>
              </a:p>
            </p:txBody>
          </p:sp>
        </mc:Choice>
        <mc:Fallback xmlns="">
          <p:sp>
            <p:nvSpPr>
              <p:cNvPr id="14" name="Hộp Văn bản 13">
                <a:extLst>
                  <a:ext uri="{FF2B5EF4-FFF2-40B4-BE49-F238E27FC236}">
                    <a16:creationId xmlns:a16="http://schemas.microsoft.com/office/drawing/2014/main" id="{3C2498A2-24E1-5F30-020E-692746F3C641}"/>
                  </a:ext>
                </a:extLst>
              </p:cNvPr>
              <p:cNvSpPr txBox="1">
                <a:spLocks noRot="1" noChangeAspect="1" noMove="1" noResize="1" noEditPoints="1" noAdjustHandles="1" noChangeArrowheads="1" noChangeShapeType="1" noTextEdit="1"/>
              </p:cNvSpPr>
              <p:nvPr/>
            </p:nvSpPr>
            <p:spPr>
              <a:xfrm>
                <a:off x="3165507" y="2849950"/>
                <a:ext cx="2366225" cy="1231106"/>
              </a:xfrm>
              <a:prstGeom prst="rect">
                <a:avLst/>
              </a:prstGeom>
              <a:blipFill>
                <a:blip r:embed="rId3"/>
                <a:stretch>
                  <a:fillRect l="-258" r="-515" b="-995"/>
                </a:stretch>
              </a:blipFill>
            </p:spPr>
            <p:txBody>
              <a:bodyPr/>
              <a:lstStyle/>
              <a:p>
                <a:r>
                  <a:rPr lang="vi-VN">
                    <a:noFill/>
                  </a:rPr>
                  <a:t> </a:t>
                </a:r>
              </a:p>
            </p:txBody>
          </p:sp>
        </mc:Fallback>
      </mc:AlternateContent>
      <p:sp>
        <p:nvSpPr>
          <p:cNvPr id="15" name="Hộp Văn bản 14">
            <a:extLst>
              <a:ext uri="{FF2B5EF4-FFF2-40B4-BE49-F238E27FC236}">
                <a16:creationId xmlns:a16="http://schemas.microsoft.com/office/drawing/2014/main" id="{1C980636-D749-2174-14C0-60F9845D5FD2}"/>
              </a:ext>
            </a:extLst>
          </p:cNvPr>
          <p:cNvSpPr txBox="1"/>
          <p:nvPr/>
        </p:nvSpPr>
        <p:spPr>
          <a:xfrm>
            <a:off x="2976661" y="2571750"/>
            <a:ext cx="2157001" cy="307777"/>
          </a:xfrm>
          <a:prstGeom prst="rect">
            <a:avLst/>
          </a:prstGeom>
          <a:noFill/>
        </p:spPr>
        <p:txBody>
          <a:bodyPr wrap="square" rtlCol="0">
            <a:spAutoFit/>
          </a:bodyPr>
          <a:lstStyle/>
          <a:p>
            <a:r>
              <a:rPr lang="vi-VN"/>
              <a:t>Ta có:</a:t>
            </a: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C92B76EC-716A-4164-78E0-E7E4D13325D3}"/>
                  </a:ext>
                </a:extLst>
              </p:cNvPr>
              <p:cNvSpPr txBox="1"/>
              <p:nvPr/>
            </p:nvSpPr>
            <p:spPr>
              <a:xfrm>
                <a:off x="2374168" y="2831070"/>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−2</m:t>
                        </m:r>
                      </m:e>
                    </m:d>
                    <m:r>
                      <a:rPr lang="vi-VN" sz="1600" b="0" i="1" smtClean="0">
                        <a:latin typeface="Cambria Math" panose="02040503050406030204" pitchFamily="18" charset="0"/>
                        <a:ea typeface="Cambria Math" panose="02040503050406030204" pitchFamily="18" charset="0"/>
                      </a:rPr>
                      <m:t>+1+1</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1+2</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16" name="Hộp Văn bản 15">
                <a:extLst>
                  <a:ext uri="{FF2B5EF4-FFF2-40B4-BE49-F238E27FC236}">
                    <a16:creationId xmlns:a16="http://schemas.microsoft.com/office/drawing/2014/main" id="{C92B76EC-716A-4164-78E0-E7E4D13325D3}"/>
                  </a:ext>
                </a:extLst>
              </p:cNvPr>
              <p:cNvSpPr txBox="1">
                <a:spLocks noRot="1" noChangeAspect="1" noMove="1" noResize="1" noEditPoints="1" noAdjustHandles="1" noChangeArrowheads="1" noChangeShapeType="1" noTextEdit="1"/>
              </p:cNvSpPr>
              <p:nvPr/>
            </p:nvSpPr>
            <p:spPr>
              <a:xfrm>
                <a:off x="2374168" y="2831070"/>
                <a:ext cx="3948902" cy="1569660"/>
              </a:xfrm>
              <a:prstGeom prst="rect">
                <a:avLst/>
              </a:prstGeom>
              <a:blipFill>
                <a:blip r:embed="rId4"/>
                <a:stretch>
                  <a:fillRect l="-772"/>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90F6BE83-C082-F14E-08EA-8A0279FC162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ĐỊNH NGHĨA</a:t>
            </a:r>
            <a:endPar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endParaRP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01</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4D1A6873-62B1-BEE1-7EEF-C8E61C4D6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4385740" cy="1815882"/>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Phát biểu bài toán:</a:t>
                </a:r>
              </a:p>
              <a:p>
                <a:r>
                  <a:rPr lang="vi-VN" dirty="0"/>
                  <a:t>- Có 3 tòa tháp và </a:t>
                </a:r>
                <a14:m>
                  <m:oMath xmlns:m="http://schemas.openxmlformats.org/officeDocument/2006/math">
                    <m:r>
                      <a:rPr lang="vi-VN" b="0" i="1" smtClean="0">
                        <a:latin typeface="Cambria Math" panose="02040503050406030204" pitchFamily="18" charset="0"/>
                      </a:rPr>
                      <m:t>𝑛</m:t>
                    </m:r>
                  </m:oMath>
                </a14:m>
                <a:r>
                  <a:rPr lang="vi-VN" dirty="0"/>
                  <a:t> cái đĩa nằm ở tòa tháp 1. Mỗi lần di chuyển một đĩa phải đảm bảo điều kiện đĩa nhỏ phải nằm trên đĩa lớn hơn nếu có đĩa ở dưới trước. Nhiệm vụ của bạn là in ra số bước đi ít nhất để đưa toàn bộ đĩa ở tháp 1 sang tháp 3. </a:t>
                </a:r>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269786" y="1271081"/>
                <a:ext cx="4385740" cy="1815882"/>
              </a:xfrm>
              <a:prstGeom prst="rect">
                <a:avLst/>
              </a:prstGeom>
              <a:blipFill>
                <a:blip r:embed="rId2"/>
                <a:stretch>
                  <a:fillRect l="-417" t="-673" r="-1389" b="-2694"/>
                </a:stretch>
              </a:blipFill>
            </p:spPr>
            <p:txBody>
              <a:bodyPr/>
              <a:lstStyle/>
              <a:p>
                <a:r>
                  <a:rPr lang="vi-VN">
                    <a:noFill/>
                  </a:rPr>
                  <a:t> </a:t>
                </a:r>
              </a:p>
            </p:txBody>
          </p:sp>
        </mc:Fallback>
      </mc:AlternateContent>
      <p:pic>
        <p:nvPicPr>
          <p:cNvPr id="5" name="Hình ảnh 4">
            <a:extLst>
              <a:ext uri="{FF2B5EF4-FFF2-40B4-BE49-F238E27FC236}">
                <a16:creationId xmlns:a16="http://schemas.microsoft.com/office/drawing/2014/main" id="{7AF3257B-D108-B16A-9B57-A1D0331B8D78}"/>
              </a:ext>
            </a:extLst>
          </p:cNvPr>
          <p:cNvPicPr>
            <a:picLocks noChangeAspect="1"/>
          </p:cNvPicPr>
          <p:nvPr/>
        </p:nvPicPr>
        <p:blipFill>
          <a:blip r:embed="rId3"/>
          <a:stretch>
            <a:fillRect/>
          </a:stretch>
        </p:blipFill>
        <p:spPr>
          <a:xfrm>
            <a:off x="2190543" y="3152979"/>
            <a:ext cx="4762913" cy="1554615"/>
          </a:xfrm>
          <a:prstGeom prst="rect">
            <a:avLst/>
          </a:prstGeom>
        </p:spPr>
      </p:pic>
      <p:pic>
        <p:nvPicPr>
          <p:cNvPr id="7" name="Hình ảnh 6">
            <a:extLst>
              <a:ext uri="{FF2B5EF4-FFF2-40B4-BE49-F238E27FC236}">
                <a16:creationId xmlns:a16="http://schemas.microsoft.com/office/drawing/2014/main" id="{5253A6FD-FA3D-141D-A027-6EA086DC3D6F}"/>
              </a:ext>
            </a:extLst>
          </p:cNvPr>
          <p:cNvPicPr>
            <a:picLocks noChangeAspect="1"/>
          </p:cNvPicPr>
          <p:nvPr/>
        </p:nvPicPr>
        <p:blipFill>
          <a:blip r:embed="rId4"/>
          <a:stretch>
            <a:fillRect/>
          </a:stretch>
        </p:blipFill>
        <p:spPr>
          <a:xfrm>
            <a:off x="2495370" y="3305719"/>
            <a:ext cx="4458086" cy="1493649"/>
          </a:xfrm>
          <a:prstGeom prst="rect">
            <a:avLst/>
          </a:prstGeom>
        </p:spPr>
      </p:pic>
      <p:sp>
        <p:nvSpPr>
          <p:cNvPr id="6" name="Hộp Văn bản 5">
            <a:extLst>
              <a:ext uri="{FF2B5EF4-FFF2-40B4-BE49-F238E27FC236}">
                <a16:creationId xmlns:a16="http://schemas.microsoft.com/office/drawing/2014/main" id="{BF66D8DA-F6BE-4565-7679-D890F90E247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28</a:t>
            </a:r>
            <a:endParaRPr lang="vi-VN" dirty="0">
              <a:solidFill>
                <a:schemeClr val="bg1"/>
              </a:solidFill>
            </a:endParaRPr>
          </a:p>
        </p:txBody>
      </p:sp>
    </p:spTree>
    <p:extLst>
      <p:ext uri="{BB962C8B-B14F-4D97-AF65-F5344CB8AC3E}">
        <p14:creationId xmlns:p14="http://schemas.microsoft.com/office/powerpoint/2010/main" val="500043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122714" y="1271081"/>
                <a:ext cx="4885509" cy="4033861"/>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Công thức truy hồi:</a:t>
                </a:r>
              </a:p>
              <a:p>
                <a:endParaRPr lang="vi-VN" dirty="0"/>
              </a:p>
              <a:p>
                <a:r>
                  <a:rPr lang="vi-VN" dirty="0"/>
                  <a:t>	</a:t>
                </a:r>
                <a14:m>
                  <m:oMath xmlns:m="http://schemas.openxmlformats.org/officeDocument/2006/math">
                    <m:r>
                      <m:rPr>
                        <m:sty m:val="p"/>
                      </m:rPr>
                      <a:rPr lang="vi-VN" b="0" i="0" smtClean="0">
                        <a:latin typeface="Cambria Math" panose="02040503050406030204" pitchFamily="18" charset="0"/>
                      </a:rPr>
                      <m:t>T</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 </m:t>
                              </m:r>
                              <m:r>
                                <a:rPr lang="vi-VN" b="0" i="1" smtClean="0">
                                  <a:latin typeface="Cambria Math" panose="02040503050406030204" pitchFamily="18" charset="0"/>
                                </a:rPr>
                                <m:t>𝑖𝑓</m:t>
                              </m:r>
                              <m:r>
                                <a:rPr lang="vi-VN" b="0" i="1" smtClean="0">
                                  <a:latin typeface="Cambria Math" panose="02040503050406030204" pitchFamily="18" charset="0"/>
                                </a:rPr>
                                <m:t> </m:t>
                              </m:r>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e>
                            <m:e>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e>
                          </m:eqArr>
                        </m:e>
                      </m:d>
                    </m:oMath>
                  </m:oMathPara>
                </a14:m>
                <a:endParaRPr lang="vi-VN" dirty="0"/>
              </a:p>
              <a:p>
                <a:endParaRPr lang="vi-VN" dirty="0"/>
              </a:p>
              <a:p>
                <a:r>
                  <a:rPr lang="vi-VN" dirty="0"/>
                  <a:t>	</a:t>
                </a:r>
                <a14:m>
                  <m:oMath xmlns:m="http://schemas.openxmlformats.org/officeDocument/2006/math">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 ∗ </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e>
                    </m:d>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3</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3</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endParaRPr lang="vi-VN"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r>
                  <a:rPr lang="vi-VN" dirty="0"/>
                  <a:t>Với </a:t>
                </a:r>
                <a14:m>
                  <m:oMath xmlns:m="http://schemas.openxmlformats.org/officeDocument/2006/math">
                    <m:r>
                      <a:rPr lang="vi-VN" i="1" dirty="0" smtClean="0">
                        <a:latin typeface="Cambria Math" panose="02040503050406030204" pitchFamily="18" charset="0"/>
                      </a:rPr>
                      <m:t>𝑖</m:t>
                    </m:r>
                    <m:r>
                      <a:rPr lang="vi-VN" i="1" dirty="0" smtClean="0">
                        <a:latin typeface="Cambria Math" panose="02040503050406030204" pitchFamily="18" charset="0"/>
                      </a:rPr>
                      <m:t> = </m:t>
                    </m:r>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1</m:t>
                    </m:r>
                  </m:oMath>
                </a14:m>
                <a:r>
                  <a:rPr lang="vi-VN" dirty="0"/>
                  <a:t>, ta có:</a:t>
                </a:r>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i="1" dirty="0">
                  <a:latin typeface="Cambria Math" panose="02040503050406030204" pitchFamily="18" charset="0"/>
                </a:endParaRPr>
              </a:p>
              <a:p>
                <a:r>
                  <a:rPr lang="vi-VN" b="0" dirty="0"/>
                  <a:t>	→</a:t>
                </a:r>
                <a14:m>
                  <m:oMath xmlns:m="http://schemas.openxmlformats.org/officeDocument/2006/math">
                    <m:r>
                      <a:rPr lang="vi-VN" b="0" i="0"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endParaRPr lang="vi-VN" dirty="0"/>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122714" y="1271081"/>
                <a:ext cx="4885509" cy="4033861"/>
              </a:xfrm>
              <a:prstGeom prst="rect">
                <a:avLst/>
              </a:prstGeom>
              <a:blipFill>
                <a:blip r:embed="rId2"/>
                <a:stretch>
                  <a:fillRect l="-1870" t="-303"/>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8CFF61C0-141F-8DAF-B769-E9780955ED3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29</a:t>
            </a:r>
            <a:endParaRPr lang="vi-VN" dirty="0">
              <a:solidFill>
                <a:schemeClr val="bg1"/>
              </a:solidFill>
            </a:endParaRPr>
          </a:p>
        </p:txBody>
      </p:sp>
    </p:spTree>
    <p:extLst>
      <p:ext uri="{BB962C8B-B14F-4D97-AF65-F5344CB8AC3E}">
        <p14:creationId xmlns:p14="http://schemas.microsoft.com/office/powerpoint/2010/main" val="801171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animEffect transition="in" filter="fade">
                                      <p:cBhvr>
                                        <p:cTn id="21" dur="500"/>
                                        <p:tgtEl>
                                          <p:spTgt spid="4">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1000"/>
                                        <p:tgtEl>
                                          <p:spTgt spid="4">
                                            <p:txEl>
                                              <p:pRg st="13" end="13"/>
                                            </p:txEl>
                                          </p:spTgt>
                                        </p:tgtEl>
                                      </p:cBhvr>
                                    </p:animEffect>
                                    <p:anim calcmode="lin" valueType="num">
                                      <p:cBhvr>
                                        <p:cTn id="2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1000"/>
                                        <p:tgtEl>
                                          <p:spTgt spid="4">
                                            <p:txEl>
                                              <p:pRg st="14" end="14"/>
                                            </p:txEl>
                                          </p:spTgt>
                                        </p:tgtEl>
                                      </p:cBhvr>
                                    </p:animEffect>
                                    <p:anim calcmode="lin" valueType="num">
                                      <p:cBhvr>
                                        <p:cTn id="3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1000"/>
                                        <p:tgtEl>
                                          <p:spTgt spid="4">
                                            <p:txEl>
                                              <p:pRg st="15" end="15"/>
                                            </p:txEl>
                                          </p:spTgt>
                                        </p:tgtEl>
                                      </p:cBhvr>
                                    </p:animEffect>
                                    <p:anim calcmode="lin" valueType="num">
                                      <p:cBhvr>
                                        <p:cTn id="3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666EF7D7-9F13-13DA-6A4A-706EE7F51D9B}"/>
                  </a:ext>
                </a:extLst>
              </p:cNvPr>
              <p:cNvSpPr txBox="1"/>
              <p:nvPr/>
            </p:nvSpPr>
            <p:spPr>
              <a:xfrm>
                <a:off x="3147113" y="2696913"/>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/4</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oMath>
                  </m:oMathPara>
                </a14:m>
                <a:endParaRPr lang="vi-VN" sz="1600" dirty="0"/>
              </a:p>
            </p:txBody>
          </p:sp>
        </mc:Choice>
        <mc:Fallback xmlns="">
          <p:sp>
            <p:nvSpPr>
              <p:cNvPr id="3" name="Hộp Văn bản 2">
                <a:extLst>
                  <a:ext uri="{FF2B5EF4-FFF2-40B4-BE49-F238E27FC236}">
                    <a16:creationId xmlns:a16="http://schemas.microsoft.com/office/drawing/2014/main" id="{666EF7D7-9F13-13DA-6A4A-706EE7F51D9B}"/>
                  </a:ext>
                </a:extLst>
              </p:cNvPr>
              <p:cNvSpPr txBox="1">
                <a:spLocks noRot="1" noChangeAspect="1" noMove="1" noResize="1" noEditPoints="1" noAdjustHandles="1" noChangeArrowheads="1" noChangeShapeType="1" noTextEdit="1"/>
              </p:cNvSpPr>
              <p:nvPr/>
            </p:nvSpPr>
            <p:spPr>
              <a:xfrm>
                <a:off x="3147113" y="2696913"/>
                <a:ext cx="2366225" cy="1231106"/>
              </a:xfrm>
              <a:prstGeom prst="rect">
                <a:avLst/>
              </a:prstGeom>
              <a:blipFill>
                <a:blip r:embed="rId2"/>
                <a:stretch>
                  <a:fillRect b="-99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975AE1C9-A498-752E-73BA-B8EDF65481A9}"/>
                  </a:ext>
                </a:extLst>
              </p:cNvPr>
              <p:cNvSpPr txBox="1"/>
              <p:nvPr/>
            </p:nvSpPr>
            <p:spPr>
              <a:xfrm>
                <a:off x="2074899" y="2639447"/>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/4</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/8</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5" name="Hộp Văn bản 4">
                <a:extLst>
                  <a:ext uri="{FF2B5EF4-FFF2-40B4-BE49-F238E27FC236}">
                    <a16:creationId xmlns:a16="http://schemas.microsoft.com/office/drawing/2014/main" id="{975AE1C9-A498-752E-73BA-B8EDF65481A9}"/>
                  </a:ext>
                </a:extLst>
              </p:cNvPr>
              <p:cNvSpPr txBox="1">
                <a:spLocks noRot="1" noChangeAspect="1" noMove="1" noResize="1" noEditPoints="1" noAdjustHandles="1" noChangeArrowheads="1" noChangeShapeType="1" noTextEdit="1"/>
              </p:cNvSpPr>
              <p:nvPr/>
            </p:nvSpPr>
            <p:spPr>
              <a:xfrm>
                <a:off x="2074899" y="2639447"/>
                <a:ext cx="4510651" cy="1921103"/>
              </a:xfrm>
              <a:prstGeom prst="rect">
                <a:avLst/>
              </a:prstGeom>
              <a:blipFill>
                <a:blip r:embed="rId3"/>
                <a:stretch>
                  <a:fillRect/>
                </a:stretch>
              </a:blipFill>
            </p:spPr>
            <p:txBody>
              <a:bodyPr/>
              <a:lstStyle/>
              <a:p>
                <a:r>
                  <a:rPr lang="vi-VN">
                    <a:noFill/>
                  </a:rPr>
                  <a:t> </a:t>
                </a:r>
              </a:p>
            </p:txBody>
          </p:sp>
        </mc:Fallback>
      </mc:AlternateContent>
      <p:sp>
        <p:nvSpPr>
          <p:cNvPr id="6" name="Hộp Văn bản 5">
            <a:extLst>
              <a:ext uri="{FF2B5EF4-FFF2-40B4-BE49-F238E27FC236}">
                <a16:creationId xmlns:a16="http://schemas.microsoft.com/office/drawing/2014/main" id="{25E9136C-C5B2-ECC3-9A42-B858FCD2CB4F}"/>
              </a:ext>
            </a:extLst>
          </p:cNvPr>
          <p:cNvSpPr txBox="1"/>
          <p:nvPr/>
        </p:nvSpPr>
        <p:spPr>
          <a:xfrm>
            <a:off x="5285981" y="1265018"/>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212A8E85-34DE-5D86-EFBF-BF741C40F1E7}"/>
                  </a:ext>
                </a:extLst>
              </p:cNvPr>
              <p:cNvSpPr txBox="1"/>
              <p:nvPr/>
            </p:nvSpPr>
            <p:spPr>
              <a:xfrm>
                <a:off x="1198610" y="1480462"/>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r>
                                <a:rPr lang="vi-VN" sz="1600" b="0" i="1" smtClean="0">
                                  <a:latin typeface="Cambria Math" panose="02040503050406030204" pitchFamily="18" charset="0"/>
                                </a:rPr>
                                <m:t>𝑛</m:t>
                              </m:r>
                            </m:e>
                          </m:eqArr>
                        </m:e>
                      </m:d>
                    </m:oMath>
                  </m:oMathPara>
                </a14:m>
                <a:endParaRPr lang="vi-VN" sz="1600" dirty="0"/>
              </a:p>
            </p:txBody>
          </p:sp>
        </mc:Choice>
        <mc:Fallback xmlns="">
          <p:sp>
            <p:nvSpPr>
              <p:cNvPr id="7" name="Hộp Văn bản 6">
                <a:extLst>
                  <a:ext uri="{FF2B5EF4-FFF2-40B4-BE49-F238E27FC236}">
                    <a16:creationId xmlns:a16="http://schemas.microsoft.com/office/drawing/2014/main" id="{212A8E85-34DE-5D86-EFBF-BF741C40F1E7}"/>
                  </a:ext>
                </a:extLst>
              </p:cNvPr>
              <p:cNvSpPr txBox="1">
                <a:spLocks noRot="1" noChangeAspect="1" noMove="1" noResize="1" noEditPoints="1" noAdjustHandles="1" noChangeArrowheads="1" noChangeShapeType="1" noTextEdit="1"/>
              </p:cNvSpPr>
              <p:nvPr/>
            </p:nvSpPr>
            <p:spPr>
              <a:xfrm>
                <a:off x="1198610" y="1480462"/>
                <a:ext cx="6478772" cy="641586"/>
              </a:xfrm>
              <a:prstGeom prst="rect">
                <a:avLst/>
              </a:prstGeom>
              <a:blipFill>
                <a:blip r:embed="rId4"/>
                <a:stretch>
                  <a:fillRect/>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9AB20527-A5DF-104D-60E4-2F664DEAB75F}"/>
              </a:ext>
            </a:extLst>
          </p:cNvPr>
          <p:cNvSpPr txBox="1"/>
          <p:nvPr/>
        </p:nvSpPr>
        <p:spPr>
          <a:xfrm>
            <a:off x="2016116" y="1151482"/>
            <a:ext cx="2607818" cy="307777"/>
          </a:xfrm>
          <a:prstGeom prst="rect">
            <a:avLst/>
          </a:prstGeom>
          <a:noFill/>
        </p:spPr>
        <p:txBody>
          <a:bodyPr wrap="square" rtlCol="0">
            <a:spAutoFit/>
          </a:bodyPr>
          <a:lstStyle/>
          <a:p>
            <a:r>
              <a:rPr lang="vi-VN"/>
              <a:t>Giải công thức truy hồi sau:</a:t>
            </a:r>
          </a:p>
        </p:txBody>
      </p:sp>
      <p:sp>
        <p:nvSpPr>
          <p:cNvPr id="4" name="Hộp Văn bản 3">
            <a:extLst>
              <a:ext uri="{FF2B5EF4-FFF2-40B4-BE49-F238E27FC236}">
                <a16:creationId xmlns:a16="http://schemas.microsoft.com/office/drawing/2014/main" id="{B553E7EF-5E5C-93F8-280F-680A3F2CAC9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 grpId="1"/>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345474" y="1925248"/>
            <a:ext cx="4572000" cy="1631216"/>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cách hình ảnh hóa công thức truy hồi. Khác với các công thức toán học, cây đệ quy cho ta thấy được cách mà công thức truy hồi hoạt động theo các nút trên cây.​</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18E8BD35-C694-A135-232D-93FF2D149E9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109651" y="1925248"/>
            <a:ext cx="4905103" cy="1015663"/>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-Dễ hình dung hơn phương pháp thế ngược.</a:t>
            </a:r>
          </a:p>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Thường sử dụng trong các thuật toán chia để trị</a:t>
            </a:r>
          </a:p>
        </p:txBody>
      </p:sp>
      <p:sp>
        <p:nvSpPr>
          <p:cNvPr id="2" name="Hộp Văn bản 1">
            <a:extLst>
              <a:ext uri="{FF2B5EF4-FFF2-40B4-BE49-F238E27FC236}">
                <a16:creationId xmlns:a16="http://schemas.microsoft.com/office/drawing/2014/main" id="{5BC29E34-BF70-6C88-2690-BDAEAD5BC2E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32</a:t>
            </a:r>
            <a:endParaRPr lang="vi-VN" dirty="0">
              <a:solidFill>
                <a:schemeClr val="bg1"/>
              </a:solidFill>
            </a:endParaRPr>
          </a:p>
        </p:txBody>
      </p:sp>
    </p:spTree>
    <p:extLst>
      <p:ext uri="{BB962C8B-B14F-4D97-AF65-F5344CB8AC3E}">
        <p14:creationId xmlns:p14="http://schemas.microsoft.com/office/powerpoint/2010/main" val="12726222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751826"/>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r>
                  <a:rPr lang="vi-VN" dirty="0"/>
                  <a:t>Ta có công thức truy hồi như sau:</a:t>
                </a:r>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751826"/>
              </a:xfrm>
              <a:prstGeom prst="rect">
                <a:avLst/>
              </a:prstGeom>
              <a:blipFill>
                <a:blip r:embed="rId2"/>
                <a:stretch>
                  <a:fillRect l="-400" t="-697"/>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31E0FF4C-2CF0-5131-60A5-5903E062D64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Hộp Văn bản 3">
            <a:extLst>
              <a:ext uri="{FF2B5EF4-FFF2-40B4-BE49-F238E27FC236}">
                <a16:creationId xmlns:a16="http://schemas.microsoft.com/office/drawing/2014/main" id="{D38FBF36-FD50-3AD9-8447-5FDCBB1BDE9B}"/>
              </a:ext>
            </a:extLst>
          </p:cNvPr>
          <p:cNvSpPr txBox="1"/>
          <p:nvPr/>
        </p:nvSpPr>
        <p:spPr>
          <a:xfrm>
            <a:off x="2139030" y="1119740"/>
            <a:ext cx="4572000" cy="738664"/>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endParaRPr lang="vi-VN" dirty="0"/>
          </a:p>
        </p:txBody>
      </p:sp>
      <p:pic>
        <p:nvPicPr>
          <p:cNvPr id="2056" name="Picture 8">
            <a:extLst>
              <a:ext uri="{FF2B5EF4-FFF2-40B4-BE49-F238E27FC236}">
                <a16:creationId xmlns:a16="http://schemas.microsoft.com/office/drawing/2014/main" id="{AE90ABAF-A2B7-063E-2F5C-0EB6D476B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26" y="1661703"/>
            <a:ext cx="4863444" cy="2505347"/>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a:extLst>
              <a:ext uri="{FF2B5EF4-FFF2-40B4-BE49-F238E27FC236}">
                <a16:creationId xmlns:a16="http://schemas.microsoft.com/office/drawing/2014/main" id="{4D9972AF-3959-5DCE-A9C5-CD3F777ECFC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34</a:t>
            </a:r>
            <a:endParaRPr lang="vi-VN" dirty="0">
              <a:solidFill>
                <a:schemeClr val="bg1"/>
              </a:solidFill>
            </a:endParaRPr>
          </a:p>
        </p:txBody>
      </p:sp>
    </p:spTree>
    <p:extLst>
      <p:ext uri="{BB962C8B-B14F-4D97-AF65-F5344CB8AC3E}">
        <p14:creationId xmlns:p14="http://schemas.microsoft.com/office/powerpoint/2010/main" val="15995614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30" y="-147462"/>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Analysis of merge sort using recursion tree method">
            <a:extLst>
              <a:ext uri="{FF2B5EF4-FFF2-40B4-BE49-F238E27FC236}">
                <a16:creationId xmlns:a16="http://schemas.microsoft.com/office/drawing/2014/main" id="{59E57EAD-0B80-4E8D-3030-6F14F1560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36" y="636204"/>
            <a:ext cx="8012970" cy="4507296"/>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875FA20E-69EE-E82F-52FF-A821F959675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35</a:t>
            </a:r>
            <a:endParaRPr lang="vi-VN" dirty="0">
              <a:solidFill>
                <a:schemeClr val="bg1"/>
              </a:solidFill>
            </a:endParaRPr>
          </a:p>
        </p:txBody>
      </p:sp>
    </p:spTree>
    <p:extLst>
      <p:ext uri="{BB962C8B-B14F-4D97-AF65-F5344CB8AC3E}">
        <p14:creationId xmlns:p14="http://schemas.microsoft.com/office/powerpoint/2010/main" val="1439332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=4∗</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D87A38FA-DDBB-18C4-65C3-17E57606099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36</a:t>
            </a:r>
            <a:endParaRPr lang="vi-VN" dirty="0">
              <a:solidFill>
                <a:schemeClr val="bg1"/>
              </a:solidFill>
            </a:endParaRPr>
          </a:p>
        </p:txBody>
      </p:sp>
    </p:spTree>
    <p:extLst>
      <p:ext uri="{BB962C8B-B14F-4D97-AF65-F5344CB8AC3E}">
        <p14:creationId xmlns:p14="http://schemas.microsoft.com/office/powerpoint/2010/main" val="8546360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42D886BD-9388-61B1-DE9E-9C28E9885A31}"/>
                  </a:ext>
                </a:extLst>
              </p:cNvPr>
              <p:cNvSpPr txBox="1"/>
              <p:nvPr/>
            </p:nvSpPr>
            <p:spPr>
              <a:xfrm>
                <a:off x="2462348" y="3588512"/>
                <a:ext cx="4376058" cy="18642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smtClean="0">
                              <a:latin typeface="Cambria Math" panose="02040503050406030204" pitchFamily="18" charset="0"/>
                            </a:rPr>
                          </m:ctrlPr>
                        </m:dPr>
                        <m:e>
                          <m:r>
                            <a:rPr lang="vi-VN" i="1" dirty="0" smtClean="0">
                              <a:latin typeface="Cambria Math" panose="02040503050406030204" pitchFamily="18" charset="0"/>
                            </a:rPr>
                            <m:t>𝑛</m:t>
                          </m:r>
                        </m:e>
                      </m:d>
                      <m:r>
                        <a:rPr lang="vi-VN" i="1" dirty="0" smtClean="0">
                          <a:latin typeface="Cambria Math" panose="02040503050406030204" pitchFamily="18" charset="0"/>
                        </a:rPr>
                        <m:t>= </m:t>
                      </m:r>
                      <m:r>
                        <a:rPr lang="vi-VN" i="1" dirty="0" smtClean="0">
                          <a:latin typeface="Cambria Math" panose="02040503050406030204" pitchFamily="18" charset="0"/>
                        </a:rPr>
                        <m:t>𝑁</m:t>
                      </m:r>
                      <m:r>
                        <a:rPr lang="vi-VN" i="1" dirty="0" smtClean="0">
                          <a:latin typeface="Cambria Math" panose="02040503050406030204" pitchFamily="18" charset="0"/>
                        </a:rPr>
                        <m:t> + 2</m:t>
                      </m:r>
                      <m:r>
                        <a:rPr lang="vi-VN" i="1" dirty="0" smtClean="0">
                          <a:latin typeface="Cambria Math" panose="02040503050406030204" pitchFamily="18" charset="0"/>
                        </a:rPr>
                        <m:t>𝑁</m:t>
                      </m:r>
                      <m:r>
                        <a:rPr lang="vi-VN" i="1" dirty="0" smtClean="0">
                          <a:latin typeface="Cambria Math" panose="02040503050406030204" pitchFamily="18" charset="0"/>
                        </a:rPr>
                        <m:t> + 4</m:t>
                      </m:r>
                      <m:r>
                        <a:rPr lang="vi-VN" i="1" dirty="0" smtClean="0">
                          <a:latin typeface="Cambria Math" panose="02040503050406030204" pitchFamily="18" charset="0"/>
                        </a:rPr>
                        <m:t>𝑁</m:t>
                      </m:r>
                      <m:r>
                        <a:rPr lang="vi-VN" i="1" dirty="0" smtClean="0">
                          <a:latin typeface="Cambria Math" panose="02040503050406030204" pitchFamily="18" charset="0"/>
                        </a:rPr>
                        <m:t> + … +</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2</m:t>
                          </m:r>
                        </m:e>
                        <m:sup>
                          <m:r>
                            <a:rPr lang="vi-VN" b="0" i="1" dirty="0" smtClean="0">
                              <a:latin typeface="Cambria Math" panose="02040503050406030204" pitchFamily="18" charset="0"/>
                            </a:rPr>
                            <m:t>𝑙</m:t>
                          </m:r>
                          <m:sSub>
                            <m:sSubPr>
                              <m:ctrlPr>
                                <a:rPr lang="vi-VN" b="0" i="1" dirty="0" smtClean="0">
                                  <a:latin typeface="Cambria Math" panose="02040503050406030204" pitchFamily="18" charset="0"/>
                                </a:rPr>
                              </m:ctrlPr>
                            </m:sSubPr>
                            <m:e>
                              <m:r>
                                <m:rPr>
                                  <m:sty m:val="p"/>
                                </m:rPr>
                                <a:rPr lang="vi-VN" b="0" i="0" dirty="0" smtClean="0">
                                  <a:latin typeface="Cambria Math" panose="02040503050406030204" pitchFamily="18" charset="0"/>
                                </a:rPr>
                                <m:t>og</m:t>
                              </m:r>
                            </m:e>
                            <m:sub>
                              <m:r>
                                <a:rPr lang="vi-VN" b="0" i="1" dirty="0" smtClean="0">
                                  <a:latin typeface="Cambria Math" panose="02040503050406030204" pitchFamily="18" charset="0"/>
                                </a:rPr>
                                <m:t>2</m:t>
                              </m:r>
                            </m:sub>
                          </m:sSub>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e>
                          </m:d>
                        </m:sup>
                      </m:sSup>
                      <m:r>
                        <a:rPr lang="vi-VN" i="1" dirty="0" smtClean="0">
                          <a:latin typeface="Cambria Math" panose="02040503050406030204" pitchFamily="18" charset="0"/>
                        </a:rPr>
                        <m:t> </m:t>
                      </m:r>
                      <m:r>
                        <a:rPr lang="vi-VN" b="0" i="1" dirty="0" smtClean="0">
                          <a:latin typeface="Cambria Math" panose="02040503050406030204" pitchFamily="18" charset="0"/>
                        </a:rPr>
                        <m:t>𝑁</m:t>
                      </m:r>
                    </m:oMath>
                  </m:oMathPara>
                </a14:m>
                <a:endParaRPr lang="vi-V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 </m:t>
                      </m:r>
                      <m:r>
                        <a:rPr lang="vi-VN" i="1" dirty="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 </m:t>
                      </m:r>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1</m:t>
                          </m:r>
                          <m:r>
                            <a:rPr lang="vi-VN" i="1" dirty="0">
                              <a:latin typeface="Cambria Math" panose="02040503050406030204" pitchFamily="18" charset="0"/>
                            </a:rPr>
                            <m:t> + 2 + 4 + … +</m:t>
                          </m:r>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i="1" dirty="0">
                              <a:latin typeface="Cambria Math" panose="02040503050406030204" pitchFamily="18" charset="0"/>
                            </a:rPr>
                            <m:t> </m:t>
                          </m:r>
                        </m:e>
                      </m:d>
                    </m:oMath>
                  </m:oMathPara>
                </a14:m>
                <a:endParaRPr lang="vi-VN" dirty="0"/>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b="0" i="1" dirty="0" smtClean="0">
                                  <a:latin typeface="Cambria Math" panose="02040503050406030204" pitchFamily="18" charset="0"/>
                                </a:rPr>
                                <m:t> −1</m:t>
                              </m:r>
                            </m:e>
                          </m:d>
                        </m:num>
                        <m:den>
                          <m:r>
                            <a:rPr lang="vi-VN" b="0" i="1" dirty="0" smtClean="0">
                              <a:latin typeface="Cambria Math" panose="02040503050406030204" pitchFamily="18" charset="0"/>
                            </a:rPr>
                            <m:t>2 −1</m:t>
                          </m:r>
                        </m:den>
                      </m:f>
                    </m:oMath>
                  </m:oMathPara>
                </a14:m>
                <a:endParaRPr lang="vi-VN" dirty="0"/>
              </a:p>
              <a:p>
                <a:pPr/>
                <a14:m>
                  <m:oMathPara xmlns:m="http://schemas.openxmlformats.org/officeDocument/2006/math">
                    <m:oMathParaPr>
                      <m:jc m:val="centerGroup"/>
                    </m:oMathParaPr>
                    <m:oMath xmlns:m="http://schemas.openxmlformats.org/officeDocument/2006/math">
                      <m:func>
                        <m:funcPr>
                          <m:ctrlPr>
                            <a:rPr lang="vi-VN" i="1" dirty="0" smtClean="0">
                              <a:latin typeface="Cambria Math" panose="02040503050406030204" pitchFamily="18" charset="0"/>
                            </a:rPr>
                          </m:ctrlPr>
                        </m:funcPr>
                        <m:fName>
                          <m:limLow>
                            <m:limLowPr>
                              <m:ctrlPr>
                                <a:rPr lang="vi-VN" i="1" dirty="0" smtClean="0">
                                  <a:latin typeface="Cambria Math" panose="02040503050406030204" pitchFamily="18" charset="0"/>
                                </a:rPr>
                              </m:ctrlPr>
                            </m:limLowPr>
                            <m:e>
                              <m:r>
                                <m:rPr>
                                  <m:sty m:val="p"/>
                                </m:rPr>
                                <a:rPr lang="vi-VN" i="0" dirty="0" smtClean="0">
                                  <a:latin typeface="Cambria Math" panose="02040503050406030204" pitchFamily="18" charset="0"/>
                                </a:rPr>
                                <m:t>lim</m:t>
                              </m:r>
                            </m:e>
                            <m:lim>
                              <m:r>
                                <a:rPr lang="vi-VN" b="0" i="1" dirty="0" smtClean="0">
                                  <a:latin typeface="Cambria Math" panose="02040503050406030204" pitchFamily="18" charset="0"/>
                                </a:rPr>
                                <m:t>𝑁</m:t>
                              </m:r>
                              <m:r>
                                <a:rPr lang="vi-VN" b="0" i="1" dirty="0" smtClean="0">
                                  <a:latin typeface="Cambria Math" panose="02040503050406030204" pitchFamily="18" charset="0"/>
                                </a:rPr>
                                <m:t>→∞</m:t>
                              </m:r>
                            </m:lim>
                          </m:limLow>
                        </m:fName>
                        <m:e>
                          <m:r>
                            <a:rPr lang="vi-VN" b="0" i="1" dirty="0" smtClean="0">
                              <a:latin typeface="Cambria Math" panose="02040503050406030204" pitchFamily="18" charset="0"/>
                            </a:rPr>
                            <m:t>𝑇</m:t>
                          </m:r>
                        </m:e>
                      </m:func>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r>
                                <a:rPr lang="vi-VN" b="0" i="1" dirty="0" smtClean="0">
                                  <a:latin typeface="Cambria Math" panose="02040503050406030204" pitchFamily="18" charset="0"/>
                                </a:rPr>
                                <m:t> −1</m:t>
                              </m:r>
                            </m:e>
                          </m:d>
                        </m:num>
                        <m:den>
                          <m:r>
                            <a:rPr lang="vi-VN" b="0" i="1" dirty="0" smtClean="0">
                              <a:latin typeface="Cambria Math" panose="02040503050406030204" pitchFamily="18" charset="0"/>
                            </a:rPr>
                            <m:t>1</m:t>
                          </m:r>
                        </m:den>
                      </m:f>
                      <m:r>
                        <a:rPr lang="vi-VN" b="0"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𝑁</m:t>
                          </m:r>
                        </m:e>
                        <m:sup>
                          <m:r>
                            <a:rPr lang="vi-VN" b="0" i="1" dirty="0" smtClean="0">
                              <a:latin typeface="Cambria Math" panose="02040503050406030204" pitchFamily="18" charset="0"/>
                            </a:rPr>
                            <m:t>2</m:t>
                          </m:r>
                        </m:sup>
                      </m:sSup>
                      <m:r>
                        <a:rPr lang="vi-VN" b="0" i="1" dirty="0" smtClean="0">
                          <a:latin typeface="Cambria Math" panose="02040503050406030204" pitchFamily="18" charset="0"/>
                        </a:rPr>
                        <m:t>−</m:t>
                      </m:r>
                      <m:r>
                        <a:rPr lang="vi-VN" b="0" i="1" dirty="0" smtClean="0">
                          <a:latin typeface="Cambria Math" panose="02040503050406030204" pitchFamily="18" charset="0"/>
                        </a:rPr>
                        <m:t>𝑁</m:t>
                      </m:r>
                    </m:oMath>
                  </m:oMathPara>
                </a14:m>
                <a:endParaRPr lang="vi-VN" dirty="0"/>
              </a:p>
              <a:p>
                <a:endParaRPr lang="vi-VN" dirty="0"/>
              </a:p>
              <a:p>
                <a:endParaRPr lang="vi-VN" dirty="0"/>
              </a:p>
            </p:txBody>
          </p:sp>
        </mc:Choice>
        <mc:Fallback xmlns="">
          <p:sp>
            <p:nvSpPr>
              <p:cNvPr id="7" name="Hộp Văn bản 6">
                <a:extLst>
                  <a:ext uri="{FF2B5EF4-FFF2-40B4-BE49-F238E27FC236}">
                    <a16:creationId xmlns:a16="http://schemas.microsoft.com/office/drawing/2014/main" id="{42D886BD-9388-61B1-DE9E-9C28E9885A31}"/>
                  </a:ext>
                </a:extLst>
              </p:cNvPr>
              <p:cNvSpPr txBox="1">
                <a:spLocks noRot="1" noChangeAspect="1" noMove="1" noResize="1" noEditPoints="1" noAdjustHandles="1" noChangeArrowheads="1" noChangeShapeType="1" noTextEdit="1"/>
              </p:cNvSpPr>
              <p:nvPr/>
            </p:nvSpPr>
            <p:spPr>
              <a:xfrm>
                <a:off x="2462348" y="3588512"/>
                <a:ext cx="4376058" cy="1864293"/>
              </a:xfrm>
              <a:prstGeom prst="rect">
                <a:avLst/>
              </a:prstGeom>
              <a:blipFill>
                <a:blip r:embed="rId2"/>
                <a:stretch>
                  <a:fillRect/>
                </a:stretch>
              </a:blipFill>
            </p:spPr>
            <p:txBody>
              <a:bodyPr/>
              <a:lstStyle/>
              <a:p>
                <a:r>
                  <a:rPr lang="vi-VN">
                    <a:noFill/>
                  </a:rPr>
                  <a:t> </a:t>
                </a:r>
              </a:p>
            </p:txBody>
          </p:sp>
        </mc:Fallback>
      </mc:AlternateContent>
      <p:pic>
        <p:nvPicPr>
          <p:cNvPr id="9" name="Hình ảnh 8">
            <a:extLst>
              <a:ext uri="{FF2B5EF4-FFF2-40B4-BE49-F238E27FC236}">
                <a16:creationId xmlns:a16="http://schemas.microsoft.com/office/drawing/2014/main" id="{92D66EDB-1E7B-6795-F188-46445537D21C}"/>
              </a:ext>
            </a:extLst>
          </p:cNvPr>
          <p:cNvPicPr>
            <a:picLocks noChangeAspect="1"/>
          </p:cNvPicPr>
          <p:nvPr/>
        </p:nvPicPr>
        <p:blipFill>
          <a:blip r:embed="rId3"/>
          <a:stretch>
            <a:fillRect/>
          </a:stretch>
        </p:blipFill>
        <p:spPr>
          <a:xfrm>
            <a:off x="2105069" y="1132523"/>
            <a:ext cx="4850902" cy="2335666"/>
          </a:xfrm>
          <a:prstGeom prst="rect">
            <a:avLst/>
          </a:prstGeom>
        </p:spPr>
      </p:pic>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4"/>
          <a:stretch>
            <a:fillRect/>
          </a:stretch>
        </p:blipFill>
        <p:spPr>
          <a:xfrm>
            <a:off x="6159073" y="2418773"/>
            <a:ext cx="879858" cy="1232295"/>
          </a:xfrm>
          <a:prstGeom prst="rect">
            <a:avLst/>
          </a:prstGeom>
        </p:spPr>
      </p:pic>
      <p:sp>
        <p:nvSpPr>
          <p:cNvPr id="11" name="Hộp Văn bản 10">
            <a:extLst>
              <a:ext uri="{FF2B5EF4-FFF2-40B4-BE49-F238E27FC236}">
                <a16:creationId xmlns:a16="http://schemas.microsoft.com/office/drawing/2014/main" id="{F7CD3253-F75B-9269-53AE-CAF8017E308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37</a:t>
            </a:r>
            <a:endParaRPr lang="vi-VN" dirty="0">
              <a:solidFill>
                <a:schemeClr val="bg1"/>
              </a:solidFill>
            </a:endParaRPr>
          </a:p>
        </p:txBody>
      </p:sp>
    </p:spTree>
    <p:extLst>
      <p:ext uri="{BB962C8B-B14F-4D97-AF65-F5344CB8AC3E}">
        <p14:creationId xmlns:p14="http://schemas.microsoft.com/office/powerpoint/2010/main" val="21454098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0"/>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Đệ</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quy</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là</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gì</a:t>
            </a:r>
            <a:r>
              <a:rPr lang="en-US" sz="4000" dirty="0">
                <a:latin typeface="Calibri" panose="020F0502020204030204" pitchFamily="34" charset="0"/>
                <a:ea typeface="Calibri" panose="020F0502020204030204" pitchFamily="34" charset="0"/>
                <a:cs typeface="Calibri" panose="020F0502020204030204" pitchFamily="34" charset="0"/>
              </a:rPr>
              <a:t> ?</a:t>
            </a:r>
          </a:p>
        </p:txBody>
      </p:sp>
      <p:sp>
        <p:nvSpPr>
          <p:cNvPr id="3" name="Google Shape;375;p32"/>
          <p:cNvSpPr txBox="1"/>
          <p:nvPr/>
        </p:nvSpPr>
        <p:spPr>
          <a:xfrm>
            <a:off x="0" y="1370265"/>
            <a:ext cx="91440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recursion must define recursion must define recursion must def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60" y="787206"/>
            <a:ext cx="2838450" cy="3762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63591" y="4579201"/>
            <a:ext cx="2969569" cy="430887"/>
          </a:xfrm>
          <a:prstGeom prst="rect">
            <a:avLst/>
          </a:prstGeom>
          <a:noFill/>
        </p:spPr>
        <p:txBody>
          <a:bodyPr wrap="square">
            <a:spAutoFit/>
          </a:bodyPr>
          <a:lstStyle/>
          <a:p>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SOMEONE </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FAMOUS</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endParaRPr lang="en-US" sz="22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5">
            <a:extLst>
              <a:ext uri="{FF2B5EF4-FFF2-40B4-BE49-F238E27FC236}">
                <a16:creationId xmlns:a16="http://schemas.microsoft.com/office/drawing/2014/main" id="{B68CAE14-98E1-D13E-CE79-F5381B58D36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=3</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4</m:t>
                                      </m:r>
                                    </m:den>
                                  </m:f>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𝑁</m:t>
                                  </m:r>
                                </m:e>
                                <m:sup>
                                  <m:r>
                                    <a:rPr lang="vi-VN" b="0" i="1" smtClean="0">
                                      <a:latin typeface="Cambria Math" panose="02040503050406030204" pitchFamily="18" charset="0"/>
                                    </a:rPr>
                                    <m:t>2</m:t>
                                  </m:r>
                                </m:sup>
                              </m:sSup>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F28DAA7C-D7C4-DF25-279F-176FB9C2E6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38</a:t>
            </a:r>
            <a:endParaRPr lang="vi-VN" dirty="0">
              <a:solidFill>
                <a:schemeClr val="bg1"/>
              </a:solidFill>
            </a:endParaRPr>
          </a:p>
        </p:txBody>
      </p:sp>
    </p:spTree>
    <p:extLst>
      <p:ext uri="{BB962C8B-B14F-4D97-AF65-F5344CB8AC3E}">
        <p14:creationId xmlns:p14="http://schemas.microsoft.com/office/powerpoint/2010/main" val="30807429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p:pic>
        <p:nvPicPr>
          <p:cNvPr id="5" name="Hình ảnh 4">
            <a:extLst>
              <a:ext uri="{FF2B5EF4-FFF2-40B4-BE49-F238E27FC236}">
                <a16:creationId xmlns:a16="http://schemas.microsoft.com/office/drawing/2014/main" id="{5CC15898-EE28-811D-81E4-F5BAE0387ADB}"/>
              </a:ext>
            </a:extLst>
          </p:cNvPr>
          <p:cNvPicPr>
            <a:picLocks noChangeAspect="1"/>
          </p:cNvPicPr>
          <p:nvPr/>
        </p:nvPicPr>
        <p:blipFill>
          <a:blip r:embed="rId3"/>
          <a:stretch>
            <a:fillRect/>
          </a:stretch>
        </p:blipFill>
        <p:spPr>
          <a:xfrm>
            <a:off x="2105069" y="1075334"/>
            <a:ext cx="4933862" cy="3193057"/>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933303" y="4068166"/>
                <a:ext cx="5105628" cy="618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e>
                        <m:sup>
                          <m:r>
                            <a:rPr lang="en-US" i="1" dirty="0" smtClean="0">
                              <a:latin typeface="Cambria Math" panose="02040503050406030204" pitchFamily="18" charset="0"/>
                            </a:rPr>
                            <m:t>2</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4</m:t>
                                  </m:r>
                                </m:sub>
                              </m:sSub>
                            </m:fName>
                            <m:e>
                              <m:r>
                                <a:rPr lang="en-US" b="0" i="1" dirty="0" smtClean="0">
                                  <a:latin typeface="Cambria Math" panose="02040503050406030204" pitchFamily="18" charset="0"/>
                                </a:rPr>
                                <m:t>3</m:t>
                              </m:r>
                            </m:e>
                          </m:func>
                        </m:sup>
                      </m:sSup>
                    </m:oMath>
                  </m:oMathPara>
                </a14:m>
                <a:endParaRPr lang="vi-VN"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933303" y="4068166"/>
                <a:ext cx="5105628" cy="618887"/>
              </a:xfrm>
              <a:prstGeom prst="rect">
                <a:avLst/>
              </a:prstGeom>
              <a:blipFill>
                <a:blip r:embed="rId4"/>
                <a:stretch>
                  <a:fillRect/>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8A9A279E-AA89-CC1E-A041-0F8C4425060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39</a:t>
            </a:r>
            <a:endParaRPr lang="vi-VN" dirty="0">
              <a:solidFill>
                <a:schemeClr val="bg1"/>
              </a:solidFill>
            </a:endParaRPr>
          </a:p>
        </p:txBody>
      </p:sp>
    </p:spTree>
    <p:extLst>
      <p:ext uri="{BB962C8B-B14F-4D97-AF65-F5344CB8AC3E}">
        <p14:creationId xmlns:p14="http://schemas.microsoft.com/office/powerpoint/2010/main" val="6767674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802674" y="1100672"/>
                <a:ext cx="5538651" cy="3868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e>
                        <m:sup>
                          <m:r>
                            <a:rPr lang="en-US" sz="1800" i="1" dirty="0" smtClean="0">
                              <a:latin typeface="Cambria Math" panose="02040503050406030204" pitchFamily="18" charset="0"/>
                            </a:rPr>
                            <m:t>2</m:t>
                          </m:r>
                        </m:sup>
                      </m:sSup>
                      <m:r>
                        <a:rPr lang="en-US" sz="1800" b="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oMath>
                  </m:oMathPara>
                </a14:m>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 +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func>
                            <m:funcPr>
                              <m:ctrlPr>
                                <a:rPr lang="en-US" sz="1800" i="1" dirty="0" smtClean="0">
                                  <a:latin typeface="Cambria Math" panose="02040503050406030204" pitchFamily="18" charset="0"/>
                                </a:rPr>
                              </m:ctrlPr>
                            </m:funcPr>
                            <m:fName>
                              <m:sSub>
                                <m:sSubPr>
                                  <m:ctrlPr>
                                    <a:rPr lang="en-US" sz="1800" i="1" dirty="0" smtClean="0">
                                      <a:latin typeface="Cambria Math" panose="02040503050406030204" pitchFamily="18" charset="0"/>
                                    </a:rPr>
                                  </m:ctrlPr>
                                </m:sSubPr>
                                <m:e>
                                  <m:r>
                                    <m:rPr>
                                      <m:sty m:val="p"/>
                                    </m:rPr>
                                    <a:rPr lang="en-US" sz="180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e>
                          </m:func>
                        </m:sup>
                      </m:sSup>
                    </m:oMath>
                  </m:oMathPara>
                </a14:m>
                <a:endParaRPr lang="en-US" sz="1800" dirty="0"/>
              </a:p>
              <a:p>
                <a:r>
                  <a:rPr lang="en-US" sz="1800" dirty="0"/>
                  <a:t>	</a:t>
                </a: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=0</m:t>
                          </m:r>
                        </m:sub>
                        <m:sup>
                          <m:func>
                            <m:funcPr>
                              <m:ctrlPr>
                                <a:rPr lang="en-US" sz="1800" i="1" dirty="0">
                                  <a:latin typeface="Cambria Math" panose="02040503050406030204" pitchFamily="18" charset="0"/>
                                </a:rPr>
                              </m:ctrlPr>
                            </m:funcPr>
                            <m:fName>
                              <m:sSub>
                                <m:sSubPr>
                                  <m:ctrlPr>
                                    <a:rPr lang="en-US" sz="1800" i="1" dirty="0">
                                      <a:latin typeface="Cambria Math" panose="02040503050406030204" pitchFamily="18" charset="0"/>
                                    </a:rPr>
                                  </m:ctrlPr>
                                </m:sSubPr>
                                <m:e>
                                  <m:r>
                                    <m:rPr>
                                      <m:sty m:val="p"/>
                                    </m:rPr>
                                    <a:rPr lang="en-US" sz="1800" dirty="0">
                                      <a:latin typeface="Cambria Math" panose="02040503050406030204" pitchFamily="18" charset="0"/>
                                    </a:rPr>
                                    <m:t>log</m:t>
                                  </m:r>
                                </m:e>
                                <m:sub>
                                  <m:r>
                                    <a:rPr lang="en-US" sz="1800" i="1" dirty="0">
                                      <a:latin typeface="Cambria Math" panose="02040503050406030204" pitchFamily="18" charset="0"/>
                                    </a:rPr>
                                    <m:t>4</m:t>
                                  </m:r>
                                </m:sub>
                              </m:sSub>
                            </m:fName>
                            <m:e>
                              <m:r>
                                <a:rPr lang="en-US" sz="1800" i="1" dirty="0">
                                  <a:latin typeface="Cambria Math" panose="02040503050406030204" pitchFamily="18" charset="0"/>
                                </a:rPr>
                                <m:t>𝑛</m:t>
                              </m:r>
                            </m:e>
                          </m:func>
                          <m:r>
                            <a:rPr lang="en-US" sz="1800" i="1" dirty="0">
                              <a:latin typeface="Cambria Math" panose="02040503050406030204" pitchFamily="18" charset="0"/>
                            </a:rPr>
                            <m:t>−1</m:t>
                          </m:r>
                        </m:sup>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f>
                                    <m:fPr>
                                      <m:ctrlPr>
                                        <a:rPr lang="en-US" sz="1800" i="1" dirty="0">
                                          <a:latin typeface="Cambria Math" panose="02040503050406030204" pitchFamily="18" charset="0"/>
                                        </a:rPr>
                                      </m:ctrlPr>
                                    </m:fPr>
                                    <m:num>
                                      <m:r>
                                        <a:rPr lang="en-US" sz="1800" i="1" dirty="0">
                                          <a:latin typeface="Cambria Math" panose="02040503050406030204" pitchFamily="18" charset="0"/>
                                        </a:rPr>
                                        <m:t>3</m:t>
                                      </m:r>
                                    </m:num>
                                    <m:den>
                                      <m:r>
                                        <a:rPr lang="en-US" sz="1800" i="1" dirty="0">
                                          <a:latin typeface="Cambria Math" panose="02040503050406030204" pitchFamily="18" charset="0"/>
                                        </a:rPr>
                                        <m:t>16</m:t>
                                      </m:r>
                                    </m:den>
                                  </m:f>
                                </m:e>
                              </m:d>
                            </m:e>
                            <m:sup>
                              <m:r>
                                <a:rPr lang="en-US" sz="1800" i="1" dirty="0">
                                  <a:latin typeface="Cambria Math" panose="02040503050406030204" pitchFamily="18" charset="0"/>
                                </a:rPr>
                                <m:t>𝑖</m:t>
                              </m:r>
                            </m:sup>
                          </m:sSup>
                        </m:e>
                      </m:nary>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m:oMathPara>
                </a14:m>
                <a:endParaRPr lang="en-US" sz="1800" b="0" dirty="0"/>
              </a:p>
              <a:p>
                <a:r>
                  <a:rPr lang="en-US" sz="1800" dirty="0"/>
                  <a:t>	</a:t>
                </a:r>
              </a:p>
              <a:p>
                <a:r>
                  <a:rPr lang="en-US" sz="1800" dirty="0"/>
                  <a:t>	</a:t>
                </a:r>
                <a14:m>
                  <m:oMath xmlns:m="http://schemas.openxmlformats.org/officeDocument/2006/math">
                    <m:func>
                      <m:funcPr>
                        <m:ctrlPr>
                          <a:rPr lang="en-US" sz="1800" i="1" dirty="0">
                            <a:latin typeface="Cambria Math" panose="02040503050406030204" pitchFamily="18" charset="0"/>
                          </a:rPr>
                        </m:ctrlPr>
                      </m:funcPr>
                      <m:fNa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lim</m:t>
                            </m:r>
                          </m:e>
                          <m:lim>
                            <m:r>
                              <a:rPr lang="en-US" sz="1800" i="1" dirty="0">
                                <a:latin typeface="Cambria Math" panose="02040503050406030204" pitchFamily="18" charset="0"/>
                              </a:rPr>
                              <m:t>𝑛</m:t>
                            </m:r>
                            <m:r>
                              <a:rPr lang="en-US" sz="1800" i="1" dirty="0">
                                <a:latin typeface="Cambria Math" panose="02040503050406030204" pitchFamily="18" charset="0"/>
                              </a:rPr>
                              <m:t>→∞</m:t>
                            </m:r>
                          </m:lim>
                        </m:limLow>
                      </m:fName>
                      <m:e>
                        <m:r>
                          <a:rPr lang="en-US" sz="1800" i="1" dirty="0">
                            <a:latin typeface="Cambria Math" panose="02040503050406030204" pitchFamily="18" charset="0"/>
                          </a:rPr>
                          <m:t>𝑇</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e>
                        </m:d>
                      </m:e>
                    </m:func>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e>
                            </m:d>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𝑛</m:t>
                                </m:r>
                              </m:e>
                            </m:func>
                          </m:sup>
                        </m:sSup>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a14:m>
                <a:endParaRPr lang="en-US" sz="1800" b="0" dirty="0"/>
              </a:p>
              <a:p>
                <a:endParaRPr lang="en-US" sz="1800" b="0" dirty="0"/>
              </a:p>
              <a:p>
                <a:r>
                  <a:rPr lang="en-US" sz="1800" dirty="0"/>
                  <a:t>	</a:t>
                </a:r>
                <a14:m>
                  <m:oMath xmlns:m="http://schemas.openxmlformats.org/officeDocument/2006/math">
                    <m:func>
                      <m:funcPr>
                        <m:ctrlPr>
                          <a:rPr lang="en-US" sz="1800" i="1" dirty="0" smtClean="0">
                            <a:latin typeface="Cambria Math" panose="02040503050406030204" pitchFamily="18" charset="0"/>
                          </a:rPr>
                        </m:ctrlPr>
                      </m:funcPr>
                      <m:fName>
                        <m:limLow>
                          <m:limLowPr>
                            <m:ctrlPr>
                              <a:rPr lang="en-US" sz="1800" i="1" dirty="0" smtClean="0">
                                <a:latin typeface="Cambria Math" panose="02040503050406030204" pitchFamily="18" charset="0"/>
                              </a:rPr>
                            </m:ctrlPr>
                          </m:limLowPr>
                          <m:e>
                            <m:r>
                              <m:rPr>
                                <m:sty m:val="p"/>
                              </m:rPr>
                              <a:rPr lang="en-US" sz="1800" i="0" dirty="0" smtClean="0">
                                <a:latin typeface="Cambria Math" panose="02040503050406030204" pitchFamily="18" charset="0"/>
                              </a:rPr>
                              <m:t>lim</m:t>
                            </m:r>
                          </m:e>
                          <m:lim>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lim>
                        </m:limLow>
                      </m:fName>
                      <m:e>
                        <m:r>
                          <a:rPr lang="en-US" sz="1800" b="0" i="1" dirty="0" smtClean="0">
                            <a:latin typeface="Cambria Math" panose="02040503050406030204" pitchFamily="18" charset="0"/>
                          </a:rPr>
                          <m:t>𝑇</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𝑛</m:t>
                            </m:r>
                          </m:e>
                        </m:d>
                      </m:e>
                    </m:func>
                    <m:r>
                      <a:rPr lang="en-US" sz="1800" b="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a14:m>
                <a:r>
                  <a:rPr lang="vi-VN" sz="1800" dirty="0">
                    <a:ea typeface="Cambria Math" panose="02040503050406030204" pitchFamily="18" charset="0"/>
                  </a:rPr>
                  <a:t> </a:t>
                </a:r>
                <a14:m>
                  <m:oMath xmlns:m="http://schemas.openxmlformats.org/officeDocument/2006/math">
                    <m:r>
                      <a:rPr lang="vi-VN"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 </m:t>
                    </m:r>
                    <m:r>
                      <a:rPr lang="en-US" sz="1800" i="1" dirty="0" smtClean="0">
                        <a:latin typeface="Cambria Math" panose="02040503050406030204" pitchFamily="18" charset="0"/>
                      </a:rPr>
                      <m:t>𝑂</m:t>
                    </m:r>
                    <m:r>
                      <a:rPr lang="en-US" sz="180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m:t>
                    </m:r>
                  </m:oMath>
                </a14:m>
                <a:endParaRPr lang="vi-VN" sz="1800"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802674" y="1100672"/>
                <a:ext cx="5538651" cy="3868495"/>
              </a:xfrm>
              <a:prstGeom prst="rect">
                <a:avLst/>
              </a:prstGeom>
              <a:blipFill>
                <a:blip r:embed="rId3"/>
                <a:stretch>
                  <a:fillRect/>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5D4374C4-219F-30EB-3010-C4670CF72D3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40</a:t>
            </a:r>
            <a:endParaRPr lang="vi-VN" dirty="0">
              <a:solidFill>
                <a:schemeClr val="bg1"/>
              </a:solidFill>
            </a:endParaRPr>
          </a:p>
        </p:txBody>
      </p:sp>
    </p:spTree>
    <p:extLst>
      <p:ext uri="{BB962C8B-B14F-4D97-AF65-F5344CB8AC3E}">
        <p14:creationId xmlns:p14="http://schemas.microsoft.com/office/powerpoint/2010/main" val="25826246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sp>
        <p:nvSpPr>
          <p:cNvPr id="5" name="TextBox 4"/>
          <p:cNvSpPr txBox="1"/>
          <p:nvPr/>
        </p:nvSpPr>
        <p:spPr>
          <a:xfrm>
            <a:off x="2345474" y="2031896"/>
            <a:ext cx="4572000" cy="1846659"/>
          </a:xfrm>
          <a:prstGeom prst="rect">
            <a:avLst/>
          </a:prstGeom>
          <a:noFill/>
        </p:spPr>
        <p:txBody>
          <a:bodyPr wrap="square">
            <a:spAutoFit/>
          </a:bodyPr>
          <a:lstStyle/>
          <a:p>
            <a:pPr algn="ctr" rtl="0" fontAlgn="base"/>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công cụ tính toán độ phức tạp cho các thuật toán chia để trị theo có công thức truy hồi cho phép toán </a:t>
            </a:r>
            <a:r>
              <a:rPr lang="vi-VN" sz="2000" b="1">
                <a:solidFill>
                  <a:schemeClr val="accent4"/>
                </a:solidFill>
                <a:latin typeface="Calibri" panose="020F0502020204030204" pitchFamily="34" charset="0"/>
                <a:ea typeface="Calibri" panose="020F0502020204030204" pitchFamily="34" charset="0"/>
                <a:cs typeface="Calibri" panose="020F0502020204030204" pitchFamily="34" charset="0"/>
              </a:rPr>
              <a:t>cơ bản một </a:t>
            </a: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hình thức nhất định.</a:t>
            </a: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p>
          <a:p>
            <a:pPr algn="ctr" rtl="0" fontAlgn="base"/>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400" b="0" i="0" dirty="0">
                <a:solidFill>
                  <a:srgbClr val="000000"/>
                </a:solidFill>
                <a:effectLst/>
                <a:latin typeface="Arial" panose="020B0604020202020204" pitchFamily="34" charset="0"/>
              </a:rPr>
              <a:t>​</a:t>
            </a:r>
            <a:endParaRPr lang="vi-VN" b="0" i="0" dirty="0">
              <a:solidFill>
                <a:srgbClr val="302F2F"/>
              </a:solidFill>
              <a:effectLst/>
              <a:latin typeface="Segoe UI" panose="020B0502040204020203" pitchFamily="34" charset="0"/>
            </a:endParaRPr>
          </a:p>
        </p:txBody>
      </p:sp>
      <p:sp>
        <p:nvSpPr>
          <p:cNvPr id="3" name="Hộp Văn bản 2">
            <a:extLst>
              <a:ext uri="{FF2B5EF4-FFF2-40B4-BE49-F238E27FC236}">
                <a16:creationId xmlns:a16="http://schemas.microsoft.com/office/drawing/2014/main" id="{156B7AD3-7786-5F45-817F-889318AA555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CED61814-026C-BC4F-1FBC-5042D7F290E4}"/>
                  </a:ext>
                </a:extLst>
              </p:cNvPr>
              <p:cNvSpPr txBox="1"/>
              <p:nvPr/>
            </p:nvSpPr>
            <p:spPr>
              <a:xfrm>
                <a:off x="3344092" y="2084366"/>
                <a:ext cx="1907189" cy="381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𝑛</m:t>
                              </m:r>
                            </m:num>
                            <m:den>
                              <m:r>
                                <a:rPr lang="vi-VN" b="0" i="1" smtClean="0">
                                  <a:latin typeface="Cambria Math" panose="02040503050406030204" pitchFamily="18" charset="0"/>
                                </a:rPr>
                                <m:t>𝑏</m:t>
                              </m:r>
                            </m:den>
                          </m:f>
                        </m:e>
                      </m:d>
                      <m:r>
                        <a:rPr lang="vi-VN" b="0" i="1" smtClean="0">
                          <a:latin typeface="Cambria Math" panose="02040503050406030204" pitchFamily="18" charset="0"/>
                        </a:rPr>
                        <m:t>+</m:t>
                      </m:r>
                      <m:r>
                        <a:rPr lang="vi-VN" b="0" i="1" smtClean="0">
                          <a:latin typeface="Cambria Math" panose="02040503050406030204" pitchFamily="18" charset="0"/>
                        </a:rPr>
                        <m:t>𝑂</m:t>
                      </m:r>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𝑑</m:t>
                          </m:r>
                        </m:sup>
                      </m:sSup>
                      <m:r>
                        <a:rPr lang="vi-VN" b="0" i="1" smtClean="0">
                          <a:latin typeface="Cambria Math" panose="02040503050406030204" pitchFamily="18" charset="0"/>
                        </a:rPr>
                        <m:t>)</m:t>
                      </m:r>
                    </m:oMath>
                  </m:oMathPara>
                </a14:m>
                <a:endParaRPr lang="vi-VN" dirty="0"/>
              </a:p>
            </p:txBody>
          </p:sp>
        </mc:Choice>
        <mc:Fallback xmlns="">
          <p:sp>
            <p:nvSpPr>
              <p:cNvPr id="2" name="Hộp Văn bản 1">
                <a:extLst>
                  <a:ext uri="{FF2B5EF4-FFF2-40B4-BE49-F238E27FC236}">
                    <a16:creationId xmlns:a16="http://schemas.microsoft.com/office/drawing/2014/main" id="{CED61814-026C-BC4F-1FBC-5042D7F290E4}"/>
                  </a:ext>
                </a:extLst>
              </p:cNvPr>
              <p:cNvSpPr txBox="1">
                <a:spLocks noRot="1" noChangeAspect="1" noMove="1" noResize="1" noEditPoints="1" noAdjustHandles="1" noChangeArrowheads="1" noChangeShapeType="1" noTextEdit="1"/>
              </p:cNvSpPr>
              <p:nvPr/>
            </p:nvSpPr>
            <p:spPr>
              <a:xfrm>
                <a:off x="3344092" y="2084366"/>
                <a:ext cx="1907189" cy="381002"/>
              </a:xfrm>
              <a:prstGeom prst="rect">
                <a:avLst/>
              </a:prstGeom>
              <a:blipFill>
                <a:blip r:embed="rId2"/>
                <a:stretch>
                  <a:fillRect l="-1282" r="-2564" b="-12903"/>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074AB5FB-8786-2256-A0E7-CADBC0944C87}"/>
              </a:ext>
            </a:extLst>
          </p:cNvPr>
          <p:cNvSpPr txBox="1"/>
          <p:nvPr/>
        </p:nvSpPr>
        <p:spPr>
          <a:xfrm>
            <a:off x="2124964" y="1822756"/>
            <a:ext cx="2114469" cy="523220"/>
          </a:xfrm>
          <a:prstGeom prst="rect">
            <a:avLst/>
          </a:prstGeom>
          <a:noFill/>
        </p:spPr>
        <p:txBody>
          <a:bodyPr wrap="square" rtlCol="0">
            <a:spAutoFit/>
          </a:bodyPr>
          <a:lstStyle/>
          <a:p>
            <a:r>
              <a:rPr lang="vi-VN" dirty="0"/>
              <a:t>Nếu công thức truy hồi ta có dạng:</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5DDDF0F8-BA9C-F7AA-3C05-FF798D5B73A1}"/>
                  </a:ext>
                </a:extLst>
              </p:cNvPr>
              <p:cNvSpPr txBox="1"/>
              <p:nvPr/>
            </p:nvSpPr>
            <p:spPr>
              <a:xfrm>
                <a:off x="2577624" y="2571750"/>
                <a:ext cx="4313033" cy="1242391"/>
              </a:xfrm>
              <a:prstGeom prst="rect">
                <a:avLst/>
              </a:prstGeom>
              <a:noFill/>
            </p:spPr>
            <p:txBody>
              <a:bodyPr wrap="square" rtlCol="0">
                <a:spAutoFit/>
              </a:bodyPr>
              <a:lstStyle/>
              <a:p>
                <a:r>
                  <a:rPr lang="vi-VN" dirty="0"/>
                  <a:t>Trong đó </a:t>
                </a:r>
                <a14:m>
                  <m:oMath xmlns:m="http://schemas.openxmlformats.org/officeDocument/2006/math">
                    <m:r>
                      <a:rPr lang="vi-VN" b="0" i="1" smtClean="0">
                        <a:latin typeface="Cambria Math" panose="02040503050406030204" pitchFamily="18" charset="0"/>
                      </a:rPr>
                      <m:t>𝑎</m:t>
                    </m:r>
                    <m:r>
                      <a:rPr lang="vi-VN" b="0" i="1" smtClean="0">
                        <a:latin typeface="Cambria Math" panose="02040503050406030204" pitchFamily="18" charset="0"/>
                      </a:rPr>
                      <m:t>≥1,</m:t>
                    </m:r>
                    <m:r>
                      <a:rPr lang="vi-VN" b="0" i="1" smtClean="0">
                        <a:latin typeface="Cambria Math" panose="02040503050406030204" pitchFamily="18" charset="0"/>
                      </a:rPr>
                      <m:t>𝑏</m:t>
                    </m:r>
                    <m:r>
                      <a:rPr lang="vi-VN" b="0" i="1" smtClean="0">
                        <a:latin typeface="Cambria Math" panose="02040503050406030204" pitchFamily="18" charset="0"/>
                      </a:rPr>
                      <m:t>&gt;1</m:t>
                    </m:r>
                  </m:oMath>
                </a14:m>
                <a:r>
                  <a:rPr lang="vi-VN" dirty="0"/>
                  <a:t> là các hằng số nguyên dương</a:t>
                </a:r>
              </a:p>
              <a:p>
                <a14:m>
                  <m:oMath xmlns:m="http://schemas.openxmlformats.org/officeDocument/2006/math">
                    <m:r>
                      <a:rPr lang="vi-VN" b="0" i="1" smtClean="0">
                        <a:latin typeface="Cambria Math" panose="02040503050406030204" pitchFamily="18" charset="0"/>
                      </a:rPr>
                      <m:t>𝑛</m:t>
                    </m:r>
                  </m:oMath>
                </a14:m>
                <a:r>
                  <a:rPr lang="vi-VN" dirty="0"/>
                  <a:t>: số bài toán con.</a:t>
                </a:r>
              </a:p>
              <a:p>
                <a14:m>
                  <m:oMath xmlns:m="http://schemas.openxmlformats.org/officeDocument/2006/math">
                    <m:f>
                      <m:fPr>
                        <m:ctrlPr>
                          <a:rPr lang="vi-VN" b="0" i="1" dirty="0" smtClean="0">
                            <a:latin typeface="Cambria Math" panose="02040503050406030204" pitchFamily="18" charset="0"/>
                          </a:rPr>
                        </m:ctrlPr>
                      </m:fPr>
                      <m:num>
                        <m:r>
                          <a:rPr lang="vi-VN" i="1" dirty="0" smtClean="0">
                            <a:latin typeface="Cambria Math" panose="02040503050406030204" pitchFamily="18" charset="0"/>
                          </a:rPr>
                          <m:t>𝑛</m:t>
                        </m:r>
                      </m:num>
                      <m:den>
                        <m:r>
                          <a:rPr lang="vi-VN" i="1" dirty="0" smtClean="0">
                            <a:latin typeface="Cambria Math" panose="02040503050406030204" pitchFamily="18" charset="0"/>
                          </a:rPr>
                          <m:t>𝑏</m:t>
                        </m:r>
                      </m:den>
                    </m:f>
                  </m:oMath>
                </a14:m>
                <a:r>
                  <a:rPr lang="vi-VN" dirty="0"/>
                  <a:t>: kích </a:t>
                </a:r>
                <a:r>
                  <a:rPr lang="vi-VN" dirty="0" err="1"/>
                  <a:t>thuớc</a:t>
                </a:r>
                <a:r>
                  <a:rPr lang="vi-VN" dirty="0"/>
                  <a:t> của bài toán con.</a:t>
                </a:r>
              </a:p>
              <a:p>
                <a14:m>
                  <m:oMath xmlns:m="http://schemas.openxmlformats.org/officeDocument/2006/math">
                    <m:r>
                      <a:rPr lang="vi-VN" b="0" i="1" dirty="0" smtClean="0">
                        <a:latin typeface="Cambria Math" panose="02040503050406030204" pitchFamily="18" charset="0"/>
                      </a:rPr>
                      <m:t>𝑂</m:t>
                    </m:r>
                    <m:r>
                      <a:rPr lang="vi-VN"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𝑛</m:t>
                        </m:r>
                      </m:e>
                      <m:sup>
                        <m:r>
                          <a:rPr lang="vi-VN" b="0" i="1" dirty="0" smtClean="0">
                            <a:latin typeface="Cambria Math" panose="02040503050406030204" pitchFamily="18" charset="0"/>
                          </a:rPr>
                          <m:t>𝑑</m:t>
                        </m:r>
                      </m:sup>
                    </m:sSup>
                    <m:r>
                      <a:rPr lang="vi-VN" i="1" dirty="0" smtClean="0">
                        <a:latin typeface="Cambria Math" panose="02040503050406030204" pitchFamily="18" charset="0"/>
                      </a:rPr>
                      <m:t>)</m:t>
                    </m:r>
                  </m:oMath>
                </a14:m>
                <a:r>
                  <a:rPr lang="vi-VN" dirty="0"/>
                  <a:t>: chi phí để giải bài toán hiện tại.</a:t>
                </a:r>
              </a:p>
              <a:p>
                <a14:m>
                  <m:oMath xmlns:m="http://schemas.openxmlformats.org/officeDocument/2006/math">
                    <m:r>
                      <a:rPr lang="vi-VN" i="1" dirty="0" smtClean="0">
                        <a:latin typeface="Cambria Math" panose="02040503050406030204" pitchFamily="18" charset="0"/>
                      </a:rPr>
                      <m:t>𝑎</m:t>
                    </m:r>
                  </m:oMath>
                </a14:m>
                <a:r>
                  <a:rPr lang="vi-VN" dirty="0"/>
                  <a:t>: số lượng bài toán con được chia ra.</a:t>
                </a:r>
              </a:p>
            </p:txBody>
          </p:sp>
        </mc:Choice>
        <mc:Fallback xmlns="">
          <p:sp>
            <p:nvSpPr>
              <p:cNvPr id="4" name="Hộp Văn bản 3">
                <a:extLst>
                  <a:ext uri="{FF2B5EF4-FFF2-40B4-BE49-F238E27FC236}">
                    <a16:creationId xmlns:a16="http://schemas.microsoft.com/office/drawing/2014/main" id="{5DDDF0F8-BA9C-F7AA-3C05-FF798D5B73A1}"/>
                  </a:ext>
                </a:extLst>
              </p:cNvPr>
              <p:cNvSpPr txBox="1">
                <a:spLocks noRot="1" noChangeAspect="1" noMove="1" noResize="1" noEditPoints="1" noAdjustHandles="1" noChangeArrowheads="1" noChangeShapeType="1" noTextEdit="1"/>
              </p:cNvSpPr>
              <p:nvPr/>
            </p:nvSpPr>
            <p:spPr>
              <a:xfrm>
                <a:off x="2577624" y="2571750"/>
                <a:ext cx="4313033" cy="1242391"/>
              </a:xfrm>
              <a:prstGeom prst="rect">
                <a:avLst/>
              </a:prstGeom>
              <a:blipFill>
                <a:blip r:embed="rId3"/>
                <a:stretch>
                  <a:fillRect l="-424" t="-980" b="-4412"/>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B6E3839A-0EF7-ED92-29A2-8911B08B092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2" name="Hộp Văn bản 1">
            <a:extLst>
              <a:ext uri="{FF2B5EF4-FFF2-40B4-BE49-F238E27FC236}">
                <a16:creationId xmlns:a16="http://schemas.microsoft.com/office/drawing/2014/main" id="{5A85C4FD-ECEA-47C1-F8D6-51B65F765093}"/>
              </a:ext>
            </a:extLst>
          </p:cNvPr>
          <p:cNvSpPr txBox="1"/>
          <p:nvPr/>
        </p:nvSpPr>
        <p:spPr>
          <a:xfrm>
            <a:off x="2256182" y="1866663"/>
            <a:ext cx="3102827" cy="307777"/>
          </a:xfrm>
          <a:prstGeom prst="rect">
            <a:avLst/>
          </a:prstGeom>
          <a:noFill/>
        </p:spPr>
        <p:txBody>
          <a:bodyPr wrap="square" rtlCol="0">
            <a:spAutoFit/>
          </a:bodyPr>
          <a:lstStyle/>
          <a:p>
            <a:r>
              <a:rPr lang="vi-VN" dirty="0" err="1"/>
              <a:t>Master</a:t>
            </a:r>
            <a:r>
              <a:rPr lang="vi-VN" dirty="0"/>
              <a:t> </a:t>
            </a:r>
            <a:r>
              <a:rPr lang="vi-VN" dirty="0" err="1"/>
              <a:t>theorem</a:t>
            </a:r>
            <a:r>
              <a:rPr lang="vi-VN" dirty="0"/>
              <a:t> phát biểu như sau</a:t>
            </a:r>
          </a:p>
        </p:txBody>
      </p:sp>
      <p:pic>
        <p:nvPicPr>
          <p:cNvPr id="3" name="Hình ảnh 2" descr="Ảnh có chứa văn bản&#10;&#10;Mô tả được tự động tạo">
            <a:extLst>
              <a:ext uri="{FF2B5EF4-FFF2-40B4-BE49-F238E27FC236}">
                <a16:creationId xmlns:a16="http://schemas.microsoft.com/office/drawing/2014/main" id="{CBBEDF20-A10D-A24F-6C40-892E7B3F22AC}"/>
              </a:ext>
            </a:extLst>
          </p:cNvPr>
          <p:cNvPicPr>
            <a:picLocks noChangeAspect="1"/>
          </p:cNvPicPr>
          <p:nvPr/>
        </p:nvPicPr>
        <p:blipFill>
          <a:blip r:embed="rId2"/>
          <a:stretch>
            <a:fillRect/>
          </a:stretch>
        </p:blipFill>
        <p:spPr>
          <a:xfrm>
            <a:off x="2256182" y="2171523"/>
            <a:ext cx="4621013" cy="1503616"/>
          </a:xfrm>
          <a:prstGeom prst="rect">
            <a:avLst/>
          </a:prstGeom>
        </p:spPr>
      </p:pic>
      <p:sp>
        <p:nvSpPr>
          <p:cNvPr id="5" name="Hộp Văn bản 4">
            <a:extLst>
              <a:ext uri="{FF2B5EF4-FFF2-40B4-BE49-F238E27FC236}">
                <a16:creationId xmlns:a16="http://schemas.microsoft.com/office/drawing/2014/main" id="{89B0587E-BB99-50B1-8E5D-C2C24CB53E1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pic>
        <p:nvPicPr>
          <p:cNvPr id="7" name="Hình ảnh 6">
            <a:extLst>
              <a:ext uri="{FF2B5EF4-FFF2-40B4-BE49-F238E27FC236}">
                <a16:creationId xmlns:a16="http://schemas.microsoft.com/office/drawing/2014/main" id="{5FEE274B-7465-5E82-E1FE-D1F0E560DE2F}"/>
              </a:ext>
            </a:extLst>
          </p:cNvPr>
          <p:cNvPicPr>
            <a:picLocks noChangeAspect="1"/>
          </p:cNvPicPr>
          <p:nvPr/>
        </p:nvPicPr>
        <p:blipFill>
          <a:blip r:embed="rId2"/>
          <a:stretch>
            <a:fillRect/>
          </a:stretch>
        </p:blipFill>
        <p:spPr>
          <a:xfrm>
            <a:off x="603762" y="0"/>
            <a:ext cx="7936476" cy="5143500"/>
          </a:xfrm>
          <a:prstGeom prst="rect">
            <a:avLst/>
          </a:prstGeom>
        </p:spPr>
      </p:pic>
      <p:pic>
        <p:nvPicPr>
          <p:cNvPr id="8" name="Hình ảnh 7">
            <a:extLst>
              <a:ext uri="{FF2B5EF4-FFF2-40B4-BE49-F238E27FC236}">
                <a16:creationId xmlns:a16="http://schemas.microsoft.com/office/drawing/2014/main" id="{278C1335-C19E-8ADC-5CF6-18CA97977E4C}"/>
              </a:ext>
            </a:extLst>
          </p:cNvPr>
          <p:cNvPicPr>
            <a:picLocks noChangeAspect="1"/>
          </p:cNvPicPr>
          <p:nvPr/>
        </p:nvPicPr>
        <p:blipFill>
          <a:blip r:embed="rId3"/>
          <a:stretch>
            <a:fillRect/>
          </a:stretch>
        </p:blipFill>
        <p:spPr>
          <a:xfrm>
            <a:off x="8069880" y="3345073"/>
            <a:ext cx="470358" cy="1798427"/>
          </a:xfrm>
          <a:prstGeom prst="rect">
            <a:avLst/>
          </a:prstGeom>
        </p:spPr>
      </p:pic>
      <p:pic>
        <p:nvPicPr>
          <p:cNvPr id="10" name="Hình ảnh 9">
            <a:extLst>
              <a:ext uri="{FF2B5EF4-FFF2-40B4-BE49-F238E27FC236}">
                <a16:creationId xmlns:a16="http://schemas.microsoft.com/office/drawing/2014/main" id="{911A67AB-F80D-8393-E304-9E98F6273DC3}"/>
              </a:ext>
            </a:extLst>
          </p:cNvPr>
          <p:cNvPicPr>
            <a:picLocks noChangeAspect="1"/>
          </p:cNvPicPr>
          <p:nvPr/>
        </p:nvPicPr>
        <p:blipFill>
          <a:blip r:embed="rId4"/>
          <a:stretch>
            <a:fillRect/>
          </a:stretch>
        </p:blipFill>
        <p:spPr>
          <a:xfrm>
            <a:off x="7859017" y="4671019"/>
            <a:ext cx="345152" cy="472481"/>
          </a:xfrm>
          <a:prstGeom prst="rect">
            <a:avLst/>
          </a:prstGeom>
        </p:spPr>
      </p:pic>
      <p:pic>
        <p:nvPicPr>
          <p:cNvPr id="11" name="Hình ảnh 10">
            <a:extLst>
              <a:ext uri="{FF2B5EF4-FFF2-40B4-BE49-F238E27FC236}">
                <a16:creationId xmlns:a16="http://schemas.microsoft.com/office/drawing/2014/main" id="{C9BD797D-AEBF-0A77-9913-7C4CA086B5CF}"/>
              </a:ext>
            </a:extLst>
          </p:cNvPr>
          <p:cNvPicPr>
            <a:picLocks noChangeAspect="1"/>
          </p:cNvPicPr>
          <p:nvPr/>
        </p:nvPicPr>
        <p:blipFill>
          <a:blip r:embed="rId4"/>
          <a:stretch>
            <a:fillRect/>
          </a:stretch>
        </p:blipFill>
        <p:spPr>
          <a:xfrm>
            <a:off x="7993306" y="4414681"/>
            <a:ext cx="530903" cy="472481"/>
          </a:xfrm>
          <a:prstGeom prst="rect">
            <a:avLst/>
          </a:prstGeom>
        </p:spPr>
      </p:pic>
      <p:sp>
        <p:nvSpPr>
          <p:cNvPr id="12" name="Hộp Văn bản 11">
            <a:extLst>
              <a:ext uri="{FF2B5EF4-FFF2-40B4-BE49-F238E27FC236}">
                <a16:creationId xmlns:a16="http://schemas.microsoft.com/office/drawing/2014/main" id="{9E7BCD9C-F1FA-8460-29BE-DCBF3EB8C6D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44</a:t>
            </a:r>
            <a:endParaRPr lang="vi-VN" dirty="0">
              <a:solidFill>
                <a:schemeClr val="bg1"/>
              </a:solidFill>
            </a:endParaRPr>
          </a:p>
        </p:txBody>
      </p:sp>
    </p:spTree>
    <p:extLst>
      <p:ext uri="{BB962C8B-B14F-4D97-AF65-F5344CB8AC3E}">
        <p14:creationId xmlns:p14="http://schemas.microsoft.com/office/powerpoint/2010/main" val="11939324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54107"/>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=3, </m:t>
                      </m:r>
                      <m:r>
                        <a:rPr lang="en-US" i="1" dirty="0" smtClean="0">
                          <a:latin typeface="Cambria Math" panose="02040503050406030204" pitchFamily="18" charset="0"/>
                        </a:rPr>
                        <m:t>𝑏</m:t>
                      </m:r>
                      <m:r>
                        <a:rPr lang="en-US" i="1" dirty="0" smtClean="0">
                          <a:latin typeface="Cambria Math" panose="02040503050406030204" pitchFamily="18" charset="0"/>
                        </a:rPr>
                        <m:t>=4, </m:t>
                      </m:r>
                      <m:r>
                        <a:rPr lang="en-US" i="1" dirty="0" smtClean="0">
                          <a:latin typeface="Cambria Math" panose="02040503050406030204" pitchFamily="18" charset="0"/>
                        </a:rPr>
                        <m:t>𝑑</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&lt;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^2)</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54107"/>
              </a:xfrm>
              <a:prstGeom prst="rect">
                <a:avLst/>
              </a:prstGeom>
              <a:blipFill>
                <a:blip r:embed="rId4"/>
                <a:stretch>
                  <a:fillRect l="-630" t="-637" b="-1911"/>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9C1C5535-8DD6-72BD-2F8F-67362AC194F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67444"/>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=2, </m:t>
                      </m:r>
                      <m:r>
                        <a:rPr lang="en-US" i="1" dirty="0" smtClean="0">
                          <a:latin typeface="Cambria Math" panose="02040503050406030204" pitchFamily="18" charset="0"/>
                        </a:rPr>
                        <m:t>𝑏</m:t>
                      </m:r>
                      <m:r>
                        <a:rPr lang="en-US" i="1" dirty="0" smtClean="0">
                          <a:latin typeface="Cambria Math" panose="02040503050406030204" pitchFamily="18" charset="0"/>
                        </a:rPr>
                        <m:t>=2 </m:t>
                      </m:r>
                      <m:r>
                        <a:rPr lang="en-US" i="1" dirty="0" smtClean="0">
                          <a:latin typeface="Cambria Math" panose="02040503050406030204" pitchFamily="18" charset="0"/>
                        </a:rPr>
                        <m:t>𝑑</m:t>
                      </m:r>
                      <m:r>
                        <a:rPr lang="en-US" i="1" dirty="0"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𝑏</m:t>
                          </m:r>
                        </m:e>
                        <m:sup>
                          <m:r>
                            <a:rPr lang="en-US" i="1" dirty="0" err="1"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𝑛</m:t>
                          </m:r>
                        </m:e>
                        <m:sup>
                          <m:r>
                            <a:rPr lang="en-US" b="0" i="1" dirty="0" smtClean="0">
                              <a:latin typeface="Cambria Math" panose="02040503050406030204" pitchFamily="18" charset="0"/>
                            </a:rPr>
                            <m:t>𝑑</m:t>
                          </m:r>
                        </m:sup>
                      </m:sSup>
                      <m:r>
                        <m:rPr>
                          <m:sty m:val="p"/>
                        </m:rPr>
                        <a:rPr lang="en-US" b="0" i="0" dirty="0" smtClean="0">
                          <a:latin typeface="Cambria Math" panose="02040503050406030204" pitchFamily="18" charset="0"/>
                        </a:rPr>
                        <m:t>log</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𝑛𝑙𝑜𝑔</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67444"/>
              </a:xfrm>
              <a:prstGeom prst="rect">
                <a:avLst/>
              </a:prstGeom>
              <a:blipFill>
                <a:blip r:embed="rId4"/>
                <a:stretch>
                  <a:fillRect l="-630" t="-629" b="-1887"/>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41E29484-57D3-3795-6589-7E6815F26D6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46</a:t>
            </a:r>
          </a:p>
        </p:txBody>
      </p:sp>
    </p:spTree>
    <p:extLst>
      <p:ext uri="{BB962C8B-B14F-4D97-AF65-F5344CB8AC3E}">
        <p14:creationId xmlns:p14="http://schemas.microsoft.com/office/powerpoint/2010/main" val="15736486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515347" y="3325350"/>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515347" y="3325350"/>
                <a:ext cx="1881051" cy="484043"/>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15347" y="4150216"/>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15347" y="4150216"/>
                <a:ext cx="1915203" cy="484043"/>
              </a:xfrm>
              <a:prstGeom prst="rect">
                <a:avLst/>
              </a:prstGeom>
              <a:blipFill>
                <a:blip r:embed="rId4"/>
                <a:stretch>
                  <a:fillRect l="-1592"/>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0CA80AA3-ACCE-F92B-456B-6DE7CD91558B}"/>
              </a:ext>
            </a:extLst>
          </p:cNvPr>
          <p:cNvSpPr txBox="1"/>
          <p:nvPr/>
        </p:nvSpPr>
        <p:spPr>
          <a:xfrm>
            <a:off x="2144550" y="2410316"/>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Hộp Văn bản 8">
            <a:extLst>
              <a:ext uri="{FF2B5EF4-FFF2-40B4-BE49-F238E27FC236}">
                <a16:creationId xmlns:a16="http://schemas.microsoft.com/office/drawing/2014/main" id="{ECF212B9-DD83-9768-3F4B-1B71B41553E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47</a:t>
            </a:r>
            <a:endParaRPr lang="vi-VN" dirty="0">
              <a:solidFill>
                <a:schemeClr val="bg1"/>
              </a:solidFill>
            </a:endParaRPr>
          </a:p>
        </p:txBody>
      </p:sp>
    </p:spTree>
    <p:extLst>
      <p:ext uri="{BB962C8B-B14F-4D97-AF65-F5344CB8AC3E}">
        <p14:creationId xmlns:p14="http://schemas.microsoft.com/office/powerpoint/2010/main" val="30456613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đối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tượng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 quy nếu nó được định nghĩa qua chính nó hoặc một đối tượng khác cùng dạng với chính nó bằng quy nạp.</a:t>
            </a:r>
            <a:endPar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122"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40972"/>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5372B4C5-F941-BDE5-8703-FECD058CF8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5</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132312" y="1221642"/>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định</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lý</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thợ</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404313" y="2136676"/>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404313" y="2136676"/>
                <a:ext cx="1881051" cy="484043"/>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03109" y="3369442"/>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03109" y="3369442"/>
                <a:ext cx="1915203" cy="484043"/>
              </a:xfrm>
              <a:prstGeom prst="rect">
                <a:avLst/>
              </a:prstGeom>
              <a:blipFill>
                <a:blip r:embed="rId3"/>
                <a:stretch>
                  <a:fillRect l="-159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F5D03A79-7B33-FF8B-EDA4-5C778755F227}"/>
                  </a:ext>
                </a:extLst>
              </p:cNvPr>
              <p:cNvSpPr txBox="1"/>
              <p:nvPr/>
            </p:nvSpPr>
            <p:spPr>
              <a:xfrm>
                <a:off x="2503109" y="2571750"/>
                <a:ext cx="3067597"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1, </m:t>
                      </m:r>
                      <m:r>
                        <a:rPr lang="en-US" i="1" dirty="0" smtClean="0">
                          <a:latin typeface="Cambria Math" panose="02040503050406030204" pitchFamily="18" charset="0"/>
                        </a:rPr>
                        <m:t>𝑏</m:t>
                      </m:r>
                      <m:r>
                        <a:rPr lang="en-US" i="1" dirty="0" smtClean="0">
                          <a:latin typeface="Cambria Math" panose="02040503050406030204" pitchFamily="18" charset="0"/>
                        </a:rPr>
                        <m:t> =3/2, </m:t>
                      </m:r>
                      <m:r>
                        <a:rPr lang="en-US" i="1" dirty="0" smtClean="0">
                          <a:latin typeface="Cambria Math" panose="02040503050406030204" pitchFamily="18" charset="0"/>
                        </a:rPr>
                        <m:t>𝑑</m:t>
                      </m:r>
                      <m:r>
                        <a:rPr lang="en-US" i="1" dirty="0" smtClean="0">
                          <a:latin typeface="Cambria Math" panose="02040503050406030204" pitchFamily="18" charset="0"/>
                        </a:rPr>
                        <m:t> = 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smtClean="0">
                              <a:latin typeface="Cambria Math" panose="02040503050406030204" pitchFamily="18" charset="0"/>
                            </a:rPr>
                            <m:t>𝑏</m:t>
                          </m:r>
                        </m:e>
                        <m:sup>
                          <m:r>
                            <a:rPr lang="en-US" b="0" i="1" dirty="0"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vi-VN" dirty="0"/>
              </a:p>
            </p:txBody>
          </p:sp>
        </mc:Choice>
        <mc:Fallback xmlns="">
          <p:sp>
            <p:nvSpPr>
              <p:cNvPr id="7" name="Hộp Văn bản 6">
                <a:extLst>
                  <a:ext uri="{FF2B5EF4-FFF2-40B4-BE49-F238E27FC236}">
                    <a16:creationId xmlns:a16="http://schemas.microsoft.com/office/drawing/2014/main" id="{F5D03A79-7B33-FF8B-EDA4-5C778755F227}"/>
                  </a:ext>
                </a:extLst>
              </p:cNvPr>
              <p:cNvSpPr txBox="1">
                <a:spLocks noRot="1" noChangeAspect="1" noMove="1" noResize="1" noEditPoints="1" noAdjustHandles="1" noChangeArrowheads="1" noChangeShapeType="1" noTextEdit="1"/>
              </p:cNvSpPr>
              <p:nvPr/>
            </p:nvSpPr>
            <p:spPr>
              <a:xfrm>
                <a:off x="2503109" y="2571750"/>
                <a:ext cx="3067597" cy="738664"/>
              </a:xfrm>
              <a:prstGeom prst="rect">
                <a:avLst/>
              </a:prstGeom>
              <a:blipFill>
                <a:blip r:embed="rId4"/>
                <a:stretch>
                  <a:fillRect b="-413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DE2E404-000E-BFD9-553F-1C40983AB6D1}"/>
                  </a:ext>
                </a:extLst>
              </p:cNvPr>
              <p:cNvSpPr txBox="1"/>
              <p:nvPr/>
            </p:nvSpPr>
            <p:spPr>
              <a:xfrm>
                <a:off x="2577688" y="3921858"/>
                <a:ext cx="3067597" cy="748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=7, </m:t>
                      </m:r>
                      <m:r>
                        <a:rPr lang="en-US" i="1" dirty="0" smtClean="0">
                          <a:latin typeface="Cambria Math" panose="02040503050406030204" pitchFamily="18" charset="0"/>
                        </a:rPr>
                        <m:t>𝑏</m:t>
                      </m:r>
                      <m:r>
                        <a:rPr lang="en-US" i="1" dirty="0" smtClean="0">
                          <a:latin typeface="Cambria Math" panose="02040503050406030204" pitchFamily="18" charset="0"/>
                        </a:rPr>
                        <m:t> =2, </m:t>
                      </m:r>
                      <m:r>
                        <a:rPr lang="en-US" i="1" dirty="0" smtClean="0">
                          <a:latin typeface="Cambria Math" panose="02040503050406030204" pitchFamily="18" charset="0"/>
                        </a:rPr>
                        <m:t>𝑑</m:t>
                      </m:r>
                      <m:r>
                        <a:rPr lang="en-US" i="1" dirty="0" smtClean="0">
                          <a:latin typeface="Cambria Math" panose="02040503050406030204" pitchFamily="18" charset="0"/>
                        </a:rPr>
                        <m:t> =2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7</m:t>
                              </m:r>
                            </m:e>
                          </m:func>
                          <m:r>
                            <a:rPr lang="en-US" b="0" i="1" dirty="0" smtClean="0">
                              <a:latin typeface="Cambria Math" panose="02040503050406030204" pitchFamily="18" charset="0"/>
                            </a:rPr>
                            <m:t> </m:t>
                          </m:r>
                        </m:sup>
                      </m:sSup>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2.807</m:t>
                          </m:r>
                        </m:sup>
                      </m:sSup>
                      <m:r>
                        <a:rPr lang="en-US" b="0" i="1" dirty="0" smtClean="0">
                          <a:latin typeface="Cambria Math" panose="02040503050406030204" pitchFamily="18" charset="0"/>
                          <a:ea typeface="Cambria Math" panose="02040503050406030204" pitchFamily="18" charset="0"/>
                        </a:rPr>
                        <m:t>)</m:t>
                      </m:r>
                    </m:oMath>
                  </m:oMathPara>
                </a14:m>
                <a:endParaRPr lang="vi-VN" dirty="0"/>
              </a:p>
            </p:txBody>
          </p:sp>
        </mc:Choice>
        <mc:Fallback xmlns="">
          <p:sp>
            <p:nvSpPr>
              <p:cNvPr id="8" name="Hộp Văn bản 7">
                <a:extLst>
                  <a:ext uri="{FF2B5EF4-FFF2-40B4-BE49-F238E27FC236}">
                    <a16:creationId xmlns:a16="http://schemas.microsoft.com/office/drawing/2014/main" id="{CDE2E404-000E-BFD9-553F-1C40983AB6D1}"/>
                  </a:ext>
                </a:extLst>
              </p:cNvPr>
              <p:cNvSpPr txBox="1">
                <a:spLocks noRot="1" noChangeAspect="1" noMove="1" noResize="1" noEditPoints="1" noAdjustHandles="1" noChangeArrowheads="1" noChangeShapeType="1" noTextEdit="1"/>
              </p:cNvSpPr>
              <p:nvPr/>
            </p:nvSpPr>
            <p:spPr>
              <a:xfrm>
                <a:off x="2577688" y="3921858"/>
                <a:ext cx="3067597" cy="748218"/>
              </a:xfrm>
              <a:prstGeom prst="rect">
                <a:avLst/>
              </a:prstGeom>
              <a:blipFill>
                <a:blip r:embed="rId5"/>
                <a:stretch>
                  <a:fillRect b="-3252"/>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C405A78D-A4E4-CB5D-B04D-1F2E90CA0C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48</a:t>
            </a:r>
            <a:endParaRPr lang="vi-VN" dirty="0">
              <a:solidFill>
                <a:schemeClr val="bg1"/>
              </a:solidFill>
            </a:endParaRPr>
          </a:p>
        </p:txBody>
      </p:sp>
    </p:spTree>
    <p:extLst>
      <p:ext uri="{BB962C8B-B14F-4D97-AF65-F5344CB8AC3E}">
        <p14:creationId xmlns:p14="http://schemas.microsoft.com/office/powerpoint/2010/main" val="1214741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36576" y="934398"/>
            <a:ext cx="5694830" cy="3964172"/>
          </a:xfrm>
        </p:spPr>
        <p:txBody>
          <a:bodyPr/>
          <a:lstStyle/>
          <a:p>
            <a:pPr marL="127000" indent="0" algn="l">
              <a:buNone/>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Qua buổi thảo luận này chúng ta đã đi qua các nội dung sau:​</a:t>
            </a:r>
          </a:p>
          <a:p>
            <a:pPr marL="127000" indent="0" algn="l">
              <a:buNone/>
            </a:pP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469900" indent="-342900" algn="l">
              <a:buAutoNum type="arabicPeriod"/>
            </a:pP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Thuật toán đệ quy: Hiểu được định nghĩa thuật toán đệ quy có thể giải quyết các bài toán phức tạp một các hiệu quả.</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Cách tính độ phức tạp thuật toán: Biết các phương  pháp tính và ước lượng độ phức tạp thuật toán đệ  quy​</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Ví dụ, bài tập: Áp dụng kiến thức giải quyết các bài </a:t>
            </a: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toán mang tính đệ quy.​</a:t>
            </a:r>
          </a:p>
        </p:txBody>
      </p:sp>
      <p:sp>
        <p:nvSpPr>
          <p:cNvPr id="3" name="Title 2"/>
          <p:cNvSpPr>
            <a:spLocks noGrp="1"/>
          </p:cNvSpPr>
          <p:nvPr>
            <p:ph type="title"/>
          </p:nvPr>
        </p:nvSpPr>
        <p:spPr>
          <a:xfrm>
            <a:off x="-1279663" y="1306837"/>
            <a:ext cx="3963300" cy="669000"/>
          </a:xfrm>
        </p:spPr>
        <p:txBody>
          <a:bodyPr/>
          <a:lstStyle/>
          <a:p>
            <a:r>
              <a:rPr lang="en-US" dirty="0" err="1"/>
              <a:t>Kết</a:t>
            </a:r>
            <a:r>
              <a:rPr lang="en-US" dirty="0"/>
              <a:t> </a:t>
            </a:r>
            <a:r>
              <a:rPr lang="en-US" dirty="0" err="1"/>
              <a:t>luận</a:t>
            </a:r>
            <a:endParaRPr lang="en-US" dirty="0"/>
          </a:p>
        </p:txBody>
      </p:sp>
      <p:sp>
        <p:nvSpPr>
          <p:cNvPr id="4" name="Hộp Văn bản 3">
            <a:extLst>
              <a:ext uri="{FF2B5EF4-FFF2-40B4-BE49-F238E27FC236}">
                <a16:creationId xmlns:a16="http://schemas.microsoft.com/office/drawing/2014/main" id="{AFD2541B-E6B5-EF7C-0DCC-6163E166FA0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3137210" y="102080"/>
            <a:ext cx="281754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cs typeface="Calibri" panose="020F0502020204030204" pitchFamily="34" charset="0"/>
              </a:rPr>
              <a:t>THANKS!</a:t>
            </a:r>
            <a:endParaRPr dirty="0">
              <a:latin typeface="Calibri" panose="020F0502020204030204" pitchFamily="34" charset="0"/>
              <a:cs typeface="Calibri" panose="020F0502020204030204" pitchFamily="34" charset="0"/>
            </a:endParaRPr>
          </a:p>
        </p:txBody>
      </p:sp>
      <p:sp>
        <p:nvSpPr>
          <p:cNvPr id="899" name="Google Shape;899;p52"/>
          <p:cNvSpPr txBox="1">
            <a:spLocks noGrp="1"/>
          </p:cNvSpPr>
          <p:nvPr>
            <p:ph type="subTitle" idx="1"/>
          </p:nvPr>
        </p:nvSpPr>
        <p:spPr>
          <a:xfrm>
            <a:off x="2951850" y="921177"/>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sz="2000" dirty="0">
                <a:latin typeface="Calibri" panose="020F0502020204030204" pitchFamily="34" charset="0"/>
                <a:cs typeface="Calibri" panose="020F0502020204030204" pitchFamily="34" charset="0"/>
              </a:rPr>
              <a:t>Do you have any questions?</a:t>
            </a: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Mở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743" y="1311806"/>
            <a:ext cx="2436514" cy="133385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4055C247-FF4B-5AAF-9CC0-2FE3F51AE1DE}"/>
              </a:ext>
            </a:extLst>
          </p:cNvPr>
          <p:cNvSpPr txBox="1"/>
          <p:nvPr/>
        </p:nvSpPr>
        <p:spPr>
          <a:xfrm>
            <a:off x="8549640" y="4744682"/>
            <a:ext cx="594359" cy="307777"/>
          </a:xfrm>
          <a:prstGeom prst="rect">
            <a:avLst/>
          </a:prstGeom>
          <a:noFill/>
        </p:spPr>
        <p:txBody>
          <a:bodyPr wrap="square" rtlCol="0">
            <a:spAutoFit/>
          </a:bodyPr>
          <a:lstStyle/>
          <a:p>
            <a:r>
              <a:rPr lang="en-US" dirty="0">
                <a:solidFill>
                  <a:schemeClr val="tx1"/>
                </a:solidFill>
              </a:rPr>
              <a:t>50</a:t>
            </a:r>
            <a:endParaRPr lang="vi-VN" dirty="0">
              <a:solidFill>
                <a:schemeClr val="tx1"/>
              </a:solidFill>
            </a:endParaRPr>
          </a:p>
        </p:txBody>
      </p:sp>
      <p:pic>
        <p:nvPicPr>
          <p:cNvPr id="3" name="Picture 4" descr="Nhận diện thương hiệu">
            <a:extLst>
              <a:ext uri="{FF2B5EF4-FFF2-40B4-BE49-F238E27FC236}">
                <a16:creationId xmlns:a16="http://schemas.microsoft.com/office/drawing/2014/main" id="{2D562F04-BE66-0E5F-E753-92B472E57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644" y="259624"/>
            <a:ext cx="1302771" cy="1556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95" y="175748"/>
            <a:ext cx="367665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ách Giáo Khoa Toán Lớp 3 - Mnlienphong.edu.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333" y="0"/>
            <a:ext cx="2270436" cy="2270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ướng Dẫn Cách Đặt Gương Trong Phòng Ngủ Đúng Cá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370" y="2379881"/>
            <a:ext cx="4776798" cy="269209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8E451044-713A-772B-770A-2441AC06E047}"/>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6</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sử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trong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cách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gọi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Ví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p>
          <a:p>
            <a:pPr marL="0" indent="0">
              <a:lnSpc>
                <a:spcPct val="107000"/>
              </a:lnSpc>
              <a:spcAft>
                <a:spcPts val="80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146"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69108"/>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D0F500C5-7F7B-4266-375A-80C567EEE923}"/>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7</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án vị - Tổ hợp - Chỉnh hợp - O₂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 y="358974"/>
            <a:ext cx="2243056" cy="1228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947" y="2031733"/>
            <a:ext cx="2070164" cy="1384995"/>
          </a:xfrm>
          <a:prstGeom prst="rect">
            <a:avLst/>
          </a:prstGeom>
          <a:noFill/>
        </p:spPr>
        <p:txBody>
          <a:bodyPr wrap="square" rtlCol="0">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tổ</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chỉnh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Một số ghi chép về Graph — 2: BFS và DFS | by ChauDinh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19" y="371707"/>
            <a:ext cx="2102400" cy="13177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1719" y="2118949"/>
            <a:ext cx="2178470" cy="1384995"/>
          </a:xfrm>
          <a:prstGeom prst="rect">
            <a:avLst/>
          </a:prstGeom>
          <a:noFill/>
        </p:spPr>
        <p:txBody>
          <a:bodyPr wrap="square">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DFS,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thứ</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tự</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thăm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8" name="Picture 6" descr="Cây đỏ đen – Wikipedia tiếng Việ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264" y="293132"/>
            <a:ext cx="3333750" cy="162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5692" y="2334394"/>
            <a:ext cx="3448308" cy="954107"/>
          </a:xfrm>
          <a:prstGeom prst="rect">
            <a:avLst/>
          </a:prstGeom>
          <a:noFill/>
        </p:spPr>
        <p:txBody>
          <a:bodyPr wrap="square">
            <a:spAutoFit/>
          </a:bodyPr>
          <a:lstStyle/>
          <a:p>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nhị</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Đỏ-đen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AVL, …</a:t>
            </a:r>
          </a:p>
        </p:txBody>
      </p:sp>
      <p:sp>
        <p:nvSpPr>
          <p:cNvPr id="3" name="Hộp Văn bản 2">
            <a:extLst>
              <a:ext uri="{FF2B5EF4-FFF2-40B4-BE49-F238E27FC236}">
                <a16:creationId xmlns:a16="http://schemas.microsoft.com/office/drawing/2014/main" id="{F96417F4-51C1-E345-788F-864825BD8AB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120569" y="1466731"/>
            <a:ext cx="6568112"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Hàm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trực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tiếp</a:t>
            </a:r>
            <a:r>
              <a:rPr lang="en-US" sz="2000" dirty="0">
                <a:latin typeface="Calibri" panose="020F0502020204030204" pitchFamily="34" charset="0"/>
                <a:ea typeface="Calibri" panose="020F0502020204030204" pitchFamily="34" charset="0"/>
                <a:cs typeface="Calibri" panose="020F0502020204030204" pitchFamily="34" charset="0"/>
              </a:rPr>
              <a:t>:</a:t>
            </a:r>
          </a:p>
          <a:p>
            <a:pPr algn="l" fontAlgn="base"/>
            <a:endParaRPr lang="en-US" sz="1800" dirty="0"/>
          </a:p>
          <a:p>
            <a:pPr algn="l" fontAlgn="base"/>
            <a:r>
              <a:rPr lang="vi-VN" sz="1800" b="0" i="0" dirty="0">
                <a:solidFill>
                  <a:schemeClr val="accent2">
                    <a:lumMod val="50000"/>
                  </a:schemeClr>
                </a:solidFill>
                <a:effectLst/>
                <a:latin typeface="Courier New" panose="02070309020205020404" pitchFamily="49" charset="0"/>
              </a:rPr>
              <a:t>def</a:t>
            </a:r>
            <a:r>
              <a:rPr lang="vi-VN" sz="1800" b="0" i="0" dirty="0">
                <a:effectLst/>
                <a:latin typeface="Courier New" panose="02070309020205020404" pitchFamily="49" charset="0"/>
              </a:rPr>
              <a:t> </a:t>
            </a:r>
            <a:r>
              <a:rPr lang="vi-VN" sz="1800" b="0" i="0" dirty="0">
                <a:solidFill>
                  <a:srgbClr val="0000FF"/>
                </a:solidFill>
                <a:effectLst/>
                <a:latin typeface="Courier New" panose="02070309020205020404" pitchFamily="49" charset="0"/>
              </a:rPr>
              <a:t>factorial</a:t>
            </a:r>
            <a:r>
              <a:rPr lang="vi-VN" sz="1800" b="0" i="0" dirty="0">
                <a:effectLst/>
                <a:latin typeface="Courier New" panose="02070309020205020404" pitchFamily="49" charset="0"/>
              </a:rPr>
              <a:t>(n):</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if</a:t>
            </a:r>
            <a:r>
              <a:rPr lang="vi-VN" sz="1800" b="0" i="0" dirty="0">
                <a:effectLst/>
                <a:latin typeface="Courier New" panose="02070309020205020404" pitchFamily="49" charset="0"/>
              </a:rPr>
              <a:t> n == 1: </a:t>
            </a:r>
            <a:endParaRPr lang="en-US" sz="1800" dirty="0">
              <a:latin typeface="Courier New" panose="02070309020205020404" pitchFamily="49" charset="0"/>
            </a:endParaRPr>
          </a:p>
          <a:p>
            <a:pPr algn="l" fontAlgn="base"/>
            <a:r>
              <a:rPr lang="en-US" sz="1800" b="0" i="0" dirty="0">
                <a:solidFill>
                  <a:schemeClr val="bg2">
                    <a:lumMod val="75000"/>
                  </a:schemeClr>
                </a:solidFill>
                <a:effectLst/>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1</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else</a:t>
            </a:r>
            <a:r>
              <a:rPr lang="vi-VN" sz="1800" b="0" i="0" dirty="0">
                <a:effectLst/>
                <a:latin typeface="Courier New" panose="02070309020205020404" pitchFamily="49" charset="0"/>
              </a:rPr>
              <a:t>: </a:t>
            </a:r>
            <a:endParaRPr lang="en-US" sz="1800" b="0" i="0" dirty="0">
              <a:effectLst/>
              <a:latin typeface="Courier New" panose="02070309020205020404" pitchFamily="49" charset="0"/>
            </a:endParaRPr>
          </a:p>
          <a:p>
            <a:pPr algn="l" fontAlgn="base"/>
            <a:r>
              <a:rPr lang="en-US" sz="1800" dirty="0">
                <a:solidFill>
                  <a:schemeClr val="bg2">
                    <a:lumMod val="75000"/>
                  </a:schemeClr>
                </a:solidFill>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n * factorial(n</a:t>
            </a:r>
            <a:r>
              <a:rPr lang="en-US" sz="1800" b="0" i="0" dirty="0">
                <a:effectLst/>
                <a:latin typeface="Courier New" panose="02070309020205020404" pitchFamily="49" charset="0"/>
              </a:rPr>
              <a:t> - 1</a:t>
            </a:r>
            <a:r>
              <a:rPr lang="vi-VN" sz="1800" b="0" i="0" dirty="0">
                <a:effectLst/>
                <a:latin typeface="Courier New" panose="02070309020205020404" pitchFamily="49" charset="0"/>
              </a:rPr>
              <a:t>)</a:t>
            </a:r>
            <a:endParaRPr lang="en-US" sz="1800" dirty="0"/>
          </a:p>
        </p:txBody>
      </p:sp>
      <p:sp>
        <p:nvSpPr>
          <p:cNvPr id="2" name="Hộp Văn bản 1">
            <a:extLst>
              <a:ext uri="{FF2B5EF4-FFF2-40B4-BE49-F238E27FC236}">
                <a16:creationId xmlns:a16="http://schemas.microsoft.com/office/drawing/2014/main" id="{F2A54040-F9CE-DD26-9F75-D15883A2DD8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2456</Words>
  <Application>Microsoft Office PowerPoint</Application>
  <PresentationFormat>Trình chiếu Trên màn hình (16:9)</PresentationFormat>
  <Paragraphs>353</Paragraphs>
  <Slides>52</Slides>
  <Notes>9</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52</vt:i4>
      </vt:variant>
    </vt:vector>
  </HeadingPairs>
  <TitlesOfParts>
    <vt:vector size="64" baseType="lpstr">
      <vt:lpstr>Cambria Math</vt:lpstr>
      <vt:lpstr>Raleway SemiBold</vt:lpstr>
      <vt:lpstr>Anaheim</vt:lpstr>
      <vt:lpstr>Overpass Mono</vt:lpstr>
      <vt:lpstr>Courier New</vt:lpstr>
      <vt:lpstr>Arial</vt:lpstr>
      <vt:lpstr>Times New Roman</vt:lpstr>
      <vt:lpstr>Calibri</vt:lpstr>
      <vt:lpstr>Segoe UI</vt:lpstr>
      <vt:lpstr>Electrolize</vt:lpstr>
      <vt:lpstr>Nunito Light</vt:lpstr>
      <vt:lpstr>Programming Lesson by Slidesgo</vt:lpstr>
      <vt:lpstr>Phân tích độ phức tạp của thuật toán đệ quy</vt:lpstr>
      <vt:lpstr>Định nghĩa đệ quy</vt:lpstr>
      <vt:lpstr>ĐỊNH NGHĨA</vt:lpstr>
      <vt:lpstr>Đệ quy là gì ?</vt:lpstr>
      <vt:lpstr>I. ĐỊNH NGHĨA</vt:lpstr>
      <vt:lpstr>Bản trình bày PowerPoint</vt:lpstr>
      <vt:lpstr>I. ĐỊNH NGHĨA</vt:lpstr>
      <vt:lpstr>Bản trình bày PowerPoint</vt:lpstr>
      <vt:lpstr>Bản trình bày PowerPoint</vt:lpstr>
      <vt:lpstr>Bản trình bày PowerPoint</vt:lpstr>
      <vt:lpstr>Tại sao phải sử dụng dệ quy</vt:lpstr>
      <vt:lpstr>Khi phân tích độ phức tạp, tại sao phải phân biệt rõ giữa đệ quy với không đệ quy ???</vt:lpstr>
      <vt:lpstr>Bản trình bày PowerPoint</vt:lpstr>
      <vt:lpstr>I. ĐỊNH NGHĨA</vt:lpstr>
      <vt:lpstr>Ví dụ</vt:lpstr>
      <vt:lpstr>I. ĐỊNH NGHĨA</vt:lpstr>
      <vt:lpstr>Cấu trúc hàm đệ quy</vt:lpstr>
      <vt:lpstr>Xác định cấu trúc hàm đệ quy​ của hàm sau ? </vt:lpstr>
      <vt:lpstr>CÁCH TÍNH ĐỘ PHỨC TẠP</vt:lpstr>
      <vt:lpstr>Bản trình bày PowerPoint</vt:lpstr>
      <vt:lpstr>Bản trình bày PowerPoint</vt:lpstr>
      <vt:lpstr>Bước 1: Xác định các tham số thể hiện kích thước​ Bước 2: Xác định phép toán cơ bản.​ Bước 3: Kiểm tra số phép toán cơ bản thực hiện có thể thay đổi trên các đầu vào khác nhau có cùng kích thước.​ Nếu thay đổi thì trường hợp tệ nhất, trung bình và tốt nhất phải được chia ra riêng biệt.​ Bước 4: Thiết lập công thức truy hồi cho số lần phép toán cơ bản được thực thi với điều kiện khởi tạo ban đầu.​ Bước 5: Giải công thức đó hoặc xác định độ tăng trưởng của nó. </vt:lpstr>
      <vt:lpstr>Ví dụ</vt:lpstr>
      <vt:lpstr>Ví dụ</vt:lpstr>
      <vt:lpstr>Ví dụ</vt:lpstr>
      <vt:lpstr>Ví dụ</vt:lpstr>
      <vt:lpstr>Các cách giải công thức truy hồi</vt:lpstr>
      <vt:lpstr>Bản trình bày PowerPoint</vt:lpstr>
      <vt:lpstr>Ví dụ</vt:lpstr>
      <vt:lpstr>Ví dụ</vt:lpstr>
      <vt:lpstr>Ví dụ</vt:lpstr>
      <vt:lpstr>Ví dụ</vt:lpstr>
      <vt:lpstr>Bản trình bày PowerPoint</vt:lpstr>
      <vt:lpstr>Bản trình bày PowerPoint</vt:lpstr>
      <vt:lpstr>Ví dụ</vt:lpstr>
      <vt:lpstr>Ví dụ</vt:lpstr>
      <vt:lpstr>Ví dụ</vt:lpstr>
      <vt:lpstr>Ví dụ</vt:lpstr>
      <vt:lpstr>Ví dụ</vt:lpstr>
      <vt:lpstr>Ví dụ</vt:lpstr>
      <vt:lpstr>Ví dụ</vt:lpstr>
      <vt:lpstr>Ví dụ</vt:lpstr>
      <vt:lpstr>Bản trình bày PowerPoint</vt:lpstr>
      <vt:lpstr>Bản trình bày PowerPoint</vt:lpstr>
      <vt:lpstr>Bản trình bày PowerPoint</vt:lpstr>
      <vt:lpstr>Bản trình bày PowerPoint</vt:lpstr>
      <vt:lpstr>Ví dụ</vt:lpstr>
      <vt:lpstr>Ví dụ</vt:lpstr>
      <vt:lpstr>Ví dụ</vt:lpstr>
      <vt:lpstr>Ví dụ</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SẮP XẾP</dc:title>
  <dc:creator/>
  <cp:lastModifiedBy>Phan Hoàng Phước</cp:lastModifiedBy>
  <cp:revision>43</cp:revision>
  <dcterms:created xsi:type="dcterms:W3CDTF">2023-10-05T14:54:00Z</dcterms:created>
  <dcterms:modified xsi:type="dcterms:W3CDTF">2023-10-06T05:56:35Z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205FABBC7BD14B90958C84DF30DE2098_12</vt:lpwstr>
  </property>
  <property fmtid="{D5CDD505-2E9C-101B-9397-08002B2CF9AE}" pid="3" name="KSOProductBuildVer">
    <vt:lpwstr>1033-12.2.0.13215</vt:lpwstr>
  </property>
</Properties>
</file>