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56"/>
  </p:handoutMasterIdLst>
  <p:sldIdLst>
    <p:sldId id="256" r:id="rId3"/>
    <p:sldId id="352" r:id="rId5"/>
    <p:sldId id="261" r:id="rId6"/>
    <p:sldId id="353" r:id="rId7"/>
    <p:sldId id="304" r:id="rId8"/>
    <p:sldId id="354" r:id="rId9"/>
    <p:sldId id="355" r:id="rId10"/>
    <p:sldId id="356" r:id="rId11"/>
    <p:sldId id="359" r:id="rId12"/>
    <p:sldId id="360" r:id="rId13"/>
    <p:sldId id="259" r:id="rId14"/>
    <p:sldId id="362" r:id="rId15"/>
    <p:sldId id="361" r:id="rId16"/>
    <p:sldId id="357" r:id="rId17"/>
    <p:sldId id="363" r:id="rId18"/>
    <p:sldId id="364" r:id="rId19"/>
    <p:sldId id="365" r:id="rId20"/>
    <p:sldId id="366" r:id="rId21"/>
    <p:sldId id="368" r:id="rId22"/>
    <p:sldId id="369" r:id="rId23"/>
    <p:sldId id="371" r:id="rId24"/>
    <p:sldId id="367" r:id="rId25"/>
    <p:sldId id="370" r:id="rId26"/>
    <p:sldId id="394" r:id="rId27"/>
    <p:sldId id="410" r:id="rId28"/>
    <p:sldId id="411" r:id="rId29"/>
    <p:sldId id="375" r:id="rId30"/>
    <p:sldId id="376" r:id="rId31"/>
    <p:sldId id="377" r:id="rId32"/>
    <p:sldId id="395" r:id="rId33"/>
    <p:sldId id="396" r:id="rId34"/>
    <p:sldId id="378" r:id="rId35"/>
    <p:sldId id="379" r:id="rId36"/>
    <p:sldId id="397" r:id="rId37"/>
    <p:sldId id="380" r:id="rId38"/>
    <p:sldId id="398" r:id="rId39"/>
    <p:sldId id="399" r:id="rId40"/>
    <p:sldId id="400" r:id="rId41"/>
    <p:sldId id="401" r:id="rId42"/>
    <p:sldId id="408" r:id="rId43"/>
    <p:sldId id="407" r:id="rId44"/>
    <p:sldId id="409" r:id="rId45"/>
    <p:sldId id="383" r:id="rId46"/>
    <p:sldId id="384" r:id="rId47"/>
    <p:sldId id="385" r:id="rId48"/>
    <p:sldId id="402" r:id="rId49"/>
    <p:sldId id="388" r:id="rId50"/>
    <p:sldId id="406" r:id="rId51"/>
    <p:sldId id="404" r:id="rId52"/>
    <p:sldId id="405" r:id="rId53"/>
    <p:sldId id="393" r:id="rId54"/>
    <p:sldId id="281" r:id="rId55"/>
  </p:sldIdLst>
  <p:sldSz cx="9144000" cy="5143500" type="screen16x9"/>
  <p:notesSz cx="6858000" cy="9144000"/>
  <p:embeddedFontLst>
    <p:embeddedFont>
      <p:font typeface="Overpass Mono" panose="020B0009030203020204"/>
      <p:regular r:id="rId60"/>
    </p:embeddedFont>
    <p:embeddedFont>
      <p:font typeface="Anaheim" panose="02000503000000000000"/>
      <p:regular r:id="rId61"/>
    </p:embeddedFont>
    <p:embeddedFont>
      <p:font typeface="Raleway SemiBold"/>
      <p:bold r:id="rId62"/>
    </p:embeddedFont>
    <p:embeddedFont>
      <p:font typeface="Calibri" panose="020F0502020204030204" pitchFamily="34" charset="0"/>
      <p:regular r:id="rId63"/>
      <p:bold r:id="rId64"/>
      <p:italic r:id="rId65"/>
      <p:boldItalic r:id="rId66"/>
    </p:embeddedFont>
    <p:embeddedFont>
      <p:font typeface="Cambria Math" panose="02040503050406030204" pitchFamily="18" charset="0"/>
      <p:regular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598D0935-0184-43C1-BDC4-3C035CD4F55F}">
          <p14:sldIdLst>
            <p14:sldId id="256"/>
            <p14:sldId id="352"/>
            <p14:sldId id="261"/>
            <p14:sldId id="353"/>
            <p14:sldId id="304"/>
            <p14:sldId id="354"/>
            <p14:sldId id="355"/>
            <p14:sldId id="356"/>
            <p14:sldId id="359"/>
            <p14:sldId id="360"/>
            <p14:sldId id="259"/>
            <p14:sldId id="362"/>
            <p14:sldId id="361"/>
            <p14:sldId id="357"/>
            <p14:sldId id="363"/>
            <p14:sldId id="364"/>
            <p14:sldId id="365"/>
            <p14:sldId id="366"/>
            <p14:sldId id="368"/>
            <p14:sldId id="369"/>
            <p14:sldId id="371"/>
            <p14:sldId id="367"/>
            <p14:sldId id="370"/>
            <p14:sldId id="394"/>
            <p14:sldId id="410"/>
            <p14:sldId id="411"/>
            <p14:sldId id="375"/>
            <p14:sldId id="376"/>
            <p14:sldId id="377"/>
            <p14:sldId id="395"/>
            <p14:sldId id="396"/>
            <p14:sldId id="378"/>
            <p14:sldId id="379"/>
            <p14:sldId id="397"/>
            <p14:sldId id="380"/>
            <p14:sldId id="398"/>
            <p14:sldId id="399"/>
            <p14:sldId id="400"/>
            <p14:sldId id="401"/>
            <p14:sldId id="408"/>
            <p14:sldId id="407"/>
            <p14:sldId id="409"/>
            <p14:sldId id="383"/>
            <p14:sldId id="384"/>
            <p14:sldId id="385"/>
            <p14:sldId id="402"/>
            <p14:sldId id="388"/>
            <p14:sldId id="406"/>
            <p14:sldId id="404"/>
            <p14:sldId id="405"/>
            <p14:sldId id="393"/>
            <p14:sldId id="281"/>
          </p14:sldIdLst>
        </p14:section>
        <p14:section name="Default Section" id="{9AA69567-FCE0-4023-91CA-E447F5285BBF}">
          <p14:sldIdLst/>
        </p14:section>
        <p14:section name="Default Section" id="{CC8B247F-34B1-4F62-BD0A-A749B41E778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4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font" Target="fonts/font8.fntdata"/><Relationship Id="rId66" Type="http://schemas.openxmlformats.org/officeDocument/2006/relationships/font" Target="fonts/font7.fntdata"/><Relationship Id="rId65" Type="http://schemas.openxmlformats.org/officeDocument/2006/relationships/font" Target="fonts/font6.fntdata"/><Relationship Id="rId64" Type="http://schemas.openxmlformats.org/officeDocument/2006/relationships/font" Target="fonts/font5.fntdata"/><Relationship Id="rId63" Type="http://schemas.openxmlformats.org/officeDocument/2006/relationships/font" Target="fonts/font4.fntdata"/><Relationship Id="rId62" Type="http://schemas.openxmlformats.org/officeDocument/2006/relationships/font" Target="fonts/font3.fntdata"/><Relationship Id="rId61" Type="http://schemas.openxmlformats.org/officeDocument/2006/relationships/font" Target="fonts/font2.fntdata"/><Relationship Id="rId60" Type="http://schemas.openxmlformats.org/officeDocument/2006/relationships/font" Target="fonts/font1.fntdata"/><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C62B7-80CB-4679-A132-B44457AC58B4}" type="datetimeFigureOut">
              <a:rPr lang="vi-VN" smtClean="0"/>
            </a:fld>
            <a:endParaRPr lang="vi-VN"/>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03B88-C197-4FDD-9545-AC1D776C8FB9}" type="slidenum">
              <a:rPr lang="vi-VN" smtClean="0"/>
            </a:fld>
            <a:endParaRPr lang="vi-V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hyperlink" Target="https://hqt.github.io/2020-10-10-quicksort-time-complexity-proof/?fbclid=IwAR33Omo1k7w1lcQ-_TEqcICvHhieVLiHYwp_JyBzk35ry8lhAilCi3Tfmy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39.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39.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0" y="0"/>
            <a:ext cx="9143999" cy="5143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US" sz="6000" dirty="0" err="1">
                <a:latin typeface="Calibri" panose="020F0502020204030204" pitchFamily="34" charset="0"/>
                <a:ea typeface="Calibri" panose="020F0502020204030204" pitchFamily="34" charset="0"/>
                <a:cs typeface="Calibri" panose="020F0502020204030204" pitchFamily="34" charset="0"/>
              </a:rPr>
              <a:t>Phân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tích</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độ</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phức</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tạp</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của</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thuật</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toán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đệ</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quy</a:t>
            </a:r>
            <a:endParaRPr sz="6000"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71;p33"/>
          <p:cNvSpPr txBox="1">
            <a:spLocks noGrp="1"/>
          </p:cNvSpPr>
          <p:nvPr/>
        </p:nvSpPr>
        <p:spPr>
          <a:xfrm>
            <a:off x="5324762" y="3596212"/>
            <a:ext cx="3819238" cy="626990"/>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lvl="0" indent="0" algn="ctr" rtl="0">
              <a:spcBef>
                <a:spcPts val="0"/>
              </a:spcBef>
              <a:spcAft>
                <a:spcPts val="0"/>
              </a:spcAft>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Phan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Hoàng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Phước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- 22521156 </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ctr" rtl="0">
              <a:spcBef>
                <a:spcPts val="0"/>
              </a:spcBef>
              <a:spcAft>
                <a:spcPts val="0"/>
              </a:spcAft>
              <a:buNone/>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Nguyễn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Xuân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Bách</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- 22520093</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2285999" y="1315345"/>
            <a:ext cx="4572000" cy="3600986"/>
          </a:xfrm>
          <a:prstGeom prst="rect">
            <a:avLst/>
          </a:prstGeom>
          <a:noFill/>
        </p:spPr>
        <p:txBody>
          <a:bodyPr wrap="square">
            <a:spAutoFit/>
          </a:bodyPr>
          <a:lstStyle/>
          <a:p>
            <a:pPr algn="l" rtl="0" fontAlgn="base"/>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Hàm</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đệ</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gián</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tiếp</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rgbClr val="302F2F"/>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err="1">
                <a:solidFill>
                  <a:srgbClr val="0000FF"/>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factorial</a:t>
            </a:r>
            <a:r>
              <a:rPr lang="en-US" sz="1600" b="0" i="0" u="none" strike="noStrike" dirty="0">
                <a:solidFill>
                  <a:srgbClr val="000000"/>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err="1">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factorial</a:t>
            </a:r>
            <a:r>
              <a:rPr lang="vi-VN" sz="1600" b="0" i="0" u="none" strike="noStrike" dirty="0" err="1">
                <a:solidFill>
                  <a:srgbClr val="0000FF"/>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a:t>
            </a:r>
            <a:r>
              <a:rPr lang="vi-VN" sz="1600" b="0" i="0" u="none" strike="noStrike" dirty="0" err="1">
                <a:solidFill>
                  <a:srgbClr val="000000"/>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1"/>
          <a:srcRect l="24495" t="18187" r="9353" b="4812"/>
          <a:stretch>
            <a:fillRect/>
          </a:stretch>
        </p:blipFill>
        <p:spPr>
          <a:xfrm>
            <a:off x="5702455" y="2010472"/>
            <a:ext cx="3324251" cy="2581274"/>
          </a:xfrm>
          <a:prstGeom prst="rect">
            <a:avLst/>
          </a:prstGeom>
          <a:noFill/>
          <a:ln>
            <a:noFill/>
          </a:ln>
        </p:spPr>
      </p:pic>
      <p:sp>
        <p:nvSpPr>
          <p:cNvPr id="361" name="Google Shape;361;p30"/>
          <p:cNvSpPr txBox="1">
            <a:spLocks noGrp="1"/>
          </p:cNvSpPr>
          <p:nvPr>
            <p:ph type="body" idx="1"/>
          </p:nvPr>
        </p:nvSpPr>
        <p:spPr>
          <a:xfrm>
            <a:off x="0" y="2010472"/>
            <a:ext cx="5585124" cy="3403910"/>
          </a:xfrm>
          <a:prstGeom prst="rect">
            <a:avLst/>
          </a:prstGeom>
        </p:spPr>
        <p:txBody>
          <a:bodyPr spcFirstLastPara="1" wrap="square" lIns="91425" tIns="91425" rIns="91425" bIns="91425" anchor="t" anchorCtr="0">
            <a:noAutofit/>
          </a:bodyPr>
          <a:lstStyle/>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Cài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đặt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trường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hợp</a:t>
            </a:r>
            <a:r>
              <a:rPr lang="en-US" sz="2400" dirty="0">
                <a:latin typeface="Calibri" panose="020F0502020204030204" pitchFamily="34" charset="0"/>
                <a:ea typeface="Calibri" panose="020F0502020204030204" pitchFamily="34" charset="0"/>
                <a:cs typeface="Calibri" panose="020F0502020204030204" pitchFamily="34" charset="0"/>
              </a:rPr>
              <a:t> bug.​</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phức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với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cấu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trúc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đệ</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cây</a:t>
            </a:r>
            <a:r>
              <a:rPr lang="en-US" sz="2400" dirty="0">
                <a:latin typeface="Calibri" panose="020F0502020204030204" pitchFamily="34" charset="0"/>
                <a:ea typeface="Calibri" panose="020F0502020204030204" pitchFamily="34" charset="0"/>
                <a:cs typeface="Calibri" panose="020F0502020204030204" pitchFamily="34" charset="0"/>
              </a:rPr>
              <a:t>, traversal).</a:t>
            </a:r>
            <a:endParaRPr lang="vi-VN" sz="2400" dirty="0">
              <a:latin typeface="Calibri" panose="020F0502020204030204" pitchFamily="34" charset="0"/>
              <a:ea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381;p33"/>
          <p:cNvSpPr txBox="1">
            <a:spLocks noGrp="1"/>
          </p:cNvSpPr>
          <p:nvPr>
            <p:ph type="title"/>
          </p:nvPr>
        </p:nvSpPr>
        <p:spPr>
          <a:xfrm>
            <a:off x="-1" y="1163052"/>
            <a:ext cx="483219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Tại sao phải sử </a:t>
            </a:r>
            <a:r>
              <a:rPr lang="en-GB" dirty="0" err="1">
                <a:latin typeface="Calibri" panose="020F0502020204030204" pitchFamily="34" charset="0"/>
                <a:ea typeface="Calibri" panose="020F0502020204030204" pitchFamily="34" charset="0"/>
                <a:cs typeface="Calibri" panose="020F0502020204030204" pitchFamily="34" charset="0"/>
              </a:rPr>
              <a:t>dụng</a:t>
            </a:r>
            <a:r>
              <a:rPr lang="en-GB" dirty="0">
                <a:latin typeface="Calibri" panose="020F0502020204030204" pitchFamily="34" charset="0"/>
                <a:ea typeface="Calibri" panose="020F0502020204030204" pitchFamily="34" charset="0"/>
                <a:cs typeface="Calibri" panose="020F0502020204030204" pitchFamily="34" charset="0"/>
              </a:rPr>
              <a:t> </a:t>
            </a:r>
            <a:r>
              <a:rPr lang="vi-VN">
                <a:latin typeface="Calibri" panose="020F0502020204030204" pitchFamily="34" charset="0"/>
                <a:ea typeface="Calibri" panose="020F0502020204030204" pitchFamily="34" charset="0"/>
                <a:cs typeface="Calibri" panose="020F0502020204030204" pitchFamily="34" charset="0"/>
              </a:rPr>
              <a:t>đ</a:t>
            </a:r>
            <a:r>
              <a:rPr lang="en-GB">
                <a:latin typeface="Calibri" panose="020F0502020204030204" pitchFamily="34" charset="0"/>
                <a:ea typeface="Calibri" panose="020F0502020204030204" pitchFamily="34" charset="0"/>
                <a:cs typeface="Calibri" panose="020F0502020204030204" pitchFamily="34" charset="0"/>
              </a:rPr>
              <a:t>ệ </a:t>
            </a:r>
            <a:r>
              <a:rPr lang="en-GB" dirty="0">
                <a:latin typeface="Calibri" panose="020F0502020204030204" pitchFamily="34" charset="0"/>
                <a:ea typeface="Calibri" panose="020F0502020204030204" pitchFamily="34" charset="0"/>
                <a:cs typeface="Calibri" panose="020F0502020204030204" pitchFamily="34" charset="0"/>
              </a:rPr>
              <a:t>quy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500"/>
                                        <p:tgtEl>
                                          <p:spTgt spid="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Effect transition="in" filter="fade">
                                      <p:cBhvr>
                                        <p:cTn id="12" dur="500"/>
                                        <p:tgtEl>
                                          <p:spTgt spid="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fade">
                                      <p:cBhvr>
                                        <p:cTn id="17" dur="500"/>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fade">
                                      <p:cBhvr>
                                        <p:cTn id="22" dur="500"/>
                                        <p:tgtEl>
                                          <p:spTgt spid="36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fade">
                                      <p:cBhvr>
                                        <p:cTn id="25"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732" y="1012300"/>
            <a:ext cx="5034843" cy="1940100"/>
          </a:xfrm>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Khi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tích</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độ</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phức</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tạp</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sao</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phải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biệt</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rõ</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giữa</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với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không</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endParaRPr lang="en-US" sz="3000"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Hình ảnh dấu chấm hỏi đẹp - Background Powerpoi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133" y="2266949"/>
            <a:ext cx="2824511" cy="28245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1;p33"/>
          <p:cNvSpPr txBox="1"/>
          <p:nvPr/>
        </p:nvSpPr>
        <p:spPr>
          <a:xfrm>
            <a:off x="2059258" y="345296"/>
            <a:ext cx="4832195"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So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sánh</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giữa</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và</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không</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 name="Đường nối Thẳng 1"/>
          <p:cNvCxnSpPr/>
          <p:nvPr/>
        </p:nvCxnSpPr>
        <p:spPr>
          <a:xfrm>
            <a:off x="4288764" y="1686343"/>
            <a:ext cx="0" cy="305833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Hộp Văn bản 2"/>
          <p:cNvSpPr txBox="1"/>
          <p:nvPr/>
        </p:nvSpPr>
        <p:spPr>
          <a:xfrm>
            <a:off x="758283" y="2101154"/>
            <a:ext cx="3310990"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về</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con (top - down)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nhiều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(stack)</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gọi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3"/>
          <p:cNvSpPr txBox="1"/>
          <p:nvPr/>
        </p:nvSpPr>
        <p:spPr>
          <a:xfrm>
            <a:off x="4572051" y="2101154"/>
            <a:ext cx="3259985"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lên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(bottom - up)</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Có</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đệ</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quy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chiếm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ít</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vòng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lặp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4"/>
          <p:cNvSpPr txBox="1"/>
          <p:nvPr/>
        </p:nvSpPr>
        <p:spPr>
          <a:xfrm>
            <a:off x="5256353" y="1686343"/>
            <a:ext cx="212883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Non-recursive</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5"/>
          <p:cNvSpPr txBox="1"/>
          <p:nvPr/>
        </p:nvSpPr>
        <p:spPr>
          <a:xfrm>
            <a:off x="1755914" y="1688158"/>
            <a:ext cx="200290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Recursive</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Hộp Văn bản 7"/>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259119" y="1864976"/>
            <a:ext cx="5004257" cy="29174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7000"/>
              </a:lnSpc>
              <a:spcAft>
                <a:spcPts val="800"/>
              </a:spcAft>
              <a:buClr>
                <a:schemeClr val="lt1"/>
              </a:buClr>
              <a:buSzPts val="1600"/>
            </a:pP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Recurrence</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relation (</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endPar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a:lnSpc>
                <a:spcPct val="107000"/>
              </a:lnSpc>
              <a:spcAft>
                <a:spcPts val="800"/>
              </a:spcAft>
              <a:buClr>
                <a:schemeClr val="lt1"/>
              </a:buClr>
              <a:buSzPts val="1600"/>
            </a:pPr>
            <a:r>
              <a:rPr lang="vi-VN" sz="200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 một phương trình xác định đệ quy một chuỗi hoặc các giá trị đa chiều, một khi một hoặc nhiều giá trị ban đầu được đưa ra:</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endPar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a:lnSpc>
                <a:spcPct val="107000"/>
              </a:lnSpc>
              <a:spcAft>
                <a:spcPts val="800"/>
              </a:spcAft>
              <a:buClr>
                <a:schemeClr val="lt1"/>
              </a:buClr>
              <a:buSzPts val="1600"/>
            </a:pP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Mỗi giá trị tiếp theo của chuỗi hoặc mảng được định nghĩa là một hàm của các giá trị trước</a:t>
            </a:r>
            <a:endPar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4897616" y="1712868"/>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14</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79895"/>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15</a:t>
            </a:r>
            <a:endParaRPr lang="vi-VN" dirty="0">
              <a:solidFill>
                <a:schemeClr val="bg1"/>
              </a:solidFill>
            </a:endParaRPr>
          </a:p>
        </p:txBody>
      </p:sp>
      <mc:AlternateContent xmlns:mc="http://schemas.openxmlformats.org/markup-compatibility/2006">
        <mc:Choice xmlns:a14="http://schemas.microsoft.com/office/drawing/2010/main" Requires="a14">
          <p:sp>
            <p:nvSpPr>
              <p:cNvPr id="8" name="Hộp Văn bản 7"/>
              <p:cNvSpPr txBox="1"/>
              <p:nvPr/>
            </p:nvSpPr>
            <p:spPr>
              <a:xfrm>
                <a:off x="2286000" y="2096330"/>
                <a:ext cx="4572000" cy="954107"/>
              </a:xfrm>
              <a:prstGeom prst="rect">
                <a:avLst/>
              </a:prstGeom>
              <a:noFill/>
            </p:spPr>
            <p:txBody>
              <a:bodyPr wrap="square">
                <a:spAutoFit/>
              </a:bodyPr>
              <a:lstStyle/>
              <a:p>
                <a:r>
                  <a:rPr lang="vi-VN" dirty="0"/>
                  <a:t>Công thức truy hồi:</a:t>
                </a:r>
                <a:endParaRPr lang="vi-VN" dirty="0"/>
              </a:p>
              <a:p>
                <a:endParaRPr lang="vi-VN" dirty="0"/>
              </a:p>
              <a:p>
                <a:r>
                  <a:rPr lang="vi-VN" dirty="0"/>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oMath>
                </a14:m>
                <a:endParaRPr lang="vi-VN" dirty="0"/>
              </a:p>
              <a:p>
                <a:r>
                  <a:rPr lang="vi-VN" dirty="0"/>
                  <a:t>- Dãy </a:t>
                </a:r>
                <a:r>
                  <a:rPr lang="vi-VN" dirty="0" err="1"/>
                  <a:t>Fibonacci</a:t>
                </a:r>
                <a:r>
                  <a:rPr lang="vi-VN" dirty="0"/>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p:txBody>
          </p:sp>
        </mc:Choice>
        <mc:Fallback>
          <p:sp>
            <p:nvSpPr>
              <p:cNvPr id="8" name="Hộp Văn bản 7"/>
              <p:cNvSpPr txBox="1">
                <a:spLocks noRot="1" noChangeAspect="1" noMove="1" noResize="1" noEditPoints="1" noAdjustHandles="1" noChangeArrowheads="1" noChangeShapeType="1" noTextEdit="1"/>
              </p:cNvSpPr>
              <p:nvPr/>
            </p:nvSpPr>
            <p:spPr>
              <a:xfrm>
                <a:off x="2286000" y="2096330"/>
                <a:ext cx="4572000" cy="954107"/>
              </a:xfrm>
              <a:prstGeom prst="rect">
                <a:avLst/>
              </a:prstGeom>
              <a:blipFill rotWithShape="1">
                <a:blip r:embed="rId1"/>
                <a:stretch>
                  <a:fillRect t="-20" b="56"/>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132793" y="1857689"/>
            <a:ext cx="5004257" cy="3145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rtl="0" fontAlgn="base"/>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Cấu</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trúc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endPar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Thông th</a:t>
            </a:r>
            <a:r>
              <a:rPr lang="en-US" sz="1800" b="1" dirty="0" err="1">
                <a:solidFill>
                  <a:schemeClr val="lt1"/>
                </a:solidFill>
                <a:latin typeface="Calibri" panose="020F0502020204030204" pitchFamily="34" charset="0"/>
                <a:ea typeface="Calibri" panose="020F0502020204030204" pitchFamily="34" charset="0"/>
                <a:cs typeface="Calibri" panose="020F0502020204030204" pitchFamily="34" charset="0"/>
              </a:rPr>
              <a:t>ườ</a:t>
            </a:r>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ng, một hàm đệ quy gồm có 2 phần:</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endPar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neo/trường hợp cơ sở (anchor/base case): trường hợp có thể giải trực tiếp.</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endPar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đệ quy: phần chính trong thuật toán, gọi ra các bài toán con giải quyết. Phần này dựa trên phương trình đệ quy đã xây dựng.</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endPar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Clr>
                <a:schemeClr val="lt1"/>
              </a:buClr>
              <a:buSzPts val="1600"/>
            </a:pP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209746" y="2223601"/>
            <a:ext cx="4193462"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6" name="Đường kết nối Mũi tên Thẳng 2"/>
          <p:cNvCxnSpPr/>
          <p:nvPr/>
        </p:nvCxnSpPr>
        <p:spPr>
          <a:xfrm flipH="1">
            <a:off x="4119179" y="2381738"/>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Hộp Văn bản 3"/>
          <p:cNvSpPr txBox="1"/>
          <p:nvPr/>
        </p:nvSpPr>
        <p:spPr>
          <a:xfrm>
            <a:off x="5588325" y="2200533"/>
            <a:ext cx="2431312"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dirty="0"/>
              <a:t>Phần cơ sở</a:t>
            </a:r>
            <a:endParaRPr lang="vi-VN" dirty="0"/>
          </a:p>
        </p:txBody>
      </p:sp>
      <p:cxnSp>
        <p:nvCxnSpPr>
          <p:cNvPr id="8" name="Đường kết nối Mũi tên Thẳng 4"/>
          <p:cNvCxnSpPr/>
          <p:nvPr/>
        </p:nvCxnSpPr>
        <p:spPr>
          <a:xfrm flipV="1">
            <a:off x="4062472" y="3435962"/>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ộp Văn bản 5"/>
          <p:cNvSpPr txBox="1"/>
          <p:nvPr/>
        </p:nvSpPr>
        <p:spPr>
          <a:xfrm>
            <a:off x="3516667" y="4107151"/>
            <a:ext cx="18429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a:t>Phần đệ quy</a:t>
            </a:r>
            <a:endParaRPr lang="vi-VN"/>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80" y="149912"/>
            <a:ext cx="6452839" cy="669000"/>
          </a:xfrm>
        </p:spPr>
        <p:txBody>
          <a:bodyPr/>
          <a:lstStyle/>
          <a:p>
            <a:pPr rtl="0" fontAlgn="base"/>
            <a:r>
              <a:rPr lang="en-US" dirty="0" err="1">
                <a:latin typeface="Calibri" panose="020F0502020204030204" pitchFamily="34" charset="0"/>
                <a:ea typeface="Calibri" panose="020F0502020204030204" pitchFamily="34" charset="0"/>
                <a:cs typeface="Calibri" panose="020F0502020204030204" pitchFamily="34" charset="0"/>
              </a:rPr>
              <a:t>Xác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sau</a:t>
            </a:r>
            <a:r>
              <a:rPr lang="en-US" dirty="0">
                <a:latin typeface="Calibri" panose="020F0502020204030204" pitchFamily="34" charset="0"/>
                <a:ea typeface="Calibri" panose="020F0502020204030204" pitchFamily="34" charset="0"/>
                <a:cs typeface="Calibri" panose="020F0502020204030204" pitchFamily="34" charset="0"/>
              </a:rPr>
              <a:t> ?</a:t>
            </a:r>
            <a:br>
              <a:rPr lang="vi-VN"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1"/>
          <p:cNvSpPr txBox="1"/>
          <p:nvPr/>
        </p:nvSpPr>
        <p:spPr>
          <a:xfrm>
            <a:off x="2095799" y="1901849"/>
            <a:ext cx="4193462" cy="224676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endParaRPr lang="vi-VN" b="0" i="0">
              <a:solidFill>
                <a:schemeClr val="tx1"/>
              </a:solidFill>
              <a:effectLst/>
              <a:latin typeface="Courier New" panose="02070309020205020404" pitchFamily="49" charset="0"/>
            </a:endParaRP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endParaRPr lang="vi-VN" b="0" i="0">
              <a:solidFill>
                <a:schemeClr val="tx1"/>
              </a:solidFill>
              <a:effectLst/>
              <a:latin typeface="Courier New" panose="02070309020205020404" pitchFamily="49" charset="0"/>
            </a:endParaRP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endParaRPr lang="vi-VN" b="0" i="0">
              <a:solidFill>
                <a:schemeClr val="bg2">
                  <a:lumMod val="75000"/>
                </a:schemeClr>
              </a:solidFill>
              <a:effectLst/>
              <a:latin typeface="Courier New" panose="02070309020205020404" pitchFamily="49" charset="0"/>
            </a:endParaRP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endParaRPr lang="vi-VN" b="0" i="0">
              <a:solidFill>
                <a:schemeClr val="tx1"/>
              </a:solidFill>
              <a:effectLst/>
              <a:latin typeface="Courier New" panose="02070309020205020404" pitchFamily="49" charset="0"/>
            </a:endParaRP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endParaRPr lang="vi-VN" b="0" i="0">
              <a:solidFill>
                <a:schemeClr val="bg2">
                  <a:lumMod val="75000"/>
                </a:schemeClr>
              </a:solidFill>
              <a:effectLst/>
              <a:latin typeface="Courier New" panose="02070309020205020404" pitchFamily="49" charset="0"/>
            </a:endParaRP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endParaRPr lang="vi-VN" b="0" i="0">
              <a:solidFill>
                <a:schemeClr val="tx1"/>
              </a:solidFill>
              <a:effectLst/>
              <a:latin typeface="Courier New" panose="02070309020205020404" pitchFamily="49" charset="0"/>
            </a:endParaRP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endParaRPr lang="vi-VN" b="0" i="0">
              <a:solidFill>
                <a:schemeClr val="bg2">
                  <a:lumMod val="75000"/>
                </a:schemeClr>
              </a:solidFill>
              <a:effectLst/>
              <a:latin typeface="Courier New" panose="02070309020205020404" pitchFamily="49" charset="0"/>
            </a:endParaRP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endParaRPr lang="vi-VN" b="0" i="0">
              <a:solidFill>
                <a:schemeClr val="tx1"/>
              </a:solidFill>
              <a:effectLst/>
              <a:latin typeface="Courier New" panose="02070309020205020404" pitchFamily="49" charset="0"/>
            </a:endParaRP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endParaRPr lang="vi-VN" b="0" i="0">
              <a:solidFill>
                <a:schemeClr val="bg2">
                  <a:lumMod val="75000"/>
                </a:schemeClr>
              </a:solidFill>
              <a:effectLst/>
              <a:latin typeface="Courier New" panose="02070309020205020404" pitchFamily="49" charset="0"/>
            </a:endParaRP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cxnSp>
        <p:nvCxnSpPr>
          <p:cNvPr id="8" name="Đường kết nối Mũi tên Thẳng 2"/>
          <p:cNvCxnSpPr/>
          <p:nvPr/>
        </p:nvCxnSpPr>
        <p:spPr>
          <a:xfrm flipH="1" flipV="1">
            <a:off x="3810144" y="2336091"/>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3"/>
          <p:cNvCxnSpPr/>
          <p:nvPr/>
        </p:nvCxnSpPr>
        <p:spPr>
          <a:xfrm flipH="1">
            <a:off x="4004626" y="2375760"/>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ộp Văn bản 4"/>
          <p:cNvSpPr txBox="1"/>
          <p:nvPr/>
        </p:nvSpPr>
        <p:spPr>
          <a:xfrm>
            <a:off x="5559643" y="2182202"/>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cơ</a:t>
            </a:r>
            <a:r>
              <a:rPr lang="en-US" dirty="0"/>
              <a:t> </a:t>
            </a:r>
            <a:r>
              <a:rPr lang="en-US" dirty="0" err="1"/>
              <a:t>sở</a:t>
            </a:r>
            <a:endParaRPr lang="vi-VN" dirty="0"/>
          </a:p>
        </p:txBody>
      </p:sp>
      <p:sp>
        <p:nvSpPr>
          <p:cNvPr id="11" name="Hộp Văn bản 5"/>
          <p:cNvSpPr txBox="1"/>
          <p:nvPr/>
        </p:nvSpPr>
        <p:spPr>
          <a:xfrm>
            <a:off x="5591369" y="2940158"/>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đệ</a:t>
            </a:r>
            <a:r>
              <a:rPr lang="en-US" dirty="0"/>
              <a:t> </a:t>
            </a:r>
            <a:r>
              <a:rPr lang="en-US" dirty="0" err="1"/>
              <a:t>quy</a:t>
            </a:r>
            <a:endParaRPr lang="vi-VN" dirty="0"/>
          </a:p>
        </p:txBody>
      </p:sp>
      <p:cxnSp>
        <p:nvCxnSpPr>
          <p:cNvPr id="12" name="Đường kết nối Mũi tên Thẳng 6"/>
          <p:cNvCxnSpPr/>
          <p:nvPr/>
        </p:nvCxnSpPr>
        <p:spPr>
          <a:xfrm flipH="1">
            <a:off x="4564607" y="3094047"/>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rPr>
              <a:t>CÁCH TÍNH ĐỘ PHỨC TẠP</a:t>
            </a:r>
            <a:endPar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endParaRP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02166" y="3151101"/>
            <a:ext cx="2918734" cy="4683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là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gì</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Khái</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niệm</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và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định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nghĩa</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178420" y="2734551"/>
            <a:ext cx="3699320" cy="2634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Định</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nghĩa</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đệ</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quy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p:cNvSpPr>
            <a:spLocks noGrp="1"/>
          </p:cNvSpPr>
          <p:nvPr>
            <p:ph type="title" idx="3"/>
          </p:nvPr>
        </p:nvSpPr>
        <p:spPr>
          <a:xfrm>
            <a:off x="5619241" y="1474975"/>
            <a:ext cx="2395800" cy="2652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Độ</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phức</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tạp</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347;p29"/>
          <p:cNvSpPr txBox="1"/>
          <p:nvPr/>
        </p:nvSpPr>
        <p:spPr>
          <a:xfrm>
            <a:off x="1278000" y="342000"/>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Mục</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tiêu</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Subtitle 7"/>
          <p:cNvSpPr>
            <a:spLocks noGrp="1"/>
          </p:cNvSpPr>
          <p:nvPr>
            <p:ph type="subTitle" idx="1"/>
          </p:nvPr>
        </p:nvSpPr>
        <p:spPr>
          <a:xfrm>
            <a:off x="5253880" y="1971050"/>
            <a:ext cx="4361387" cy="4662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Cách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tính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độ</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phức</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tạp</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của</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thuật</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toán</a:t>
            </a:r>
            <a:endParaRPr lang="en-US" sz="1900" dirty="0">
              <a:latin typeface="Calibri" panose="020F0502020204030204" pitchFamily="34" charset="0"/>
              <a:ea typeface="Calibri" panose="020F0502020204030204" pitchFamily="34" charset="0"/>
              <a:cs typeface="Calibri" panose="020F0502020204030204" pitchFamily="34" charset="0"/>
            </a:endParaRPr>
          </a:p>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2107" y="822622"/>
            <a:ext cx="4769005" cy="954107"/>
          </a:xfrm>
          <a:prstGeom prst="rect">
            <a:avLst/>
          </a:prstGeom>
          <a:noFill/>
        </p:spPr>
        <p:txBody>
          <a:bodyPr wrap="square">
            <a:spAutoFit/>
          </a:bodyPr>
          <a:lstStyle/>
          <a:p>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sao</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để</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tính</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toán</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độ</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phức</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tạp</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của</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một</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đệ</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quy</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572107" y="2031897"/>
            <a:ext cx="5133278" cy="707886"/>
          </a:xfrm>
          <a:prstGeom prst="rect">
            <a:avLst/>
          </a:prstGeom>
          <a:noFill/>
        </p:spPr>
        <p:txBody>
          <a:bodyPr wrap="square">
            <a:spAutoFit/>
          </a:bodyPr>
          <a:lstStyle/>
          <a:p>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Lập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một</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công</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thức</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thể</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hiện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liên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hệ</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lặp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lại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của</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hàm</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đó</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và</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giải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a:t>
            </a:r>
            <a:endPar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091258" y="2221377"/>
            <a:ext cx="4725854" cy="808500"/>
          </a:xfrm>
        </p:spPr>
        <p:txBody>
          <a:bodyPr/>
          <a:lstStyle/>
          <a:p>
            <a:r>
              <a:rPr lang="vi-VN" sz="2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Phương pháp chung để phân tích độ phức tạp của thuật toán đệ quy</a:t>
            </a:r>
            <a:r>
              <a:rPr lang="vi-VN"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00" y="2571750"/>
            <a:ext cx="8520600" cy="1910400"/>
          </a:xfrm>
        </p:spPr>
        <p:txBody>
          <a:bodyPr/>
          <a:lstStyle/>
          <a:p>
            <a:pPr rtl="0" fontAlgn="base">
              <a:lnSpc>
                <a:spcPct val="100000"/>
              </a:lnSpc>
            </a:pP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1: Xác định các tham số thể hiện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2: Xác định phép toán cơ bản.</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3: Kiểm tra số phép toán cơ bản thực hiện có thể thay đổi trên các đầu vào khác nhau có cùng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Nếu thay đổi thì trường hợp tệ nhất, trung bình và tốt nhất phải được chia ra riêng biệt.</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4: Thiết lập công thức truy hồi cho số lần phép toán cơ bản được thực thi với điều kiện khởi tạo ban đầu.</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5: Giải công thức đó hoặc xác định độ tăng trưởng của nó.</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Đề</a:t>
                </a:r>
                <a:r>
                  <a:rPr lang="en-US" sz="1800" dirty="0"/>
                  <a:t> </a:t>
                </a:r>
                <a:r>
                  <a:rPr lang="en-US" sz="1800" dirty="0" err="1"/>
                  <a:t>bài</a:t>
                </a:r>
                <a:r>
                  <a:rPr lang="en-US" sz="1800" dirty="0"/>
                  <a:t>: Cho </a:t>
                </a:r>
                <a:r>
                  <a:rPr lang="en-US" sz="1800" dirty="0" err="1"/>
                  <a:t>số</a:t>
                </a:r>
                <a:r>
                  <a:rPr lang="en-US" sz="1800" dirty="0"/>
                  <a:t> </a:t>
                </a:r>
                <a:r>
                  <a:rPr lang="en-US" sz="1800" dirty="0" err="1"/>
                  <a:t>nguyên</a:t>
                </a:r>
                <a14:m>
                  <m:oMath xmlns:m="http://schemas.openxmlformats.org/officeDocument/2006/math">
                    <m:r>
                      <a:rPr lang="en-US" sz="1800" smtClean="0">
                        <a:latin typeface="Cambria Math" panose="02040503050406030204" pitchFamily="18" charset="0"/>
                      </a:rPr>
                      <m:t> </m:t>
                    </m:r>
                    <m:r>
                      <a:rPr lang="en-US" sz="1800" i="1" smtClean="0">
                        <a:latin typeface="Cambria Math" panose="02040503050406030204" pitchFamily="18" charset="0"/>
                      </a:rPr>
                      <m:t>𝑁</m:t>
                    </m:r>
                  </m:oMath>
                </a14:m>
                <a:r>
                  <a:rPr lang="en-US" sz="1800" dirty="0"/>
                  <a:t>, </a:t>
                </a:r>
                <a:r>
                  <a:rPr lang="en-US" sz="1800" dirty="0" err="1"/>
                  <a:t>tính</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14:m>
                  <m:oMath xmlns:m="http://schemas.openxmlformats.org/officeDocument/2006/math">
                    <m:r>
                      <a:rPr lang="en-US" sz="1800" i="1">
                        <a:latin typeface="Cambria Math" panose="02040503050406030204" pitchFamily="18" charset="0"/>
                      </a:rPr>
                      <m:t>𝑁</m:t>
                    </m:r>
                    <m:r>
                      <a:rPr lang="en-US" sz="1800" i="1" smtClean="0">
                        <a:latin typeface="Cambria Math" panose="02040503050406030204" pitchFamily="18" charset="0"/>
                      </a:rPr>
                      <m:t>!</m:t>
                    </m:r>
                  </m:oMath>
                </a14:m>
                <a:r>
                  <a:rPr lang="en-US" sz="1800" dirty="0"/>
                  <a:t> .</a:t>
                </a:r>
                <a:endParaRPr lang="vi-VN" sz="1800" dirty="0"/>
              </a:p>
            </p:txBody>
          </p:sp>
        </mc:Choice>
        <mc:Fallback>
          <p:sp>
            <p:nvSpPr>
              <p:cNvPr id="8" name="Tiêu đề phụ 7"/>
              <p:cNvSpPr txBox="1">
                <a:spLocks noRot="1" noChangeAspect="1" noMove="1" noResize="1" noEditPoints="1" noAdjustHandles="1" noChangeArrowheads="1" noChangeShapeType="1" noTextEdit="1"/>
              </p:cNvSpPr>
              <p:nvPr/>
            </p:nvSpPr>
            <p:spPr>
              <a:xfrm>
                <a:off x="2052236" y="1085728"/>
                <a:ext cx="7652100" cy="663125"/>
              </a:xfrm>
              <a:prstGeom prst="rect">
                <a:avLst/>
              </a:prstGeom>
              <a:blipFill rotWithShape="1">
                <a:blip r:embed="rId1"/>
                <a:stretch>
                  <a:fillRect l="-7" t="-77" r="3" b="10"/>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Hộp Văn bản 8"/>
              <p:cNvSpPr txBox="1"/>
              <p:nvPr/>
            </p:nvSpPr>
            <p:spPr>
              <a:xfrm>
                <a:off x="2116172" y="1575524"/>
                <a:ext cx="6611011" cy="3022600"/>
              </a:xfrm>
              <a:prstGeom prst="rect">
                <a:avLst/>
              </a:prstGeom>
              <a:noFill/>
            </p:spPr>
            <p:txBody>
              <a:bodyPr wrap="square" rtlCol="0">
                <a:spAutoFit/>
              </a:bodyPr>
              <a:lstStyle/>
              <a:p>
                <a:r>
                  <a:rPr lang="vi-VN" sz="1600" dirty="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dirty="0"/>
                  <a:t> như sau:</a:t>
                </a:r>
                <a:endParaRPr lang="vi-VN" sz="1600" dirty="0"/>
              </a:p>
              <a:p>
                <a:endParaRPr lang="vi-VN" sz="1600" i="1">
                  <a:latin typeface="Cambria Math" panose="02040503050406030204" pitchFamily="18" charset="0"/>
                </a:endParaRPr>
              </a:p>
              <a:p>
                <a:r>
                  <a:rPr lang="vi-VN" sz="1600" i="1">
                    <a:latin typeface="Cambria Math" panose="02040503050406030204" pitchFamily="18" charset="0"/>
                  </a:rPr>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r>
                              <a:rPr lang="vi-VN" sz="1600" b="0" i="1" smtClean="0">
                                <a:latin typeface="Cambria Math" panose="02040503050406030204" pitchFamily="18" charset="0"/>
                              </a:rPr>
                              <m:t>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a:latin typeface="Cambria Math" panose="02040503050406030204" pitchFamily="18" charset="0"/>
                              </a:rPr>
                              <m:t> </m:t>
                            </m:r>
                          </m:e>
                        </m:eqArr>
                      </m:e>
                    </m:d>
                  </m:oMath>
                </a14:m>
                <a:endParaRPr lang="vi-VN" sz="1600" dirty="0"/>
              </a:p>
              <a:p>
                <a:endParaRPr lang="vi-VN" sz="1600" dirty="0"/>
              </a:p>
              <a:p>
                <a:endParaRPr lang="vi-VN" sz="1600" dirty="0"/>
              </a:p>
              <a:p>
                <a:r>
                  <a:rPr lang="vi-VN" sz="1600" dirty="0"/>
                  <a:t>B1: Số tham số đầu vào là N.</a:t>
                </a:r>
                <a:endParaRPr lang="vi-VN" sz="1600" dirty="0"/>
              </a:p>
              <a:p>
                <a:endParaRPr lang="vi-VN" sz="1600" dirty="0"/>
              </a:p>
              <a:p>
                <a:r>
                  <a:rPr lang="vi-VN" sz="1600" dirty="0"/>
                  <a:t>B2: Phép toán cơ bản trong thuật toán là phép nhân.</a:t>
                </a:r>
                <a:endParaRPr lang="vi-VN" sz="1600" dirty="0"/>
              </a:p>
              <a:p>
                <a:endParaRPr lang="vi-VN" sz="1600" dirty="0"/>
              </a:p>
              <a:p>
                <a:r>
                  <a:rPr lang="vi-VN" sz="1600" dirty="0"/>
                  <a:t>B3: Ta thấy với mọi N giống nhau, số phép toán đều </a:t>
                </a:r>
                <a:endParaRPr lang="vi-VN" sz="1600" dirty="0"/>
              </a:p>
              <a:p>
                <a:r>
                  <a:rPr lang="vi-VN" sz="1600" dirty="0"/>
                  <a:t>không thay đổi.</a:t>
                </a:r>
                <a:endParaRPr lang="vi-VN" sz="1600" dirty="0"/>
              </a:p>
            </p:txBody>
          </p:sp>
        </mc:Choice>
        <mc:Fallback>
          <p:sp>
            <p:nvSpPr>
              <p:cNvPr id="9" name="Hộp Văn bản 8"/>
              <p:cNvSpPr txBox="1">
                <a:spLocks noRot="1" noChangeAspect="1" noMove="1" noResize="1" noEditPoints="1" noAdjustHandles="1" noChangeArrowheads="1" noChangeShapeType="1" noTextEdit="1"/>
              </p:cNvSpPr>
              <p:nvPr/>
            </p:nvSpPr>
            <p:spPr>
              <a:xfrm>
                <a:off x="2116172" y="1575524"/>
                <a:ext cx="6611011" cy="3022600"/>
              </a:xfrm>
              <a:prstGeom prst="rect">
                <a:avLst/>
              </a:prstGeom>
              <a:blipFill rotWithShape="1">
                <a:blip r:embed="rId2"/>
                <a:stretch>
                  <a:fillRect l="-5" t="-3" r="6" b="3"/>
                </a:stretch>
              </a:blipFill>
            </p:spPr>
            <p:txBody>
              <a:bodyPr/>
              <a:lstStyle/>
              <a:p>
                <a:r>
                  <a:rPr lang="en-US" altLang="en-US">
                    <a:noFill/>
                  </a:rPr>
                  <a:t> </a:t>
                </a:r>
              </a:p>
            </p:txBody>
          </p:sp>
        </mc:Fallback>
      </mc:AlternateContent>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 name="Hộp Văn bản 4"/>
              <p:cNvSpPr txBox="1"/>
              <p:nvPr/>
            </p:nvSpPr>
            <p:spPr>
              <a:xfrm>
                <a:off x="2059859" y="1125763"/>
                <a:ext cx="6611011" cy="3160609"/>
              </a:xfrm>
              <a:prstGeom prst="rect">
                <a:avLst/>
              </a:prstGeom>
              <a:noFill/>
            </p:spPr>
            <p:txBody>
              <a:bodyPr wrap="square" rtlCol="0">
                <a:spAutoFit/>
              </a:bodyPr>
              <a:lstStyle/>
              <a:p>
                <a:r>
                  <a:rPr lang="vi-VN" sz="1600" dirty="0"/>
                  <a:t>B4: Ta thiết lập công thức truy hồi cho số phép toán </a:t>
                </a:r>
                <a:endParaRPr lang="vi-VN" sz="1600" dirty="0"/>
              </a:p>
              <a:p>
                <a:r>
                  <a:rPr lang="vi-VN" sz="1600" dirty="0"/>
                  <a:t>cơ bản như sau:</a:t>
                </a:r>
                <a:endParaRPr lang="vi-VN" sz="1600" dirty="0"/>
              </a:p>
              <a:p>
                <a:endParaRPr lang="vi-VN" sz="1600" dirty="0"/>
              </a:p>
              <a:p>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ℎ</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ℎ</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m:t>
                      </m:r>
                      <m:r>
                        <a:rPr lang="vi-VN" sz="1600" b="0" i="1" smtClean="0">
                          <a:latin typeface="Cambria Math" panose="02040503050406030204" pitchFamily="18" charset="0"/>
                        </a:rPr>
                        <m:t>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ℎ</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m:t>
                            </m:r>
                            <m:r>
                              <a:rPr lang="vi-VN" sz="1600" i="1">
                                <a:latin typeface="Cambria Math" panose="02040503050406030204" pitchFamily="18" charset="0"/>
                              </a:rPr>
                              <m:t>0</m:t>
                            </m:r>
                            <m:r>
                              <a:rPr lang="vi-VN" sz="1600" i="1">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 </m:t>
                            </m:r>
                            <m:r>
                              <m:rPr>
                                <m:nor/>
                              </m:rPr>
                              <a:rPr lang="vi-VN" sz="1600" dirty="0">
                                <a:latin typeface="Cambria Math" panose="02040503050406030204" pitchFamily="18" charset="0"/>
                              </a:rPr>
                              <m:t> </m:t>
                            </m:r>
                          </m:e>
                        </m:eqArr>
                      </m:e>
                    </m:d>
                  </m:oMath>
                </a14:m>
                <a:endParaRPr lang="vi-VN" sz="1600" dirty="0"/>
              </a:p>
              <a:p>
                <a:endParaRPr lang="vi-VN" sz="1600" dirty="0"/>
              </a:p>
              <a:p>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ℎ</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ℎ</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ℎ</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oMath>
                  </m:oMathPara>
                </a14:m>
                <a:endParaRPr lang="vi-VN" sz="1600" b="0" i="1" dirty="0">
                  <a:latin typeface="Cambria Math" panose="02040503050406030204" pitchFamily="18" charset="0"/>
                </a:endParaRPr>
              </a:p>
              <a:p>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a14:m>
                <a:endParaRPr lang="vi-VN" sz="1600" dirty="0"/>
              </a:p>
              <a:p>
                <a:r>
                  <a:rPr lang="vi-VN" sz="1600" dirty="0"/>
                  <a:t>B5: Giải công thức trên.</a:t>
                </a:r>
                <a:endParaRPr lang="vi-VN" sz="1600" dirty="0"/>
              </a:p>
            </p:txBody>
          </p:sp>
        </mc:Choice>
        <mc:Fallback>
          <p:sp>
            <p:nvSpPr>
              <p:cNvPr id="5" name="Hộp Văn bản 4"/>
              <p:cNvSpPr txBox="1">
                <a:spLocks noRot="1" noChangeAspect="1" noMove="1" noResize="1" noEditPoints="1" noAdjustHandles="1" noChangeArrowheads="1" noChangeShapeType="1" noTextEdit="1"/>
              </p:cNvSpPr>
              <p:nvPr/>
            </p:nvSpPr>
            <p:spPr>
              <a:xfrm>
                <a:off x="2059859" y="1125763"/>
                <a:ext cx="6611011" cy="3160609"/>
              </a:xfrm>
              <a:prstGeom prst="rect">
                <a:avLst/>
              </a:prstGeom>
              <a:blipFill rotWithShape="1">
                <a:blip r:embed="rId1"/>
                <a:stretch>
                  <a:fillRect l="-8" t="-17" r="9" b="4"/>
                </a:stretch>
              </a:blipFill>
            </p:spPr>
            <p:txBody>
              <a:bodyPr/>
              <a:lstStyle/>
              <a:p>
                <a:r>
                  <a:rPr lang="en-US" altLang="en-US">
                    <a:noFill/>
                  </a:rPr>
                  <a:t> </a:t>
                </a:r>
              </a:p>
            </p:txBody>
          </p:sp>
        </mc:Fallback>
      </mc:AlternateContent>
      <p:sp>
        <p:nvSpPr>
          <p:cNvPr id="3" name="Hộp Văn bản 2"/>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endParaRPr lang="en-US" dirty="0">
              <a:solidFill>
                <a:schemeClr val="bg1"/>
              </a:solidFill>
            </a:endParaRP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Thuật</a:t>
            </a:r>
            <a:r>
              <a:rPr lang="en-US" sz="1800" dirty="0"/>
              <a:t> </a:t>
            </a:r>
            <a:r>
              <a:rPr lang="en-US" sz="1800" dirty="0" err="1"/>
              <a:t>toán</a:t>
            </a:r>
            <a:r>
              <a:rPr lang="en-US" sz="1800" dirty="0"/>
              <a:t> Quicksort</a:t>
            </a:r>
            <a:endParaRPr lang="vi-VN" sz="1800" dirty="0"/>
          </a:p>
        </p:txBody>
      </p:sp>
      <p:sp>
        <p:nvSpPr>
          <p:cNvPr id="9" name="Hộp Văn bản 8"/>
          <p:cNvSpPr txBox="1"/>
          <p:nvPr/>
        </p:nvSpPr>
        <p:spPr>
          <a:xfrm>
            <a:off x="2052236" y="1327330"/>
            <a:ext cx="6611011" cy="3754874"/>
          </a:xfrm>
          <a:prstGeom prst="rect">
            <a:avLst/>
          </a:prstGeom>
          <a:noFill/>
        </p:spPr>
        <p:txBody>
          <a:bodyPr wrap="square" rtlCol="0">
            <a:spAutoFit/>
          </a:bodyPr>
          <a:lstStyle/>
          <a:p>
            <a:r>
              <a:rPr lang="vi-VN" b="0" i="0" dirty="0" err="1">
                <a:solidFill>
                  <a:srgbClr val="00B050"/>
                </a:solidFill>
                <a:effectLst/>
                <a:latin typeface="Courier New" panose="02070309020205020404" pitchFamily="49" charset="0"/>
              </a:rPr>
              <a:t>def</a:t>
            </a:r>
            <a:r>
              <a:rPr lang="vi-VN" b="0" i="0" dirty="0">
                <a:effectLst/>
                <a:latin typeface="Courier New" panose="02070309020205020404" pitchFamily="49" charset="0"/>
              </a:rPr>
              <a:t> </a:t>
            </a:r>
            <a:r>
              <a:rPr lang="vi-VN" b="0" i="0" dirty="0" err="1">
                <a:solidFill>
                  <a:srgbClr val="0070C0"/>
                </a:solidFill>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if</a:t>
            </a:r>
            <a:r>
              <a:rPr lang="vi-VN" b="0" i="0" dirty="0">
                <a:solidFill>
                  <a:srgbClr val="00B050"/>
                </a:solidFill>
                <a:effectLst/>
                <a:latin typeface="Courier New" panose="02070309020205020404" pitchFamily="49" charset="0"/>
              </a:rPr>
              <a:t> len</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 &lt;= 1:</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pivot</a:t>
            </a:r>
            <a:r>
              <a:rPr lang="vi-VN" b="0" i="0" dirty="0">
                <a:effectLst/>
                <a:latin typeface="Courier New" panose="02070309020205020404" pitchFamily="49" charset="0"/>
              </a:rPr>
              <a:t> = </a:t>
            </a:r>
            <a:endParaRPr lang="vi-VN" b="0" i="0" dirty="0">
              <a:effectLst/>
              <a:latin typeface="Courier New" panose="02070309020205020404" pitchFamily="49" charset="0"/>
            </a:endParaRPr>
          </a:p>
          <a:p>
            <a:r>
              <a:rPr lang="vi-VN" dirty="0">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a:t>
            </a:r>
            <a:r>
              <a:rPr lang="vi-VN" b="0" i="0" dirty="0" err="1">
                <a:effectLst/>
                <a:latin typeface="Courier New" panose="02070309020205020404" pitchFamily="49" charset="0"/>
              </a:rPr>
              <a:t>random.randint</a:t>
            </a:r>
            <a:r>
              <a:rPr lang="vi-VN" b="0" i="0" dirty="0">
                <a:effectLst/>
                <a:latin typeface="Courier New" panose="02070309020205020404" pitchFamily="49" charset="0"/>
              </a:rPr>
              <a:t>(1, n)]</a:t>
            </a:r>
            <a:br>
              <a:rPr lang="vi-VN" dirty="0"/>
            </a:br>
            <a:r>
              <a:rPr lang="vi-VN" dirty="0"/>
              <a:t>        </a:t>
            </a:r>
            <a:r>
              <a:rPr lang="vi-VN" b="0" i="0" dirty="0" err="1">
                <a:effectLst/>
                <a:latin typeface="Courier New" panose="02070309020205020404" pitchFamily="49" charset="0"/>
              </a:rPr>
              <a:t>left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&lt;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middle</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right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&gt;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left</a:t>
            </a:r>
            <a:r>
              <a:rPr lang="vi-VN" b="0" i="0" dirty="0">
                <a:effectLst/>
                <a:latin typeface="Courier New" panose="02070309020205020404" pitchFamily="49" charset="0"/>
              </a:rPr>
              <a:t>) + </a:t>
            </a:r>
            <a:endParaRPr lang="vi-VN" b="0" i="0" dirty="0">
              <a:effectLst/>
              <a:latin typeface="Courier New" panose="02070309020205020404" pitchFamily="49" charset="0"/>
            </a:endParaRPr>
          </a:p>
          <a:p>
            <a:r>
              <a:rPr lang="vi-VN" dirty="0">
                <a:latin typeface="Courier New" panose="02070309020205020404" pitchFamily="49" charset="0"/>
              </a:rPr>
              <a:t>		</a:t>
            </a:r>
            <a:r>
              <a:rPr lang="vi-VN" b="0" i="0" dirty="0" err="1">
                <a:effectLst/>
                <a:latin typeface="Courier New" panose="02070309020205020404" pitchFamily="49" charset="0"/>
              </a:rPr>
              <a:t>middle</a:t>
            </a:r>
            <a:r>
              <a:rPr lang="vi-VN" b="0" i="0" dirty="0">
                <a:effectLst/>
                <a:latin typeface="Courier New" panose="02070309020205020404" pitchFamily="49" charset="0"/>
              </a:rPr>
              <a:t> +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right</a:t>
            </a:r>
            <a:r>
              <a:rPr lang="vi-VN" b="0" i="0" dirty="0">
                <a:effectLst/>
                <a:latin typeface="Courier New" panose="02070309020205020404" pitchFamily="49" charset="0"/>
              </a:rPr>
              <a:t>)</a:t>
            </a:r>
            <a:br>
              <a:rPr lang="vi-VN" sz="2400" dirty="0"/>
            </a:br>
            <a:endParaRPr lang="vi-VN" sz="1600" dirty="0"/>
          </a:p>
          <a:p>
            <a:r>
              <a:rPr lang="vi-VN" sz="1600" dirty="0"/>
              <a:t>B1: Số tham số đầu vào là N.</a:t>
            </a:r>
            <a:endParaRPr lang="vi-VN" sz="1600" dirty="0"/>
          </a:p>
          <a:p>
            <a:r>
              <a:rPr lang="vi-VN" sz="1600" dirty="0"/>
              <a:t>B2: Phép toán cơ bản trong thuật toán là phép </a:t>
            </a:r>
            <a:r>
              <a:rPr lang="vi-VN" sz="1600" dirty="0" err="1"/>
              <a:t>swap</a:t>
            </a:r>
            <a:r>
              <a:rPr lang="vi-VN" sz="1600" dirty="0"/>
              <a:t>.</a:t>
            </a:r>
            <a:endParaRPr lang="vi-VN" sz="1600" dirty="0"/>
          </a:p>
          <a:p>
            <a:r>
              <a:rPr lang="vi-VN" sz="1600" dirty="0"/>
              <a:t>B3: Ta thấy với mọi N giống nhau, số phép toán có</a:t>
            </a:r>
            <a:endParaRPr lang="vi-VN" sz="1600" dirty="0"/>
          </a:p>
          <a:p>
            <a:r>
              <a:rPr lang="vi-VN" sz="1600" dirty="0"/>
              <a:t>thể thay đổi tùy theo dãy </a:t>
            </a:r>
            <a:r>
              <a:rPr lang="vi-VN" sz="1600" dirty="0" err="1"/>
              <a:t>input</a:t>
            </a:r>
            <a:r>
              <a:rPr lang="vi-VN" sz="1600" dirty="0"/>
              <a:t> đầu bài.</a:t>
            </a:r>
            <a:endParaRPr lang="vi-VN" sz="1600" dirty="0"/>
          </a:p>
          <a:p>
            <a:r>
              <a:rPr lang="vi-VN" sz="1600" dirty="0"/>
              <a:t>Do đó cần phải chia ra các trường hợp chạy tốt nhất,</a:t>
            </a:r>
            <a:endParaRPr lang="vi-VN" sz="1600" dirty="0"/>
          </a:p>
          <a:p>
            <a:r>
              <a:rPr lang="vi-VN" sz="1600" dirty="0"/>
              <a:t>trung bình và xấu nhất.</a:t>
            </a:r>
            <a:endParaRPr lang="vi-VN" sz="1600" dirty="0"/>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 name="Hộp Văn bản 4"/>
              <p:cNvSpPr txBox="1"/>
              <p:nvPr/>
            </p:nvSpPr>
            <p:spPr>
              <a:xfrm>
                <a:off x="2059859" y="1125763"/>
                <a:ext cx="6611011" cy="2786380"/>
              </a:xfrm>
              <a:prstGeom prst="rect">
                <a:avLst/>
              </a:prstGeom>
              <a:noFill/>
            </p:spPr>
            <p:txBody>
              <a:bodyPr wrap="square" rtlCol="0">
                <a:spAutoFit/>
              </a:bodyPr>
              <a:lstStyle/>
              <a:p>
                <a:r>
                  <a:rPr lang="vi-VN" sz="1600" dirty="0"/>
                  <a:t>B4: Ta thiết lập công thức truy hồi cho số phép toán </a:t>
                </a:r>
                <a:endParaRPr lang="vi-VN" sz="1600" dirty="0"/>
              </a:p>
              <a:p>
                <a:r>
                  <a:rPr lang="vi-VN" sz="1600" dirty="0"/>
                  <a:t>cơ bản như sau:</a:t>
                </a:r>
                <a:endParaRPr lang="vi-VN" sz="1600" dirty="0"/>
              </a:p>
              <a:p>
                <a:endParaRPr lang="vi-VN" sz="1600" dirty="0"/>
              </a:p>
              <a:p>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ℎ</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ℎ</m:t>
                    </m:r>
                    <m:r>
                      <a:rPr lang="vi-VN" sz="1600" b="0" i="1" smtClean="0">
                        <a:latin typeface="Cambria Math" panose="02040503050406030204" pitchFamily="18" charset="0"/>
                      </a:rPr>
                      <m:t>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m:t>
                    </m:r>
                    <m:r>
                      <a:rPr lang="vi-VN" sz="1600" b="0" i="1" smtClean="0">
                        <a:latin typeface="Cambria Math" panose="02040503050406030204" pitchFamily="18" charset="0"/>
                      </a:rPr>
                      <m:t>ℎ</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m:t>
                    </m:r>
                  </m:oMath>
                </a14:m>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𝑖</m:t>
                                </m:r>
                              </m:e>
                            </m:d>
                            <m:r>
                              <a:rPr lang="vi-VN" sz="1600" b="0" i="1" smtClean="0">
                                <a:latin typeface="Cambria Math" panose="02040503050406030204" pitchFamily="18" charset="0"/>
                              </a:rPr>
                              <m:t>+</m:t>
                            </m:r>
                            <m:r>
                              <a:rPr lang="en-US" alt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𝑖</m:t>
                                </m:r>
                              </m:e>
                            </m:d>
                            <m:r>
                              <a:rPr lang="vi-VN" sz="1600" b="0" i="1" smtClean="0">
                                <a:latin typeface="Cambria Math" panose="02040503050406030204" pitchFamily="18" charset="0"/>
                              </a:rPr>
                              <m:t>, (</m:t>
                            </m:r>
                            <m:r>
                              <a:rPr lang="vi-VN" sz="1600" b="0" i="1" smtClean="0">
                                <a:latin typeface="Cambria Math" panose="02040503050406030204" pitchFamily="18" charset="0"/>
                              </a:rPr>
                              <m:t>1</m:t>
                            </m:r>
                            <m:r>
                              <a:rPr lang="vi-VN" sz="1600" b="0" i="1" smtClean="0">
                                <a:latin typeface="Cambria Math" panose="02040503050406030204" pitchFamily="18" charset="0"/>
                              </a:rPr>
                              <m:t>≤</m:t>
                            </m:r>
                            <m:r>
                              <a:rPr lang="vi-VN" sz="1600" b="0" i="1" smtClean="0">
                                <a:latin typeface="Cambria Math" panose="02040503050406030204" pitchFamily="18" charset="0"/>
                              </a:rPr>
                              <m:t>𝑖</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e>
                        </m:eqArr>
                      </m:e>
                    </m:d>
                  </m:oMath>
                </a14:m>
                <a:endParaRPr lang="vi-VN" sz="1600" dirty="0"/>
              </a:p>
              <a:p>
                <a:endParaRPr lang="vi-VN" sz="1600" dirty="0"/>
              </a:p>
              <a:p>
                <a:r>
                  <a:rPr lang="vi-VN" sz="1600" dirty="0"/>
                  <a:t>B5: Giải công thức trên.</a:t>
                </a:r>
                <a:endParaRPr lang="vi-VN" sz="1600" dirty="0"/>
              </a:p>
              <a:p>
                <a:endParaRPr lang="vi-VN" sz="1600" dirty="0"/>
              </a:p>
              <a:p>
                <a:r>
                  <a:rPr lang="vi-VN" sz="1600" dirty="0" err="1"/>
                  <a:t>Link</a:t>
                </a:r>
                <a:r>
                  <a:rPr lang="vi-VN" sz="1600" dirty="0"/>
                  <a:t> chứng minh độ phức tạp trung bình của</a:t>
                </a:r>
                <a:endParaRPr lang="vi-VN" sz="1600" dirty="0"/>
              </a:p>
              <a:p>
                <a:r>
                  <a:rPr lang="vi-VN" sz="1600" dirty="0" err="1"/>
                  <a:t>Quicksort</a:t>
                </a:r>
                <a:r>
                  <a:rPr lang="vi-VN" sz="1600" dirty="0"/>
                  <a:t> tại </a:t>
                </a:r>
                <a:r>
                  <a:rPr lang="vi-VN" sz="1600" dirty="0">
                    <a:solidFill>
                      <a:srgbClr val="0070C0"/>
                    </a:solidFill>
                    <a:hlinkClick r:id="rId1"/>
                  </a:rPr>
                  <a:t>đây</a:t>
                </a:r>
                <a:endParaRPr lang="vi-VN" sz="1600" dirty="0">
                  <a:solidFill>
                    <a:srgbClr val="0070C0"/>
                  </a:solidFill>
                </a:endParaRPr>
              </a:p>
            </p:txBody>
          </p:sp>
        </mc:Choice>
        <mc:Fallback>
          <p:sp>
            <p:nvSpPr>
              <p:cNvPr id="5" name="Hộp Văn bản 4"/>
              <p:cNvSpPr txBox="1">
                <a:spLocks noRot="1" noChangeAspect="1" noMove="1" noResize="1" noEditPoints="1" noAdjustHandles="1" noChangeArrowheads="1" noChangeShapeType="1" noTextEdit="1"/>
              </p:cNvSpPr>
              <p:nvPr/>
            </p:nvSpPr>
            <p:spPr>
              <a:xfrm>
                <a:off x="2059859" y="1125763"/>
                <a:ext cx="6611011" cy="2786380"/>
              </a:xfrm>
              <a:prstGeom prst="rect">
                <a:avLst/>
              </a:prstGeom>
              <a:blipFill rotWithShape="1">
                <a:blip r:embed="rId2"/>
                <a:stretch>
                  <a:fillRect l="-8" t="-19" r="9" b="19"/>
                </a:stretch>
              </a:blipFill>
            </p:spPr>
            <p:txBody>
              <a:bodyPr/>
              <a:lstStyle/>
              <a:p>
                <a:r>
                  <a:rPr lang="en-US" altLang="en-US">
                    <a:noFill/>
                  </a:rPr>
                  <a:t> </a:t>
                </a:r>
              </a:p>
            </p:txBody>
          </p:sp>
        </mc:Fallback>
      </mc:AlternateContent>
      <p:sp>
        <p:nvSpPr>
          <p:cNvPr id="3" name="Hộp Văn bản 2"/>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endParaRPr lang="en-US" dirty="0">
              <a:solidFill>
                <a:schemeClr val="bg1"/>
              </a:solidFill>
            </a:endParaRP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0" y="1964453"/>
            <a:ext cx="3932700" cy="2130900"/>
          </a:xfrm>
        </p:spPr>
        <p:txBody>
          <a:bodyPr/>
          <a:lstStyle/>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Phương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pháp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thế</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Cây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Master theorem</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3211552" y="770663"/>
            <a:ext cx="542049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giải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truy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hồi</a:t>
            </a:r>
            <a:endParaRPr lang="en-US" dirty="0"/>
          </a:p>
        </p:txBody>
      </p:sp>
      <p:sp>
        <p:nvSpPr>
          <p:cNvPr id="4" name="Hộp Văn bản 3"/>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Phương</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pháp</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thế</a:t>
            </a:r>
            <a:endParaRPr lang="en-US" sz="2800" b="1" dirty="0">
              <a:solidFill>
                <a:schemeClr val="bg2"/>
              </a:solidFill>
            </a:endParaRPr>
          </a:p>
        </p:txBody>
      </p:sp>
      <p:sp>
        <p:nvSpPr>
          <p:cNvPr id="8" name="TextBox 7"/>
          <p:cNvSpPr txBox="1"/>
          <p:nvPr/>
        </p:nvSpPr>
        <p:spPr>
          <a:xfrm>
            <a:off x="2345474" y="1879425"/>
            <a:ext cx="4572000" cy="1815882"/>
          </a:xfrm>
          <a:prstGeom prst="rect">
            <a:avLst/>
          </a:prstGeom>
          <a:noFill/>
        </p:spPr>
        <p:txBody>
          <a:bodyPr wrap="square">
            <a:spAutoFit/>
          </a:bodyPr>
          <a:lstStyle/>
          <a:p>
            <a:pPr algn="ct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Thế</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các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hàm</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con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vào</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trong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công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đến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trường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hợp</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cơ</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sở</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tính</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toán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độ</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phức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tạp</a:t>
            </a:r>
            <a:endPar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Hộp Văn bản 2"/>
              <p:cNvSpPr txBox="1"/>
              <p:nvPr/>
            </p:nvSpPr>
            <p:spPr>
              <a:xfrm>
                <a:off x="1090840" y="1571545"/>
                <a:ext cx="6478772" cy="64158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e>
                          </m:eqArr>
                        </m:e>
                      </m:d>
                    </m:oMath>
                  </m:oMathPara>
                </a14:m>
                <a:endParaRPr lang="vi-VN" sz="1600" dirty="0"/>
              </a:p>
            </p:txBody>
          </p:sp>
        </mc:Choice>
        <mc:Fallback>
          <p:sp>
            <p:nvSpPr>
              <p:cNvPr id="3" name="Hộp Văn bản 2"/>
              <p:cNvSpPr txBox="1">
                <a:spLocks noRot="1" noChangeAspect="1" noMove="1" noResize="1" noEditPoints="1" noAdjustHandles="1" noChangeArrowheads="1" noChangeShapeType="1" noTextEdit="1"/>
              </p:cNvSpPr>
              <p:nvPr/>
            </p:nvSpPr>
            <p:spPr>
              <a:xfrm>
                <a:off x="1090840" y="1571545"/>
                <a:ext cx="6478772" cy="641586"/>
              </a:xfrm>
              <a:prstGeom prst="rect">
                <a:avLst/>
              </a:prstGeom>
              <a:blipFill rotWithShape="1">
                <a:blip r:embed="rId1"/>
                <a:stretch>
                  <a:fillRect l="-8" t="-87" r="6" b="24"/>
                </a:stretch>
              </a:blipFill>
            </p:spPr>
            <p:txBody>
              <a:bodyPr/>
              <a:lstStyle/>
              <a:p>
                <a:r>
                  <a:rPr lang="en-US" altLang="en-US">
                    <a:noFill/>
                  </a:rPr>
                  <a:t> </a:t>
                </a:r>
              </a:p>
            </p:txBody>
          </p:sp>
        </mc:Fallback>
      </mc:AlternateContent>
      <p:sp>
        <p:nvSpPr>
          <p:cNvPr id="4" name="Hộp Văn bản 3"/>
          <p:cNvSpPr txBox="1"/>
          <p:nvPr/>
        </p:nvSpPr>
        <p:spPr>
          <a:xfrm>
            <a:off x="2269786" y="1271081"/>
            <a:ext cx="2968419" cy="307777"/>
          </a:xfrm>
          <a:prstGeom prst="rect">
            <a:avLst/>
          </a:prstGeom>
          <a:noFill/>
        </p:spPr>
        <p:txBody>
          <a:bodyPr wrap="square" rtlCol="0">
            <a:spAutoFit/>
          </a:bodyPr>
          <a:lstStyle/>
          <a:p>
            <a:r>
              <a:rPr lang="vi-VN" dirty="0"/>
              <a:t>Xét công thức truy hồi như sau:</a:t>
            </a:r>
            <a:endParaRPr lang="vi-VN" dirty="0"/>
          </a:p>
        </p:txBody>
      </p:sp>
      <mc:AlternateContent xmlns:mc="http://schemas.openxmlformats.org/markup-compatibility/2006">
        <mc:Choice xmlns:a14="http://schemas.microsoft.com/office/drawing/2010/main" Requires="a14">
          <p:sp>
            <p:nvSpPr>
              <p:cNvPr id="14" name="Hộp Văn bản 13"/>
              <p:cNvSpPr txBox="1"/>
              <p:nvPr/>
            </p:nvSpPr>
            <p:spPr>
              <a:xfrm>
                <a:off x="3165507" y="2849950"/>
                <a:ext cx="2366225" cy="12311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3</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dirty="0"/>
              </a:p>
            </p:txBody>
          </p:sp>
        </mc:Choice>
        <mc:Fallback>
          <p:sp>
            <p:nvSpPr>
              <p:cNvPr id="14" name="Hộp Văn bản 13"/>
              <p:cNvSpPr txBox="1">
                <a:spLocks noRot="1" noChangeAspect="1" noMove="1" noResize="1" noEditPoints="1" noAdjustHandles="1" noChangeArrowheads="1" noChangeShapeType="1" noTextEdit="1"/>
              </p:cNvSpPr>
              <p:nvPr/>
            </p:nvSpPr>
            <p:spPr>
              <a:xfrm>
                <a:off x="3165507" y="2849950"/>
                <a:ext cx="2366225" cy="1231106"/>
              </a:xfrm>
              <a:prstGeom prst="rect">
                <a:avLst/>
              </a:prstGeom>
              <a:blipFill rotWithShape="1">
                <a:blip r:embed="rId2"/>
                <a:stretch>
                  <a:fillRect l="-1" t="-6" r="10" b="44"/>
                </a:stretch>
              </a:blipFill>
            </p:spPr>
            <p:txBody>
              <a:bodyPr/>
              <a:lstStyle/>
              <a:p>
                <a:r>
                  <a:rPr lang="en-US" altLang="en-US">
                    <a:noFill/>
                  </a:rPr>
                  <a:t> </a:t>
                </a:r>
              </a:p>
            </p:txBody>
          </p:sp>
        </mc:Fallback>
      </mc:AlternateContent>
      <p:sp>
        <p:nvSpPr>
          <p:cNvPr id="15" name="Hộp Văn bản 14"/>
          <p:cNvSpPr txBox="1"/>
          <p:nvPr/>
        </p:nvSpPr>
        <p:spPr>
          <a:xfrm>
            <a:off x="2976661" y="2571750"/>
            <a:ext cx="2157001" cy="307777"/>
          </a:xfrm>
          <a:prstGeom prst="rect">
            <a:avLst/>
          </a:prstGeom>
          <a:noFill/>
        </p:spPr>
        <p:txBody>
          <a:bodyPr wrap="square" rtlCol="0">
            <a:spAutoFit/>
          </a:bodyPr>
          <a:lstStyle/>
          <a:p>
            <a:r>
              <a:rPr lang="vi-VN"/>
              <a:t>Ta có:</a:t>
            </a:r>
            <a:endParaRPr lang="vi-VN"/>
          </a:p>
        </p:txBody>
      </p:sp>
      <mc:AlternateContent xmlns:mc="http://schemas.openxmlformats.org/markup-compatibility/2006">
        <mc:Choice xmlns:a14="http://schemas.microsoft.com/office/drawing/2010/main" Requires="a14">
          <p:sp>
            <p:nvSpPr>
              <p:cNvPr id="16" name="Hộp Văn bản 15"/>
              <p:cNvSpPr txBox="1"/>
              <p:nvPr/>
            </p:nvSpPr>
            <p:spPr>
              <a:xfrm>
                <a:off x="2374168" y="2831070"/>
                <a:ext cx="3948902" cy="15696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2</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p:sp>
            <p:nvSpPr>
              <p:cNvPr id="16" name="Hộp Văn bản 15"/>
              <p:cNvSpPr txBox="1">
                <a:spLocks noRot="1" noChangeAspect="1" noMove="1" noResize="1" noEditPoints="1" noAdjustHandles="1" noChangeArrowheads="1" noChangeShapeType="1" noTextEdit="1"/>
              </p:cNvSpPr>
              <p:nvPr/>
            </p:nvSpPr>
            <p:spPr>
              <a:xfrm>
                <a:off x="2374168" y="2831070"/>
                <a:ext cx="3948902" cy="1569660"/>
              </a:xfrm>
              <a:prstGeom prst="rect">
                <a:avLst/>
              </a:prstGeom>
              <a:blipFill rotWithShape="1">
                <a:blip r:embed="rId3"/>
                <a:stretch>
                  <a:fillRect l="-14" t="-15" r="9" b="11"/>
                </a:stretch>
              </a:blipFill>
            </p:spPr>
            <p:txBody>
              <a:bodyPr/>
              <a:lstStyle/>
              <a:p>
                <a:r>
                  <a:rPr lang="en-US" altLang="en-US">
                    <a:noFill/>
                  </a:rPr>
                  <a:t> </a:t>
                </a:r>
              </a:p>
            </p:txBody>
          </p:sp>
        </mc:Fallback>
      </mc:AlternateContent>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ĐỊNH NGHĨA</a:t>
            </a:r>
            <a:endPar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endParaRP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01</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p:cNvSpPr txBox="1"/>
          <p:nvPr/>
        </p:nvSpPr>
        <p:spPr>
          <a:xfrm>
            <a:off x="1109233" y="1920724"/>
            <a:ext cx="6478772" cy="338554"/>
          </a:xfrm>
          <a:prstGeom prst="rect">
            <a:avLst/>
          </a:prstGeom>
          <a:noFill/>
        </p:spPr>
        <p:txBody>
          <a:bodyPr wrap="square">
            <a:spAutoFit/>
          </a:bodyPr>
          <a:lstStyle/>
          <a:p>
            <a:r>
              <a:rPr lang="vi-VN" sz="1600" dirty="0"/>
              <a:t>		</a:t>
            </a:r>
            <a:endParaRPr lang="vi-VN" sz="1600" dirty="0"/>
          </a:p>
        </p:txBody>
      </p:sp>
      <mc:AlternateContent xmlns:mc="http://schemas.openxmlformats.org/markup-compatibility/2006">
        <mc:Choice xmlns:a14="http://schemas.microsoft.com/office/drawing/2010/main" Requires="a14">
          <p:sp>
            <p:nvSpPr>
              <p:cNvPr id="4" name="Hộp Văn bản 3"/>
              <p:cNvSpPr txBox="1"/>
              <p:nvPr/>
            </p:nvSpPr>
            <p:spPr>
              <a:xfrm>
                <a:off x="2269786" y="1271081"/>
                <a:ext cx="4385740" cy="1815882"/>
              </a:xfrm>
              <a:prstGeom prst="rect">
                <a:avLst/>
              </a:prstGeom>
              <a:noFill/>
            </p:spPr>
            <p:txBody>
              <a:bodyPr wrap="square" rtlCol="0">
                <a:spAutoFit/>
              </a:bodyPr>
              <a:lstStyle/>
              <a:p>
                <a:r>
                  <a:rPr lang="vi-VN" dirty="0"/>
                  <a:t>Ứng dụng vào bài toán tháp </a:t>
                </a:r>
                <a:r>
                  <a:rPr lang="vi-VN" dirty="0" err="1"/>
                  <a:t>Hanoi</a:t>
                </a:r>
                <a:r>
                  <a:rPr lang="vi-VN" dirty="0"/>
                  <a:t>:</a:t>
                </a:r>
                <a:endParaRPr lang="vi-VN" dirty="0"/>
              </a:p>
              <a:p>
                <a:r>
                  <a:rPr lang="vi-VN" dirty="0"/>
                  <a:t>	</a:t>
                </a:r>
                <a:endParaRPr lang="vi-VN" dirty="0"/>
              </a:p>
              <a:p>
                <a:r>
                  <a:rPr lang="vi-VN" dirty="0"/>
                  <a:t>Phát biểu bài toán:</a:t>
                </a:r>
                <a:endParaRPr lang="vi-VN" dirty="0"/>
              </a:p>
              <a:p>
                <a:r>
                  <a:rPr lang="vi-VN" dirty="0"/>
                  <a:t>- Có 3 tòa tháp và </a:t>
                </a:r>
                <a14:m>
                  <m:oMath xmlns:m="http://schemas.openxmlformats.org/officeDocument/2006/math">
                    <m:r>
                      <a:rPr lang="vi-VN" b="0" i="1" smtClean="0">
                        <a:latin typeface="Cambria Math" panose="02040503050406030204" pitchFamily="18" charset="0"/>
                      </a:rPr>
                      <m:t>𝑛</m:t>
                    </m:r>
                  </m:oMath>
                </a14:m>
                <a:r>
                  <a:rPr lang="vi-VN" dirty="0"/>
                  <a:t> cái đĩa nằm ở tòa tháp 1. Mỗi lần di chuyển một đĩa phải đảm bảo điều kiện đĩa nhỏ phải nằm trên đĩa lớn hơn nếu có đĩa ở dưới trước. Nhiệm vụ của bạn là in ra số bước đi ít nhất để đưa toàn bộ đĩa ở tháp 1 sang tháp 3. </a:t>
                </a:r>
                <a:endParaRPr lang="vi-VN" dirty="0"/>
              </a:p>
            </p:txBody>
          </p:sp>
        </mc:Choice>
        <mc:Fallback>
          <p:sp>
            <p:nvSpPr>
              <p:cNvPr id="4" name="Hộp Văn bản 3"/>
              <p:cNvSpPr txBox="1">
                <a:spLocks noRot="1" noChangeAspect="1" noMove="1" noResize="1" noEditPoints="1" noAdjustHandles="1" noChangeArrowheads="1" noChangeShapeType="1" noTextEdit="1"/>
              </p:cNvSpPr>
              <p:nvPr/>
            </p:nvSpPr>
            <p:spPr>
              <a:xfrm>
                <a:off x="2269786" y="1271081"/>
                <a:ext cx="4385740" cy="1815882"/>
              </a:xfrm>
              <a:prstGeom prst="rect">
                <a:avLst/>
              </a:prstGeom>
              <a:blipFill rotWithShape="1">
                <a:blip r:embed="rId1"/>
                <a:stretch>
                  <a:fillRect l="-7" t="-25" r="2" b="13"/>
                </a:stretch>
              </a:blipFill>
            </p:spPr>
            <p:txBody>
              <a:bodyPr/>
              <a:lstStyle/>
              <a:p>
                <a:r>
                  <a:rPr lang="en-US" altLang="en-US">
                    <a:noFill/>
                  </a:rPr>
                  <a:t> </a:t>
                </a:r>
              </a:p>
            </p:txBody>
          </p:sp>
        </mc:Fallback>
      </mc:AlternateContent>
      <p:pic>
        <p:nvPicPr>
          <p:cNvPr id="5" name="Hình ảnh 4"/>
          <p:cNvPicPr>
            <a:picLocks noChangeAspect="1"/>
          </p:cNvPicPr>
          <p:nvPr/>
        </p:nvPicPr>
        <p:blipFill>
          <a:blip r:embed="rId2"/>
          <a:stretch>
            <a:fillRect/>
          </a:stretch>
        </p:blipFill>
        <p:spPr>
          <a:xfrm>
            <a:off x="2190543" y="3152979"/>
            <a:ext cx="4762913" cy="1554615"/>
          </a:xfrm>
          <a:prstGeom prst="rect">
            <a:avLst/>
          </a:prstGeom>
        </p:spPr>
      </p:pic>
      <p:pic>
        <p:nvPicPr>
          <p:cNvPr id="7" name="Hình ảnh 6"/>
          <p:cNvPicPr>
            <a:picLocks noChangeAspect="1"/>
          </p:cNvPicPr>
          <p:nvPr/>
        </p:nvPicPr>
        <p:blipFill>
          <a:blip r:embed="rId3"/>
          <a:stretch>
            <a:fillRect/>
          </a:stretch>
        </p:blipFill>
        <p:spPr>
          <a:xfrm>
            <a:off x="2495370" y="3305719"/>
            <a:ext cx="4458086" cy="1493649"/>
          </a:xfrm>
          <a:prstGeom prst="rect">
            <a:avLst/>
          </a:prstGeom>
        </p:spPr>
      </p:pic>
      <p:sp>
        <p:nvSpPr>
          <p:cNvPr id="6" name="Hộp Văn bản 5"/>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p:cNvSpPr txBox="1"/>
          <p:nvPr/>
        </p:nvSpPr>
        <p:spPr>
          <a:xfrm>
            <a:off x="1109233" y="1920724"/>
            <a:ext cx="6478772" cy="338554"/>
          </a:xfrm>
          <a:prstGeom prst="rect">
            <a:avLst/>
          </a:prstGeom>
          <a:noFill/>
        </p:spPr>
        <p:txBody>
          <a:bodyPr wrap="square">
            <a:spAutoFit/>
          </a:bodyPr>
          <a:lstStyle/>
          <a:p>
            <a:r>
              <a:rPr lang="vi-VN" sz="1600" dirty="0"/>
              <a:t>		</a:t>
            </a:r>
            <a:endParaRPr lang="vi-VN" sz="1600" dirty="0"/>
          </a:p>
        </p:txBody>
      </p:sp>
      <mc:AlternateContent xmlns:mc="http://schemas.openxmlformats.org/markup-compatibility/2006">
        <mc:Choice xmlns:a14="http://schemas.microsoft.com/office/drawing/2010/main" Requires="a14">
          <p:sp>
            <p:nvSpPr>
              <p:cNvPr id="4" name="Hộp Văn bản 3"/>
              <p:cNvSpPr txBox="1"/>
              <p:nvPr/>
            </p:nvSpPr>
            <p:spPr>
              <a:xfrm>
                <a:off x="2122714" y="1271081"/>
                <a:ext cx="4885509" cy="4033861"/>
              </a:xfrm>
              <a:prstGeom prst="rect">
                <a:avLst/>
              </a:prstGeom>
              <a:noFill/>
            </p:spPr>
            <p:txBody>
              <a:bodyPr wrap="square" rtlCol="0">
                <a:spAutoFit/>
              </a:bodyPr>
              <a:lstStyle/>
              <a:p>
                <a:r>
                  <a:rPr lang="vi-VN" dirty="0"/>
                  <a:t>Ứng dụng vào bài toán tháp </a:t>
                </a:r>
                <a:r>
                  <a:rPr lang="vi-VN" dirty="0" err="1"/>
                  <a:t>Hanoi</a:t>
                </a:r>
                <a:r>
                  <a:rPr lang="vi-VN" dirty="0"/>
                  <a:t>:</a:t>
                </a:r>
                <a:endParaRPr lang="vi-VN" dirty="0"/>
              </a:p>
              <a:p>
                <a:r>
                  <a:rPr lang="vi-VN" dirty="0"/>
                  <a:t>	</a:t>
                </a:r>
                <a:endParaRPr lang="vi-VN" dirty="0"/>
              </a:p>
              <a:p>
                <a:r>
                  <a:rPr lang="vi-VN" dirty="0"/>
                  <a:t>Công thức truy hồi:</a:t>
                </a:r>
                <a:endParaRPr lang="vi-VN" dirty="0"/>
              </a:p>
              <a:p>
                <a:endParaRPr lang="vi-VN" dirty="0"/>
              </a:p>
              <a:p>
                <a:r>
                  <a:rPr lang="vi-VN" dirty="0"/>
                  <a:t>	</a:t>
                </a:r>
                <a14:m>
                  <m:oMath xmlns:m="http://schemas.openxmlformats.org/officeDocument/2006/math">
                    <m:r>
                      <m:rPr>
                        <m:sty m:val="p"/>
                      </m:rPr>
                      <a:rPr lang="vi-VN" b="0" i="0" smtClean="0">
                        <a:latin typeface="Cambria Math" panose="02040503050406030204" pitchFamily="18" charset="0"/>
                      </a:rPr>
                      <m:t>T</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 </m:t>
                              </m:r>
                              <m:r>
                                <a:rPr lang="vi-VN" b="0" i="1" smtClean="0">
                                  <a:latin typeface="Cambria Math" panose="02040503050406030204" pitchFamily="18" charset="0"/>
                                </a:rPr>
                                <m:t>𝑖𝑓</m:t>
                              </m:r>
                              <m:r>
                                <a:rPr lang="vi-VN" b="0" i="1" smtClean="0">
                                  <a:latin typeface="Cambria Math" panose="02040503050406030204" pitchFamily="18" charset="0"/>
                                </a:rPr>
                                <m:t> </m:t>
                              </m:r>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e>
                            <m:e>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e>
                          </m:eqArr>
                        </m:e>
                      </m:d>
                    </m:oMath>
                  </m:oMathPara>
                </a14:m>
                <a:endParaRPr lang="vi-VN" dirty="0"/>
              </a:p>
              <a:p>
                <a:endParaRPr lang="vi-VN" dirty="0"/>
              </a:p>
              <a:p>
                <a:r>
                  <a:rPr lang="vi-VN" dirty="0"/>
                  <a:t>	</a:t>
                </a:r>
                <a14:m>
                  <m:oMath xmlns:m="http://schemas.openxmlformats.org/officeDocument/2006/math">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 ∗ </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m:t>
                        </m:r>
                        <m:r>
                          <a:rPr lang="vi-VN" i="1">
                            <a:latin typeface="Cambria Math" panose="02040503050406030204" pitchFamily="18" charset="0"/>
                          </a:rPr>
                          <m:t>1</m:t>
                        </m:r>
                      </m:e>
                    </m:d>
                    <m:r>
                      <a:rPr lang="vi-VN" i="1">
                        <a:latin typeface="Cambria Math" panose="02040503050406030204" pitchFamily="18" charset="0"/>
                      </a:rPr>
                      <m:t>+</m:t>
                    </m:r>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e>
                    </m:d>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3</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3</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endParaRPr lang="vi-VN"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m:t>
                        </m:r>
                        <m:r>
                          <a:rPr lang="vi-VN" b="0" i="1" smtClean="0">
                            <a:latin typeface="Cambria Math" panose="02040503050406030204" pitchFamily="18" charset="0"/>
                          </a:rPr>
                          <m:t>2</m:t>
                        </m:r>
                      </m:sup>
                    </m:sSup>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r>
                  <a:rPr lang="vi-VN" dirty="0"/>
                  <a:t>Với </a:t>
                </a:r>
                <a14:m>
                  <m:oMath xmlns:m="http://schemas.openxmlformats.org/officeDocument/2006/math">
                    <m:r>
                      <a:rPr lang="vi-VN" i="1" dirty="0" smtClean="0">
                        <a:latin typeface="Cambria Math" panose="02040503050406030204" pitchFamily="18" charset="0"/>
                      </a:rPr>
                      <m:t>𝑖</m:t>
                    </m:r>
                    <m:r>
                      <a:rPr lang="vi-VN" i="1" dirty="0" smtClean="0">
                        <a:latin typeface="Cambria Math" panose="02040503050406030204" pitchFamily="18" charset="0"/>
                      </a:rPr>
                      <m:t> = </m:t>
                    </m:r>
                    <m:r>
                      <a:rPr lang="vi-VN" i="1" dirty="0" smtClean="0">
                        <a:latin typeface="Cambria Math" panose="02040503050406030204" pitchFamily="18" charset="0"/>
                      </a:rPr>
                      <m:t>𝑛</m:t>
                    </m:r>
                    <m:r>
                      <a:rPr lang="vi-VN" i="1" dirty="0" smtClean="0">
                        <a:latin typeface="Cambria Math" panose="02040503050406030204" pitchFamily="18" charset="0"/>
                      </a:rPr>
                      <m:t> – </m:t>
                    </m:r>
                    <m:r>
                      <a:rPr lang="vi-VN" i="1" dirty="0" smtClean="0">
                        <a:latin typeface="Cambria Math" panose="02040503050406030204" pitchFamily="18" charset="0"/>
                      </a:rPr>
                      <m:t>1</m:t>
                    </m:r>
                  </m:oMath>
                </a14:m>
                <a:r>
                  <a:rPr lang="vi-VN" dirty="0"/>
                  <a:t>, ta có:</a:t>
                </a:r>
                <a:endParaRPr lang="vi-VN"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b="0" i="1" dirty="0">
                  <a:latin typeface="Cambria Math" panose="02040503050406030204" pitchFamily="18" charset="0"/>
                </a:endParaRPr>
              </a:p>
              <a:p>
                <a:r>
                  <a:rPr lang="vi-VN" b="0" dirty="0"/>
                  <a:t>	→</a:t>
                </a:r>
                <a14:m>
                  <m:oMath xmlns:m="http://schemas.openxmlformats.org/officeDocument/2006/math">
                    <m:r>
                      <a:rPr lang="vi-VN" b="0" i="0"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sup>
                    </m:sSup>
                    <m:r>
                      <a:rPr lang="vi-VN" b="0" i="1" smtClean="0">
                        <a:latin typeface="Cambria Math" panose="02040503050406030204" pitchFamily="18" charset="0"/>
                      </a:rPr>
                      <m:t>−</m:t>
                    </m:r>
                    <m:r>
                      <a:rPr lang="vi-VN" b="0" i="1" smtClean="0">
                        <a:latin typeface="Cambria Math" panose="02040503050406030204" pitchFamily="18" charset="0"/>
                      </a:rPr>
                      <m:t>1</m:t>
                    </m:r>
                  </m:oMath>
                </a14:m>
                <a:endParaRPr lang="vi-VN" dirty="0"/>
              </a:p>
              <a:p>
                <a:endParaRPr lang="vi-VN" dirty="0"/>
              </a:p>
            </p:txBody>
          </p:sp>
        </mc:Choice>
        <mc:Fallback>
          <p:sp>
            <p:nvSpPr>
              <p:cNvPr id="4" name="Hộp Văn bản 3"/>
              <p:cNvSpPr txBox="1">
                <a:spLocks noRot="1" noChangeAspect="1" noMove="1" noResize="1" noEditPoints="1" noAdjustHandles="1" noChangeArrowheads="1" noChangeShapeType="1" noTextEdit="1"/>
              </p:cNvSpPr>
              <p:nvPr/>
            </p:nvSpPr>
            <p:spPr>
              <a:xfrm>
                <a:off x="2122714" y="1271081"/>
                <a:ext cx="4885509" cy="4033861"/>
              </a:xfrm>
              <a:prstGeom prst="rect">
                <a:avLst/>
              </a:prstGeom>
              <a:blipFill rotWithShape="1">
                <a:blip r:embed="rId1"/>
                <a:stretch>
                  <a:fillRect l="-11" t="-11" r="7" b="4"/>
                </a:stretch>
              </a:blipFill>
            </p:spPr>
            <p:txBody>
              <a:bodyPr/>
              <a:lstStyle/>
              <a:p>
                <a:r>
                  <a:rPr lang="en-US" altLang="en-US">
                    <a:noFill/>
                  </a:rPr>
                  <a:t> </a:t>
                </a:r>
              </a:p>
            </p:txBody>
          </p:sp>
        </mc:Fallback>
      </mc:AlternateContent>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animEffect transition="in" filter="fade">
                                      <p:cBhvr>
                                        <p:cTn id="21" dur="500"/>
                                        <p:tgtEl>
                                          <p:spTgt spid="4">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1000"/>
                                        <p:tgtEl>
                                          <p:spTgt spid="4">
                                            <p:txEl>
                                              <p:pRg st="13" end="13"/>
                                            </p:txEl>
                                          </p:spTgt>
                                        </p:tgtEl>
                                      </p:cBhvr>
                                    </p:animEffect>
                                    <p:anim calcmode="lin" valueType="num">
                                      <p:cBhvr>
                                        <p:cTn id="2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1000"/>
                                        <p:tgtEl>
                                          <p:spTgt spid="4">
                                            <p:txEl>
                                              <p:pRg st="14" end="14"/>
                                            </p:txEl>
                                          </p:spTgt>
                                        </p:tgtEl>
                                      </p:cBhvr>
                                    </p:animEffect>
                                    <p:anim calcmode="lin" valueType="num">
                                      <p:cBhvr>
                                        <p:cTn id="3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1000"/>
                                        <p:tgtEl>
                                          <p:spTgt spid="4">
                                            <p:txEl>
                                              <p:pRg st="15" end="15"/>
                                            </p:txEl>
                                          </p:spTgt>
                                        </p:tgtEl>
                                      </p:cBhvr>
                                    </p:animEffect>
                                    <p:anim calcmode="lin" valueType="num">
                                      <p:cBhvr>
                                        <p:cTn id="3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Hộp Văn bản 2"/>
              <p:cNvSpPr txBox="1"/>
              <p:nvPr/>
            </p:nvSpPr>
            <p:spPr>
              <a:xfrm>
                <a:off x="3147113" y="2696913"/>
                <a:ext cx="2366225" cy="12311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oMath>
                  </m:oMathPara>
                </a14:m>
                <a:endParaRPr lang="vi-VN" sz="1600" b="0" dirty="0"/>
              </a:p>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4</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m:t>
                      </m:r>
                      <m:r>
                        <a:rPr lang="vi-VN" sz="1600" b="0" i="1" smtClean="0">
                          <a:latin typeface="Cambria Math" panose="02040503050406030204" pitchFamily="18" charset="0"/>
                        </a:rPr>
                        <m:t>0</m:t>
                      </m:r>
                    </m:oMath>
                  </m:oMathPara>
                </a14:m>
                <a:endParaRPr lang="vi-VN" sz="1600" dirty="0"/>
              </a:p>
            </p:txBody>
          </p:sp>
        </mc:Choice>
        <mc:Fallback>
          <p:sp>
            <p:nvSpPr>
              <p:cNvPr id="3" name="Hộp Văn bản 2"/>
              <p:cNvSpPr txBox="1">
                <a:spLocks noRot="1" noChangeAspect="1" noMove="1" noResize="1" noEditPoints="1" noAdjustHandles="1" noChangeArrowheads="1" noChangeShapeType="1" noTextEdit="1"/>
              </p:cNvSpPr>
              <p:nvPr/>
            </p:nvSpPr>
            <p:spPr>
              <a:xfrm>
                <a:off x="3147113" y="2696913"/>
                <a:ext cx="2366225" cy="1231106"/>
              </a:xfrm>
              <a:prstGeom prst="rect">
                <a:avLst/>
              </a:prstGeom>
              <a:blipFill rotWithShape="1">
                <a:blip r:embed="rId1"/>
                <a:stretch>
                  <a:fillRect l="-2" t="-6" r="11" b="4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5" name="Hộp Văn bản 4"/>
              <p:cNvSpPr txBox="1"/>
              <p:nvPr/>
            </p:nvSpPr>
            <p:spPr>
              <a:xfrm>
                <a:off x="2074899" y="2639447"/>
                <a:ext cx="4510651" cy="19211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4</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m:t>
                        </m:r>
                        <m:r>
                          <a:rPr lang="vi-VN" sz="1600" i="1">
                            <a:latin typeface="Cambria Math" panose="02040503050406030204" pitchFamily="18" charset="0"/>
                            <a:ea typeface="Cambria Math" panose="02040503050406030204" pitchFamily="18" charset="0"/>
                          </a:rPr>
                          <m:t>8</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grow m:val="on"/>
                        <m:limLoc m:val="undOvr"/>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p:sp>
            <p:nvSpPr>
              <p:cNvPr id="5" name="Hộp Văn bản 4"/>
              <p:cNvSpPr txBox="1">
                <a:spLocks noRot="1" noChangeAspect="1" noMove="1" noResize="1" noEditPoints="1" noAdjustHandles="1" noChangeArrowheads="1" noChangeShapeType="1" noTextEdit="1"/>
              </p:cNvSpPr>
              <p:nvPr/>
            </p:nvSpPr>
            <p:spPr>
              <a:xfrm>
                <a:off x="2074899" y="2639447"/>
                <a:ext cx="4510651" cy="1921103"/>
              </a:xfrm>
              <a:prstGeom prst="rect">
                <a:avLst/>
              </a:prstGeom>
              <a:blipFill rotWithShape="1">
                <a:blip r:embed="rId2"/>
                <a:stretch>
                  <a:fillRect l="-8" t="-20" r="13" b="32"/>
                </a:stretch>
              </a:blipFill>
            </p:spPr>
            <p:txBody>
              <a:bodyPr/>
              <a:lstStyle/>
              <a:p>
                <a:r>
                  <a:rPr lang="en-US" altLang="en-US">
                    <a:noFill/>
                  </a:rPr>
                  <a:t> </a:t>
                </a:r>
              </a:p>
            </p:txBody>
          </p:sp>
        </mc:Fallback>
      </mc:AlternateContent>
      <p:sp>
        <p:nvSpPr>
          <p:cNvPr id="6" name="Hộp Văn bản 5"/>
          <p:cNvSpPr txBox="1"/>
          <p:nvPr/>
        </p:nvSpPr>
        <p:spPr>
          <a:xfrm>
            <a:off x="5285981" y="1265018"/>
            <a:ext cx="65" cy="215444"/>
          </a:xfrm>
          <a:prstGeom prst="rect">
            <a:avLst/>
          </a:prstGeom>
          <a:noFill/>
        </p:spPr>
        <p:txBody>
          <a:bodyPr wrap="none" lIns="0" tIns="0" rIns="0" bIns="0" rtlCol="0">
            <a:spAutoFit/>
          </a:bodyPr>
          <a:lstStyle/>
          <a:p>
            <a:endParaRPr lang="vi-VN"/>
          </a:p>
        </p:txBody>
      </p:sp>
      <mc:AlternateContent xmlns:mc="http://schemas.openxmlformats.org/markup-compatibility/2006">
        <mc:Choice xmlns:a14="http://schemas.microsoft.com/office/drawing/2010/main" Requires="a14">
          <p:sp>
            <p:nvSpPr>
              <p:cNvPr id="7" name="Hộp Văn bản 6"/>
              <p:cNvSpPr txBox="1"/>
              <p:nvPr/>
            </p:nvSpPr>
            <p:spPr>
              <a:xfrm>
                <a:off x="1198610" y="1480462"/>
                <a:ext cx="6478772" cy="64158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2</m:t>
                              </m:r>
                              <m:r>
                                <a:rPr lang="vi-VN" sz="1600" b="0" i="1" smtClean="0">
                                  <a:latin typeface="Cambria Math" panose="02040503050406030204" pitchFamily="18" charset="0"/>
                                </a:rPr>
                                <m:t>)+</m:t>
                              </m:r>
                              <m:r>
                                <a:rPr lang="vi-VN" sz="1600" b="0" i="1" smtClean="0">
                                  <a:latin typeface="Cambria Math" panose="02040503050406030204" pitchFamily="18" charset="0"/>
                                </a:rPr>
                                <m:t>𝑛</m:t>
                              </m:r>
                            </m:e>
                          </m:eqArr>
                        </m:e>
                      </m:d>
                    </m:oMath>
                  </m:oMathPara>
                </a14:m>
                <a:endParaRPr lang="vi-VN" sz="1600" dirty="0"/>
              </a:p>
            </p:txBody>
          </p:sp>
        </mc:Choice>
        <mc:Fallback>
          <p:sp>
            <p:nvSpPr>
              <p:cNvPr id="7" name="Hộp Văn bản 6"/>
              <p:cNvSpPr txBox="1">
                <a:spLocks noRot="1" noChangeAspect="1" noMove="1" noResize="1" noEditPoints="1" noAdjustHandles="1" noChangeArrowheads="1" noChangeShapeType="1" noTextEdit="1"/>
              </p:cNvSpPr>
              <p:nvPr/>
            </p:nvSpPr>
            <p:spPr>
              <a:xfrm>
                <a:off x="1198610" y="1480462"/>
                <a:ext cx="6478772" cy="641586"/>
              </a:xfrm>
              <a:prstGeom prst="rect">
                <a:avLst/>
              </a:prstGeom>
              <a:blipFill rotWithShape="1">
                <a:blip r:embed="rId3"/>
                <a:stretch>
                  <a:fillRect l="-6" t="-43" r="4" b="80"/>
                </a:stretch>
              </a:blipFill>
            </p:spPr>
            <p:txBody>
              <a:bodyPr/>
              <a:lstStyle/>
              <a:p>
                <a:r>
                  <a:rPr lang="en-US" altLang="en-US">
                    <a:noFill/>
                  </a:rPr>
                  <a:t> </a:t>
                </a:r>
              </a:p>
            </p:txBody>
          </p:sp>
        </mc:Fallback>
      </mc:AlternateContent>
      <p:sp>
        <p:nvSpPr>
          <p:cNvPr id="8" name="Hộp Văn bản 7"/>
          <p:cNvSpPr txBox="1"/>
          <p:nvPr/>
        </p:nvSpPr>
        <p:spPr>
          <a:xfrm>
            <a:off x="2016116" y="1151482"/>
            <a:ext cx="2607818" cy="307777"/>
          </a:xfrm>
          <a:prstGeom prst="rect">
            <a:avLst/>
          </a:prstGeom>
          <a:noFill/>
        </p:spPr>
        <p:txBody>
          <a:bodyPr wrap="square" rtlCol="0">
            <a:spAutoFit/>
          </a:bodyPr>
          <a:lstStyle/>
          <a:p>
            <a:r>
              <a:rPr lang="vi-VN"/>
              <a:t>Giải công thức truy hồi sau:</a:t>
            </a:r>
            <a:endParaRPr lang="vi-VN"/>
          </a:p>
        </p:txBody>
      </p:sp>
      <p:sp>
        <p:nvSpPr>
          <p:cNvPr id="4" name="Hộp Văn bản 3"/>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 grpId="1"/>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345474" y="1925248"/>
            <a:ext cx="4572000" cy="1631216"/>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cách hình ảnh hóa công thức truy hồi. Khác với các công thức toán học, cây đệ quy cho ta thấy được cách mà công thức truy hồi hoạt động theo các nút trên cây.​</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109651" y="1925248"/>
            <a:ext cx="4905103" cy="1015663"/>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-Dễ hình dung hơn phương pháp thế ngược.</a:t>
            </a:r>
            <a:endPar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Thường sử dụng trong các thuật toán chia để trị</a:t>
            </a:r>
            <a:endPar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 name="Hộp Văn bản 3"/>
              <p:cNvSpPr txBox="1"/>
              <p:nvPr/>
            </p:nvSpPr>
            <p:spPr>
              <a:xfrm>
                <a:off x="2099841" y="1211180"/>
                <a:ext cx="4572000" cy="1751826"/>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endParaRPr lang="vi-VN" dirty="0"/>
              </a:p>
              <a:p>
                <a:endParaRPr lang="vi-VN" dirty="0"/>
              </a:p>
              <a:p>
                <a:r>
                  <a:rPr lang="vi-VN" dirty="0"/>
                  <a:t>Ta có công thức truy hồi như sau:</a:t>
                </a:r>
                <a:endParaRPr lang="vi-VN" dirty="0"/>
              </a:p>
              <a:p>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m:t>
                              </m:r>
                              <m:r>
                                <a:rPr lang="vi-VN" b="0" i="1" smtClean="0">
                                  <a:latin typeface="Cambria Math" panose="02040503050406030204" pitchFamily="18" charset="0"/>
                                </a:rPr>
                                <m:t>2</m:t>
                              </m:r>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p:sp>
            <p:nvSpPr>
              <p:cNvPr id="4" name="Hộp Văn bản 3"/>
              <p:cNvSpPr txBox="1">
                <a:spLocks noRot="1" noChangeAspect="1" noMove="1" noResize="1" noEditPoints="1" noAdjustHandles="1" noChangeArrowheads="1" noChangeShapeType="1" noTextEdit="1"/>
              </p:cNvSpPr>
              <p:nvPr/>
            </p:nvSpPr>
            <p:spPr>
              <a:xfrm>
                <a:off x="2099841" y="1211180"/>
                <a:ext cx="4572000" cy="1751826"/>
              </a:xfrm>
              <a:prstGeom prst="rect">
                <a:avLst/>
              </a:prstGeom>
              <a:blipFill rotWithShape="1">
                <a:blip r:embed="rId1"/>
                <a:stretch>
                  <a:fillRect l="-12" t="-13" r="12" b="5"/>
                </a:stretch>
              </a:blipFill>
            </p:spPr>
            <p:txBody>
              <a:bodyPr/>
              <a:lstStyle/>
              <a:p>
                <a:r>
                  <a:rPr lang="en-US" altLang="en-US">
                    <a:noFill/>
                  </a:rPr>
                  <a:t> </a:t>
                </a:r>
              </a:p>
            </p:txBody>
          </p:sp>
        </mc:Fallback>
      </mc:AlternateContent>
      <p:sp>
        <p:nvSpPr>
          <p:cNvPr id="8" name="Hộp Văn bản 7"/>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Hộp Văn bản 3"/>
          <p:cNvSpPr txBox="1"/>
          <p:nvPr/>
        </p:nvSpPr>
        <p:spPr>
          <a:xfrm>
            <a:off x="2139030" y="1119740"/>
            <a:ext cx="4572000" cy="738664"/>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endParaRPr lang="vi-VN" dirty="0"/>
          </a:p>
          <a:p>
            <a:endParaRPr lang="vi-VN" dirty="0"/>
          </a:p>
          <a:p>
            <a:endParaRPr lang="vi-VN" dirty="0"/>
          </a:p>
        </p:txBody>
      </p:sp>
      <p:pic>
        <p:nvPicPr>
          <p:cNvPr id="205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1526" y="1661703"/>
            <a:ext cx="4863444" cy="2505347"/>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34</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30" y="-147462"/>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Analysis of merge sort using recursion tree metho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636" y="636204"/>
            <a:ext cx="8012970" cy="4507296"/>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 name="Hộp Văn bản 3"/>
              <p:cNvSpPr txBox="1"/>
              <p:nvPr/>
            </p:nvSpPr>
            <p:spPr>
              <a:xfrm>
                <a:off x="2099841" y="1211180"/>
                <a:ext cx="4572000" cy="1536383"/>
              </a:xfrm>
              <a:prstGeom prst="rect">
                <a:avLst/>
              </a:prstGeom>
              <a:noFill/>
            </p:spPr>
            <p:txBody>
              <a:bodyPr wrap="square">
                <a:spAutoFit/>
              </a:bodyPr>
              <a:lstStyle/>
              <a:p>
                <a:r>
                  <a:rPr lang="vi-VN" dirty="0"/>
                  <a:t>Xét công thức truy hồi sau:</a:t>
                </a:r>
                <a:endParaRPr lang="vi-VN" dirty="0"/>
              </a:p>
              <a:p>
                <a:endParaRPr lang="vi-VN" dirty="0"/>
              </a:p>
              <a:p>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4</m:t>
                              </m:r>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p:sp>
            <p:nvSpPr>
              <p:cNvPr id="4" name="Hộp Văn bản 3"/>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rotWithShape="1">
                <a:blip r:embed="rId1"/>
                <a:stretch>
                  <a:fillRect l="-12" t="-15" r="12" b="36"/>
                </a:stretch>
              </a:blipFill>
            </p:spPr>
            <p:txBody>
              <a:bodyPr/>
              <a:lstStyle/>
              <a:p>
                <a:r>
                  <a:rPr lang="en-US" altLang="en-US">
                    <a:noFill/>
                  </a:rPr>
                  <a:t> </a:t>
                </a:r>
              </a:p>
            </p:txBody>
          </p:sp>
        </mc:Fallback>
      </mc:AlternateContent>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7" name="Hộp Văn bản 6"/>
              <p:cNvSpPr txBox="1"/>
              <p:nvPr/>
            </p:nvSpPr>
            <p:spPr>
              <a:xfrm>
                <a:off x="2462348" y="3588512"/>
                <a:ext cx="4376058" cy="186429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smtClean="0">
                              <a:latin typeface="Cambria Math" panose="02040503050406030204" pitchFamily="18" charset="0"/>
                            </a:rPr>
                          </m:ctrlPr>
                        </m:dPr>
                        <m:e>
                          <m:r>
                            <a:rPr lang="vi-VN" i="1" dirty="0" smtClean="0">
                              <a:latin typeface="Cambria Math" panose="02040503050406030204" pitchFamily="18" charset="0"/>
                            </a:rPr>
                            <m:t>𝑛</m:t>
                          </m:r>
                        </m:e>
                      </m:d>
                      <m:r>
                        <a:rPr lang="vi-VN" i="1" dirty="0" smtClean="0">
                          <a:latin typeface="Cambria Math" panose="02040503050406030204" pitchFamily="18" charset="0"/>
                        </a:rPr>
                        <m:t>= </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2</m:t>
                      </m:r>
                      <m:r>
                        <a:rPr lang="vi-VN" i="1" dirty="0" smtClean="0">
                          <a:latin typeface="Cambria Math" panose="02040503050406030204" pitchFamily="18" charset="0"/>
                        </a:rPr>
                        <m:t>𝑁</m:t>
                      </m:r>
                      <m:r>
                        <a:rPr lang="vi-VN" i="1" dirty="0" smtClean="0">
                          <a:latin typeface="Cambria Math" panose="02040503050406030204" pitchFamily="18" charset="0"/>
                        </a:rPr>
                        <m:t> + </m:t>
                      </m:r>
                      <m:r>
                        <a:rPr lang="vi-VN" i="1" dirty="0" smtClean="0">
                          <a:latin typeface="Cambria Math" panose="02040503050406030204" pitchFamily="18" charset="0"/>
                        </a:rPr>
                        <m:t>4</m:t>
                      </m:r>
                      <m:r>
                        <a:rPr lang="vi-VN" i="1" dirty="0" smtClean="0">
                          <a:latin typeface="Cambria Math" panose="02040503050406030204" pitchFamily="18" charset="0"/>
                        </a:rPr>
                        <m:t>𝑁</m:t>
                      </m:r>
                      <m:r>
                        <a:rPr lang="vi-VN" i="1" dirty="0" smtClean="0">
                          <a:latin typeface="Cambria Math" panose="02040503050406030204" pitchFamily="18" charset="0"/>
                        </a:rPr>
                        <m:t> + … +</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2</m:t>
                          </m:r>
                        </m:e>
                        <m:sup>
                          <m:r>
                            <a:rPr lang="vi-VN" b="0" i="1" dirty="0" smtClean="0">
                              <a:latin typeface="Cambria Math" panose="02040503050406030204" pitchFamily="18" charset="0"/>
                            </a:rPr>
                            <m:t>𝑙</m:t>
                          </m:r>
                          <m:sSub>
                            <m:sSubPr>
                              <m:ctrlPr>
                                <a:rPr lang="vi-VN" b="0" i="1" dirty="0" smtClean="0">
                                  <a:latin typeface="Cambria Math" panose="02040503050406030204" pitchFamily="18" charset="0"/>
                                </a:rPr>
                              </m:ctrlPr>
                            </m:sSubPr>
                            <m:e>
                              <m:r>
                                <m:rPr>
                                  <m:sty m:val="p"/>
                                </m:rPr>
                                <a:rPr lang="vi-VN" b="0" i="0" dirty="0" smtClean="0">
                                  <a:latin typeface="Cambria Math" panose="02040503050406030204" pitchFamily="18" charset="0"/>
                                </a:rPr>
                                <m:t>og</m:t>
                              </m:r>
                            </m:e>
                            <m:sub>
                              <m:r>
                                <a:rPr lang="vi-VN" b="0" i="1" dirty="0" smtClean="0">
                                  <a:latin typeface="Cambria Math" panose="02040503050406030204" pitchFamily="18" charset="0"/>
                                </a:rPr>
                                <m:t>2</m:t>
                              </m:r>
                            </m:sub>
                          </m:sSub>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e>
                          </m:d>
                        </m:sup>
                      </m:sSup>
                      <m:r>
                        <a:rPr lang="vi-VN" i="1" dirty="0" smtClean="0">
                          <a:latin typeface="Cambria Math" panose="02040503050406030204" pitchFamily="18" charset="0"/>
                        </a:rPr>
                        <m:t> </m:t>
                      </m:r>
                      <m:r>
                        <a:rPr lang="vi-VN" b="0" i="1" dirty="0" smtClean="0">
                          <a:latin typeface="Cambria Math" panose="02040503050406030204" pitchFamily="18" charset="0"/>
                        </a:rPr>
                        <m:t>𝑁</m:t>
                      </m:r>
                    </m:oMath>
                  </m:oMathPara>
                </a14:m>
                <a:endParaRPr lang="vi-VN"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 </m:t>
                      </m:r>
                      <m:r>
                        <a:rPr lang="vi-VN" i="1" dirty="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 </m:t>
                      </m:r>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1</m:t>
                          </m:r>
                          <m:r>
                            <a:rPr lang="vi-VN" i="1" dirty="0">
                              <a:latin typeface="Cambria Math" panose="02040503050406030204" pitchFamily="18" charset="0"/>
                            </a:rPr>
                            <m:t> + </m:t>
                          </m:r>
                          <m:r>
                            <a:rPr lang="vi-VN" i="1" dirty="0">
                              <a:latin typeface="Cambria Math" panose="02040503050406030204" pitchFamily="18" charset="0"/>
                            </a:rPr>
                            <m:t>2</m:t>
                          </m:r>
                          <m:r>
                            <a:rPr lang="vi-VN" i="1" dirty="0">
                              <a:latin typeface="Cambria Math" panose="02040503050406030204" pitchFamily="18" charset="0"/>
                            </a:rPr>
                            <m:t> + </m:t>
                          </m:r>
                          <m:r>
                            <a:rPr lang="vi-VN" i="1" dirty="0">
                              <a:latin typeface="Cambria Math" panose="02040503050406030204" pitchFamily="18" charset="0"/>
                            </a:rPr>
                            <m:t>4</m:t>
                          </m:r>
                          <m:r>
                            <a:rPr lang="vi-VN" i="1" dirty="0">
                              <a:latin typeface="Cambria Math" panose="02040503050406030204" pitchFamily="18" charset="0"/>
                            </a:rPr>
                            <m:t> + … +</m:t>
                          </m:r>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i="1" dirty="0">
                              <a:latin typeface="Cambria Math" panose="02040503050406030204" pitchFamily="18" charset="0"/>
                            </a:rPr>
                            <m:t> </m:t>
                          </m:r>
                        </m:e>
                      </m:d>
                    </m:oMath>
                  </m:oMathPara>
                </a14:m>
                <a:endParaRPr lang="vi-VN" dirty="0"/>
              </a:p>
              <a:p>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2</m:t>
                          </m:r>
                          <m:r>
                            <a:rPr lang="vi-VN" b="0" i="1" dirty="0" smtClean="0">
                              <a:latin typeface="Cambria Math" panose="02040503050406030204" pitchFamily="18" charset="0"/>
                            </a:rPr>
                            <m:t> −</m:t>
                          </m:r>
                          <m:r>
                            <a:rPr lang="vi-VN" b="0" i="1" dirty="0" smtClean="0">
                              <a:latin typeface="Cambria Math" panose="02040503050406030204" pitchFamily="18" charset="0"/>
                            </a:rPr>
                            <m:t>1</m:t>
                          </m:r>
                        </m:den>
                      </m:f>
                    </m:oMath>
                  </m:oMathPara>
                </a14:m>
                <a:endParaRPr lang="vi-VN" dirty="0"/>
              </a:p>
              <a:p>
                <a14:m>
                  <m:oMathPara xmlns:m="http://schemas.openxmlformats.org/officeDocument/2006/math">
                    <m:oMathParaPr>
                      <m:jc m:val="centerGroup"/>
                    </m:oMathParaPr>
                    <m:oMath xmlns:m="http://schemas.openxmlformats.org/officeDocument/2006/math">
                      <m:func>
                        <m:funcPr>
                          <m:ctrlPr>
                            <a:rPr lang="vi-VN" i="1" dirty="0" smtClean="0">
                              <a:latin typeface="Cambria Math" panose="02040503050406030204" pitchFamily="18" charset="0"/>
                            </a:rPr>
                          </m:ctrlPr>
                        </m:funcPr>
                        <m:fName>
                          <m:limLow>
                            <m:limLowPr>
                              <m:ctrlPr>
                                <a:rPr lang="vi-VN" i="1" dirty="0" smtClean="0">
                                  <a:latin typeface="Cambria Math" panose="02040503050406030204" pitchFamily="18" charset="0"/>
                                </a:rPr>
                              </m:ctrlPr>
                            </m:limLowPr>
                            <m:e>
                              <m:r>
                                <m:rPr>
                                  <m:sty m:val="p"/>
                                </m:rPr>
                                <a:rPr lang="vi-VN" i="0" dirty="0" smtClean="0">
                                  <a:latin typeface="Cambria Math" panose="02040503050406030204" pitchFamily="18" charset="0"/>
                                </a:rPr>
                                <m:t>lim</m:t>
                              </m:r>
                            </m:e>
                            <m:lim>
                              <m:r>
                                <a:rPr lang="vi-VN" b="0" i="1" dirty="0" smtClean="0">
                                  <a:latin typeface="Cambria Math" panose="02040503050406030204" pitchFamily="18" charset="0"/>
                                </a:rPr>
                                <m:t>𝑁</m:t>
                              </m:r>
                              <m:r>
                                <a:rPr lang="vi-VN" b="0" i="1" dirty="0" smtClean="0">
                                  <a:latin typeface="Cambria Math" panose="02040503050406030204" pitchFamily="18" charset="0"/>
                                </a:rPr>
                                <m:t>→</m:t>
                              </m:r>
                              <m:r>
                                <a:rPr lang="vi-VN" b="0" i="1" dirty="0" smtClean="0">
                                  <a:latin typeface="Cambria Math" panose="02040503050406030204" pitchFamily="18" charset="0"/>
                                </a:rPr>
                                <m:t>∞</m:t>
                              </m:r>
                            </m:lim>
                          </m:limLow>
                        </m:fName>
                        <m:e>
                          <m:r>
                            <a:rPr lang="vi-VN" b="0" i="1" dirty="0" smtClean="0">
                              <a:latin typeface="Cambria Math" panose="02040503050406030204" pitchFamily="18" charset="0"/>
                            </a:rPr>
                            <m:t>𝑇</m:t>
                          </m:r>
                        </m:e>
                      </m:func>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r>
                                <a:rPr lang="vi-VN" b="0" i="1" dirty="0" smtClean="0">
                                  <a:latin typeface="Cambria Math" panose="02040503050406030204" pitchFamily="18" charset="0"/>
                                </a:rPr>
                                <m:t> −</m:t>
                              </m:r>
                              <m:r>
                                <a:rPr lang="vi-VN" b="0" i="1" dirty="0" smtClean="0">
                                  <a:latin typeface="Cambria Math" panose="02040503050406030204" pitchFamily="18" charset="0"/>
                                </a:rPr>
                                <m:t>1</m:t>
                              </m:r>
                            </m:e>
                          </m:d>
                        </m:num>
                        <m:den>
                          <m:r>
                            <a:rPr lang="vi-VN" b="0" i="1" dirty="0" smtClean="0">
                              <a:latin typeface="Cambria Math" panose="02040503050406030204" pitchFamily="18" charset="0"/>
                            </a:rPr>
                            <m:t>1</m:t>
                          </m:r>
                        </m:den>
                      </m:f>
                      <m:r>
                        <a:rPr lang="vi-VN" b="0"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𝑁</m:t>
                          </m:r>
                        </m:e>
                        <m:sup>
                          <m:r>
                            <a:rPr lang="vi-VN" b="0" i="1" dirty="0" smtClean="0">
                              <a:latin typeface="Cambria Math" panose="02040503050406030204" pitchFamily="18" charset="0"/>
                            </a:rPr>
                            <m:t>2</m:t>
                          </m:r>
                        </m:sup>
                      </m:sSup>
                      <m:r>
                        <a:rPr lang="vi-VN" b="0" i="1" dirty="0" smtClean="0">
                          <a:latin typeface="Cambria Math" panose="02040503050406030204" pitchFamily="18" charset="0"/>
                        </a:rPr>
                        <m:t>−</m:t>
                      </m:r>
                      <m:r>
                        <a:rPr lang="vi-VN" b="0" i="1" dirty="0" smtClean="0">
                          <a:latin typeface="Cambria Math" panose="02040503050406030204" pitchFamily="18" charset="0"/>
                        </a:rPr>
                        <m:t>𝑁</m:t>
                      </m:r>
                    </m:oMath>
                  </m:oMathPara>
                </a14:m>
                <a:endParaRPr lang="vi-VN" dirty="0"/>
              </a:p>
              <a:p>
                <a:endParaRPr lang="vi-VN" dirty="0"/>
              </a:p>
              <a:p>
                <a:endParaRPr lang="vi-VN" dirty="0"/>
              </a:p>
            </p:txBody>
          </p:sp>
        </mc:Choice>
        <mc:Fallback>
          <p:sp>
            <p:nvSpPr>
              <p:cNvPr id="7" name="Hộp Văn bản 6"/>
              <p:cNvSpPr txBox="1">
                <a:spLocks noRot="1" noChangeAspect="1" noMove="1" noResize="1" noEditPoints="1" noAdjustHandles="1" noChangeArrowheads="1" noChangeShapeType="1" noTextEdit="1"/>
              </p:cNvSpPr>
              <p:nvPr/>
            </p:nvSpPr>
            <p:spPr>
              <a:xfrm>
                <a:off x="2462348" y="3588512"/>
                <a:ext cx="4376058" cy="1864293"/>
              </a:xfrm>
              <a:prstGeom prst="rect">
                <a:avLst/>
              </a:prstGeom>
              <a:blipFill rotWithShape="1">
                <a:blip r:embed="rId1"/>
                <a:stretch>
                  <a:fillRect l="-10" t="-7" r="2" b="3"/>
                </a:stretch>
              </a:blipFill>
            </p:spPr>
            <p:txBody>
              <a:bodyPr/>
              <a:lstStyle/>
              <a:p>
                <a:r>
                  <a:rPr lang="en-US" altLang="en-US">
                    <a:noFill/>
                  </a:rPr>
                  <a:t> </a:t>
                </a:r>
              </a:p>
            </p:txBody>
          </p:sp>
        </mc:Fallback>
      </mc:AlternateContent>
      <p:pic>
        <p:nvPicPr>
          <p:cNvPr id="9" name="Hình ảnh 8"/>
          <p:cNvPicPr>
            <a:picLocks noChangeAspect="1"/>
          </p:cNvPicPr>
          <p:nvPr/>
        </p:nvPicPr>
        <p:blipFill>
          <a:blip r:embed="rId2"/>
          <a:stretch>
            <a:fillRect/>
          </a:stretch>
        </p:blipFill>
        <p:spPr>
          <a:xfrm>
            <a:off x="2105069" y="1132523"/>
            <a:ext cx="4850902" cy="2335666"/>
          </a:xfrm>
          <a:prstGeom prst="rect">
            <a:avLst/>
          </a:prstGeom>
        </p:spPr>
      </p:pic>
      <p:pic>
        <p:nvPicPr>
          <p:cNvPr id="10" name="Hình ảnh 9"/>
          <p:cNvPicPr>
            <a:picLocks noChangeAspect="1"/>
          </p:cNvPicPr>
          <p:nvPr/>
        </p:nvPicPr>
        <p:blipFill>
          <a:blip r:embed="rId3"/>
          <a:stretch>
            <a:fillRect/>
          </a:stretch>
        </p:blipFill>
        <p:spPr>
          <a:xfrm>
            <a:off x="6159073" y="2418773"/>
            <a:ext cx="879858" cy="1232295"/>
          </a:xfrm>
          <a:prstGeom prst="rect">
            <a:avLst/>
          </a:prstGeom>
        </p:spPr>
      </p:pic>
      <p:sp>
        <p:nvSpPr>
          <p:cNvPr id="11" name="Hộp Văn bản 10"/>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0"/>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Đệ</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quy</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là</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gì</a:t>
            </a:r>
            <a:r>
              <a:rPr lang="en-US" sz="4000" dirty="0">
                <a:latin typeface="Calibri" panose="020F0502020204030204" pitchFamily="34" charset="0"/>
                <a:ea typeface="Calibri" panose="020F0502020204030204" pitchFamily="34" charset="0"/>
                <a:cs typeface="Calibri" panose="020F0502020204030204" pitchFamily="34" charset="0"/>
              </a:rPr>
              <a:t> ?</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Google Shape;375;p32"/>
          <p:cNvSpPr txBox="1"/>
          <p:nvPr/>
        </p:nvSpPr>
        <p:spPr>
          <a:xfrm>
            <a:off x="0" y="1370265"/>
            <a:ext cx="91440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recursion must define recursion must define recursion must define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18160" y="787206"/>
            <a:ext cx="2838450" cy="3762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63591" y="4579201"/>
            <a:ext cx="2969569" cy="430887"/>
          </a:xfrm>
          <a:prstGeom prst="rect">
            <a:avLst/>
          </a:prstGeom>
          <a:noFill/>
        </p:spPr>
        <p:txBody>
          <a:bodyPr wrap="square">
            <a:spAutoFit/>
          </a:bodyPr>
          <a:lstStyle/>
          <a:p>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SOMEONE </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FAMOUS</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endParaRPr lang="en-US" sz="22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5"/>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a:t>
            </a:r>
            <a:endParaRPr lang="en-US"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4" name="Hộp Văn bản 3"/>
              <p:cNvSpPr txBox="1"/>
              <p:nvPr/>
            </p:nvSpPr>
            <p:spPr>
              <a:xfrm>
                <a:off x="2099841" y="1211180"/>
                <a:ext cx="4572000" cy="1536383"/>
              </a:xfrm>
              <a:prstGeom prst="rect">
                <a:avLst/>
              </a:prstGeom>
              <a:noFill/>
            </p:spPr>
            <p:txBody>
              <a:bodyPr wrap="square">
                <a:spAutoFit/>
              </a:bodyPr>
              <a:lstStyle/>
              <a:p>
                <a:r>
                  <a:rPr lang="vi-VN" dirty="0"/>
                  <a:t>Xét công thức truy hồi sau:</a:t>
                </a:r>
                <a:endParaRPr lang="vi-VN" dirty="0"/>
              </a:p>
              <a:p>
                <a:endParaRPr lang="vi-VN" dirty="0"/>
              </a:p>
              <a:p>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3</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4</m:t>
                                      </m:r>
                                    </m:den>
                                  </m:f>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𝑁</m:t>
                                  </m:r>
                                </m:e>
                                <m:sup>
                                  <m:r>
                                    <a:rPr lang="vi-VN" b="0" i="1" smtClean="0">
                                      <a:latin typeface="Cambria Math" panose="02040503050406030204" pitchFamily="18" charset="0"/>
                                    </a:rPr>
                                    <m:t>2</m:t>
                                  </m:r>
                                </m:sup>
                              </m:sSup>
                            </m:e>
                          </m:eqArr>
                        </m:e>
                      </m:d>
                    </m:oMath>
                  </m:oMathPara>
                </a14:m>
                <a:endParaRPr lang="vi-VN" dirty="0"/>
              </a:p>
              <a:p>
                <a:endParaRPr lang="vi-VN" dirty="0"/>
              </a:p>
            </p:txBody>
          </p:sp>
        </mc:Choice>
        <mc:Fallback>
          <p:sp>
            <p:nvSpPr>
              <p:cNvPr id="4" name="Hộp Văn bản 3"/>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rotWithShape="1">
                <a:blip r:embed="rId1"/>
                <a:stretch>
                  <a:fillRect l="-12" t="-15" r="12" b="36"/>
                </a:stretch>
              </a:blipFill>
            </p:spPr>
            <p:txBody>
              <a:bodyPr/>
              <a:lstStyle/>
              <a:p>
                <a:r>
                  <a:rPr lang="en-US" altLang="en-US">
                    <a:noFill/>
                  </a:rPr>
                  <a:t> </a:t>
                </a:r>
              </a:p>
            </p:txBody>
          </p:sp>
        </mc:Fallback>
      </mc:AlternateContent>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p:cNvPicPr>
            <a:picLocks noChangeAspect="1"/>
          </p:cNvPicPr>
          <p:nvPr/>
        </p:nvPicPr>
        <p:blipFill>
          <a:blip r:embed="rId1"/>
          <a:stretch>
            <a:fillRect/>
          </a:stretch>
        </p:blipFill>
        <p:spPr>
          <a:xfrm>
            <a:off x="6159073" y="2418773"/>
            <a:ext cx="879858" cy="1232295"/>
          </a:xfrm>
          <a:prstGeom prst="rect">
            <a:avLst/>
          </a:prstGeom>
        </p:spPr>
      </p:pic>
      <p:pic>
        <p:nvPicPr>
          <p:cNvPr id="5" name="Hình ảnh 4"/>
          <p:cNvPicPr>
            <a:picLocks noChangeAspect="1"/>
          </p:cNvPicPr>
          <p:nvPr/>
        </p:nvPicPr>
        <p:blipFill>
          <a:blip r:embed="rId2"/>
          <a:stretch>
            <a:fillRect/>
          </a:stretch>
        </p:blipFill>
        <p:spPr>
          <a:xfrm>
            <a:off x="2105069" y="1075334"/>
            <a:ext cx="4933862" cy="3193057"/>
          </a:xfrm>
          <a:prstGeom prst="rect">
            <a:avLst/>
          </a:prstGeom>
        </p:spPr>
      </p:pic>
      <mc:AlternateContent xmlns:mc="http://schemas.openxmlformats.org/markup-compatibility/2006">
        <mc:Choice xmlns:a14="http://schemas.microsoft.com/office/drawing/2010/main" Requires="a14">
          <p:sp>
            <p:nvSpPr>
              <p:cNvPr id="12" name="Hộp Văn bản 11"/>
              <p:cNvSpPr txBox="1"/>
              <p:nvPr/>
            </p:nvSpPr>
            <p:spPr>
              <a:xfrm>
                <a:off x="1933303" y="4068166"/>
                <a:ext cx="5105628" cy="61888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e>
                        <m:sup>
                          <m:r>
                            <a:rPr lang="en-US" i="1" dirty="0" smtClean="0">
                              <a:latin typeface="Cambria Math" panose="02040503050406030204" pitchFamily="18" charset="0"/>
                            </a:rPr>
                            <m:t>2</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4</m:t>
                                  </m:r>
                                </m:sub>
                              </m:sSub>
                            </m:fName>
                            <m:e>
                              <m:r>
                                <a:rPr lang="en-US" b="0" i="1" dirty="0" smtClean="0">
                                  <a:latin typeface="Cambria Math" panose="02040503050406030204" pitchFamily="18" charset="0"/>
                                </a:rPr>
                                <m:t>3</m:t>
                              </m:r>
                            </m:e>
                          </m:func>
                        </m:sup>
                      </m:sSup>
                    </m:oMath>
                  </m:oMathPara>
                </a14:m>
                <a:endParaRPr lang="vi-VN" dirty="0"/>
              </a:p>
            </p:txBody>
          </p:sp>
        </mc:Choice>
        <mc:Fallback>
          <p:sp>
            <p:nvSpPr>
              <p:cNvPr id="12" name="Hộp Văn bản 11"/>
              <p:cNvSpPr txBox="1">
                <a:spLocks noRot="1" noChangeAspect="1" noMove="1" noResize="1" noEditPoints="1" noAdjustHandles="1" noChangeArrowheads="1" noChangeShapeType="1" noTextEdit="1"/>
              </p:cNvSpPr>
              <p:nvPr/>
            </p:nvSpPr>
            <p:spPr>
              <a:xfrm>
                <a:off x="1933303" y="4068166"/>
                <a:ext cx="5105628" cy="618887"/>
              </a:xfrm>
              <a:prstGeom prst="rect">
                <a:avLst/>
              </a:prstGeom>
              <a:blipFill rotWithShape="1">
                <a:blip r:embed="rId3"/>
                <a:stretch>
                  <a:fillRect l="-7" t="-58" r="12" b="19"/>
                </a:stretch>
              </a:blipFill>
            </p:spPr>
            <p:txBody>
              <a:bodyPr/>
              <a:lstStyle/>
              <a:p>
                <a:r>
                  <a:rPr lang="en-US" altLang="en-US">
                    <a:noFill/>
                  </a:rPr>
                  <a:t> </a:t>
                </a:r>
              </a:p>
            </p:txBody>
          </p:sp>
        </mc:Fallback>
      </mc:AlternateContent>
      <p:sp>
        <p:nvSpPr>
          <p:cNvPr id="13" name="Hộp Văn bản 1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p:cNvPicPr>
            <a:picLocks noChangeAspect="1"/>
          </p:cNvPicPr>
          <p:nvPr/>
        </p:nvPicPr>
        <p:blipFill>
          <a:blip r:embed="rId1"/>
          <a:stretch>
            <a:fillRect/>
          </a:stretch>
        </p:blipFill>
        <p:spPr>
          <a:xfrm>
            <a:off x="6159073" y="2418773"/>
            <a:ext cx="879858" cy="1232295"/>
          </a:xfrm>
          <a:prstGeom prst="rect">
            <a:avLst/>
          </a:prstGeom>
        </p:spPr>
      </p:pic>
      <mc:AlternateContent xmlns:mc="http://schemas.openxmlformats.org/markup-compatibility/2006">
        <mc:Choice xmlns:a14="http://schemas.microsoft.com/office/drawing/2010/main" Requires="a14">
          <p:sp>
            <p:nvSpPr>
              <p:cNvPr id="12" name="Hộp Văn bản 11"/>
              <p:cNvSpPr txBox="1"/>
              <p:nvPr/>
            </p:nvSpPr>
            <p:spPr>
              <a:xfrm>
                <a:off x="1802674" y="1100672"/>
                <a:ext cx="5538651" cy="38684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e>
                        <m:sup>
                          <m:r>
                            <a:rPr lang="en-US" sz="1800" i="1" dirty="0" smtClean="0">
                              <a:latin typeface="Cambria Math" panose="02040503050406030204" pitchFamily="18" charset="0"/>
                            </a:rPr>
                            <m:t>2</m:t>
                          </m:r>
                        </m:sup>
                      </m:sSup>
                      <m:r>
                        <a:rPr lang="en-US" sz="1800" b="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oMath>
                  </m:oMathPara>
                </a14:m>
                <a:endParaRPr lang="en-US" sz="18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 +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func>
                            <m:funcPr>
                              <m:ctrlPr>
                                <a:rPr lang="en-US" sz="1800" i="1" dirty="0" smtClean="0">
                                  <a:latin typeface="Cambria Math" panose="02040503050406030204" pitchFamily="18" charset="0"/>
                                </a:rPr>
                              </m:ctrlPr>
                            </m:funcPr>
                            <m:fName>
                              <m:sSub>
                                <m:sSubPr>
                                  <m:ctrlPr>
                                    <a:rPr lang="en-US" sz="1800" i="1" dirty="0" smtClean="0">
                                      <a:latin typeface="Cambria Math" panose="02040503050406030204" pitchFamily="18" charset="0"/>
                                    </a:rPr>
                                  </m:ctrlPr>
                                </m:sSubPr>
                                <m:e>
                                  <m:r>
                                    <m:rPr>
                                      <m:sty m:val="p"/>
                                    </m:rPr>
                                    <a:rPr lang="en-US" sz="180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e>
                          </m:func>
                        </m:sup>
                      </m:sSup>
                    </m:oMath>
                  </m:oMathPara>
                </a14:m>
                <a:endParaRPr lang="en-US" sz="1800" dirty="0"/>
              </a:p>
              <a:p>
                <a:r>
                  <a:rPr lang="en-US" sz="1800" dirty="0"/>
                  <a:t>	</a:t>
                </a:r>
                <a:endParaRPr lang="en-US" sz="1800" dirty="0"/>
              </a:p>
              <a:p>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0</m:t>
                          </m:r>
                        </m:sub>
                        <m:sup>
                          <m:func>
                            <m:funcPr>
                              <m:ctrlPr>
                                <a:rPr lang="en-US" sz="1800" i="1" dirty="0">
                                  <a:latin typeface="Cambria Math" panose="02040503050406030204" pitchFamily="18" charset="0"/>
                                </a:rPr>
                              </m:ctrlPr>
                            </m:funcPr>
                            <m:fName>
                              <m:sSub>
                                <m:sSubPr>
                                  <m:ctrlPr>
                                    <a:rPr lang="en-US" sz="1800" i="1" dirty="0">
                                      <a:latin typeface="Cambria Math" panose="02040503050406030204" pitchFamily="18" charset="0"/>
                                    </a:rPr>
                                  </m:ctrlPr>
                                </m:sSubPr>
                                <m:e>
                                  <m:r>
                                    <m:rPr>
                                      <m:sty m:val="p"/>
                                    </m:rPr>
                                    <a:rPr lang="en-US" sz="1800" dirty="0">
                                      <a:latin typeface="Cambria Math" panose="02040503050406030204" pitchFamily="18" charset="0"/>
                                    </a:rPr>
                                    <m:t>log</m:t>
                                  </m:r>
                                </m:e>
                                <m:sub>
                                  <m:r>
                                    <a:rPr lang="en-US" sz="1800" i="1" dirty="0">
                                      <a:latin typeface="Cambria Math" panose="02040503050406030204" pitchFamily="18" charset="0"/>
                                    </a:rPr>
                                    <m:t>4</m:t>
                                  </m:r>
                                </m:sub>
                              </m:sSub>
                            </m:fName>
                            <m:e>
                              <m:r>
                                <a:rPr lang="en-US" sz="1800" i="1" dirty="0">
                                  <a:latin typeface="Cambria Math" panose="02040503050406030204" pitchFamily="18" charset="0"/>
                                </a:rPr>
                                <m:t>𝑛</m:t>
                              </m:r>
                            </m:e>
                          </m:func>
                          <m:r>
                            <a:rPr lang="en-US" sz="1800" i="1" dirty="0">
                              <a:latin typeface="Cambria Math" panose="02040503050406030204" pitchFamily="18" charset="0"/>
                            </a:rPr>
                            <m:t>−</m:t>
                          </m:r>
                          <m:r>
                            <a:rPr lang="en-US" sz="1800" i="1" dirty="0">
                              <a:latin typeface="Cambria Math" panose="02040503050406030204" pitchFamily="18" charset="0"/>
                            </a:rPr>
                            <m:t>1</m:t>
                          </m:r>
                        </m:sup>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f>
                                    <m:fPr>
                                      <m:ctrlPr>
                                        <a:rPr lang="en-US" sz="1800" i="1" dirty="0">
                                          <a:latin typeface="Cambria Math" panose="02040503050406030204" pitchFamily="18" charset="0"/>
                                        </a:rPr>
                                      </m:ctrlPr>
                                    </m:fPr>
                                    <m:num>
                                      <m:r>
                                        <a:rPr lang="en-US" sz="1800" i="1" dirty="0">
                                          <a:latin typeface="Cambria Math" panose="02040503050406030204" pitchFamily="18" charset="0"/>
                                        </a:rPr>
                                        <m:t>3</m:t>
                                      </m:r>
                                    </m:num>
                                    <m:den>
                                      <m:r>
                                        <a:rPr lang="en-US" sz="1800" i="1" dirty="0">
                                          <a:latin typeface="Cambria Math" panose="02040503050406030204" pitchFamily="18" charset="0"/>
                                        </a:rPr>
                                        <m:t>16</m:t>
                                      </m:r>
                                    </m:den>
                                  </m:f>
                                </m:e>
                              </m:d>
                            </m:e>
                            <m:sup>
                              <m:r>
                                <a:rPr lang="en-US" sz="1800" i="1" dirty="0">
                                  <a:latin typeface="Cambria Math" panose="02040503050406030204" pitchFamily="18" charset="0"/>
                                </a:rPr>
                                <m:t>𝑖</m:t>
                              </m:r>
                            </m:sup>
                          </m:sSup>
                        </m:e>
                      </m:nary>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m:oMathPara>
                </a14:m>
                <a:endParaRPr lang="en-US" sz="1800" b="0" dirty="0"/>
              </a:p>
              <a:p>
                <a:r>
                  <a:rPr lang="en-US" sz="1800" dirty="0"/>
                  <a:t>	</a:t>
                </a:r>
                <a:endParaRPr lang="en-US" sz="1800" dirty="0"/>
              </a:p>
              <a:p>
                <a:r>
                  <a:rPr lang="en-US" sz="1800" dirty="0"/>
                  <a:t>	</a:t>
                </a:r>
                <a14:m>
                  <m:oMath xmlns:m="http://schemas.openxmlformats.org/officeDocument/2006/math">
                    <m:func>
                      <m:funcPr>
                        <m:ctrlPr>
                          <a:rPr lang="en-US" sz="1800" i="1" dirty="0">
                            <a:latin typeface="Cambria Math" panose="02040503050406030204" pitchFamily="18" charset="0"/>
                          </a:rPr>
                        </m:ctrlPr>
                      </m:funcPr>
                      <m:fNa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lim</m:t>
                            </m:r>
                          </m:e>
                          <m:lim>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m:t>
                            </m:r>
                          </m:lim>
                        </m:limLow>
                      </m:fName>
                      <m:e>
                        <m:r>
                          <a:rPr lang="en-US" sz="1800" i="1" dirty="0">
                            <a:latin typeface="Cambria Math" panose="02040503050406030204" pitchFamily="18" charset="0"/>
                          </a:rPr>
                          <m:t>𝑇</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e>
                        </m:d>
                      </m:e>
                    </m:func>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e>
                            </m:d>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𝑛</m:t>
                                </m:r>
                              </m:e>
                            </m:func>
                          </m:sup>
                        </m:sSup>
                        <m:r>
                          <a:rPr lang="en-US" sz="1800" b="0" i="1" dirty="0" smtClean="0">
                            <a:latin typeface="Cambria Math" panose="02040503050406030204" pitchFamily="18" charset="0"/>
                          </a:rPr>
                          <m:t>−</m:t>
                        </m:r>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m:t>
                        </m:r>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a14:m>
                <a:endParaRPr lang="en-US" sz="1800" b="0" dirty="0"/>
              </a:p>
              <a:p>
                <a:endParaRPr lang="en-US" sz="1800" b="0" dirty="0"/>
              </a:p>
              <a:p>
                <a:r>
                  <a:rPr lang="en-US" sz="1800" dirty="0"/>
                  <a:t>	</a:t>
                </a:r>
                <a14:m>
                  <m:oMath xmlns:m="http://schemas.openxmlformats.org/officeDocument/2006/math">
                    <m:func>
                      <m:funcPr>
                        <m:ctrlPr>
                          <a:rPr lang="en-US" sz="1800" i="1" dirty="0" smtClean="0">
                            <a:latin typeface="Cambria Math" panose="02040503050406030204" pitchFamily="18" charset="0"/>
                          </a:rPr>
                        </m:ctrlPr>
                      </m:funcPr>
                      <m:fName>
                        <m:limLow>
                          <m:limLowPr>
                            <m:ctrlPr>
                              <a:rPr lang="en-US" sz="1800" i="1" dirty="0" smtClean="0">
                                <a:latin typeface="Cambria Math" panose="02040503050406030204" pitchFamily="18" charset="0"/>
                              </a:rPr>
                            </m:ctrlPr>
                          </m:limLowPr>
                          <m:e>
                            <m:r>
                              <m:rPr>
                                <m:sty m:val="p"/>
                              </m:rPr>
                              <a:rPr lang="en-US" sz="1800" i="0" dirty="0" smtClean="0">
                                <a:latin typeface="Cambria Math" panose="02040503050406030204" pitchFamily="18" charset="0"/>
                              </a:rPr>
                              <m:t>lim</m:t>
                            </m:r>
                          </m:e>
                          <m:lim>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r>
                              <a:rPr lang="en-US" sz="1800" b="0" i="1" dirty="0" smtClean="0">
                                <a:latin typeface="Cambria Math" panose="02040503050406030204" pitchFamily="18" charset="0"/>
                              </a:rPr>
                              <m:t>∞</m:t>
                            </m:r>
                          </m:lim>
                        </m:limLow>
                      </m:fName>
                      <m:e>
                        <m:r>
                          <a:rPr lang="en-US" sz="1800" b="0" i="1" dirty="0" smtClean="0">
                            <a:latin typeface="Cambria Math" panose="02040503050406030204" pitchFamily="18" charset="0"/>
                          </a:rPr>
                          <m:t>𝑇</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𝑛</m:t>
                            </m:r>
                          </m:e>
                        </m:d>
                      </m:e>
                    </m:func>
                    <m:r>
                      <a:rPr lang="en-US" sz="1800" b="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m:t>
                        </m:r>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m:t>
                        </m:r>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r>
                              <a:rPr lang="en-US" sz="1800" b="0" i="1" dirty="0" smtClean="0">
                                <a:latin typeface="Cambria Math" panose="02040503050406030204" pitchFamily="18" charset="0"/>
                              </a:rPr>
                              <m:t> </m:t>
                            </m:r>
                          </m:e>
                        </m:func>
                      </m:sup>
                    </m:sSup>
                  </m:oMath>
                </a14:m>
                <a:r>
                  <a:rPr lang="vi-VN" sz="1800" dirty="0">
                    <a:ea typeface="Cambria Math" panose="02040503050406030204" pitchFamily="18" charset="0"/>
                  </a:rPr>
                  <a:t> </a:t>
                </a:r>
                <a14:m>
                  <m:oMath xmlns:m="http://schemas.openxmlformats.org/officeDocument/2006/math">
                    <m:r>
                      <a:rPr lang="vi-VN"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 </m:t>
                    </m:r>
                    <m:r>
                      <a:rPr lang="en-US" sz="1800" i="1" dirty="0" smtClean="0">
                        <a:latin typeface="Cambria Math" panose="02040503050406030204" pitchFamily="18" charset="0"/>
                      </a:rPr>
                      <m:t>𝑂</m:t>
                    </m:r>
                    <m:r>
                      <a:rPr lang="en-US" sz="180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m:t>
                    </m:r>
                  </m:oMath>
                </a14:m>
                <a:endParaRPr lang="vi-VN" sz="1800" dirty="0"/>
              </a:p>
            </p:txBody>
          </p:sp>
        </mc:Choice>
        <mc:Fallback>
          <p:sp>
            <p:nvSpPr>
              <p:cNvPr id="12" name="Hộp Văn bản 11"/>
              <p:cNvSpPr txBox="1">
                <a:spLocks noRot="1" noChangeAspect="1" noMove="1" noResize="1" noEditPoints="1" noAdjustHandles="1" noChangeArrowheads="1" noChangeShapeType="1" noTextEdit="1"/>
              </p:cNvSpPr>
              <p:nvPr/>
            </p:nvSpPr>
            <p:spPr>
              <a:xfrm>
                <a:off x="1802674" y="1100672"/>
                <a:ext cx="5538651" cy="3868495"/>
              </a:xfrm>
              <a:prstGeom prst="rect">
                <a:avLst/>
              </a:prstGeom>
              <a:blipFill rotWithShape="1">
                <a:blip r:embed="rId2"/>
                <a:stretch>
                  <a:fillRect l="-10" t="-6" r="2" b="8"/>
                </a:stretch>
              </a:blipFill>
            </p:spPr>
            <p:txBody>
              <a:bodyPr/>
              <a:lstStyle/>
              <a:p>
                <a:r>
                  <a:rPr lang="en-US" altLang="en-US">
                    <a:noFill/>
                  </a:rPr>
                  <a:t> </a:t>
                </a:r>
              </a:p>
            </p:txBody>
          </p:sp>
        </mc:Fallback>
      </mc:AlternateContent>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5" name="TextBox 4"/>
          <p:cNvSpPr txBox="1"/>
          <p:nvPr/>
        </p:nvSpPr>
        <p:spPr>
          <a:xfrm>
            <a:off x="2345474" y="2031896"/>
            <a:ext cx="4572000" cy="1846659"/>
          </a:xfrm>
          <a:prstGeom prst="rect">
            <a:avLst/>
          </a:prstGeom>
          <a:noFill/>
        </p:spPr>
        <p:txBody>
          <a:bodyPr wrap="square">
            <a:spAutoFit/>
          </a:bodyPr>
          <a:lstStyle/>
          <a:p>
            <a:pPr algn="ctr" rtl="0" fontAlgn="base"/>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công cụ tính toán độ phức tạp cho các thuật toán chia để trị theo có công thức truy hồi cho phép toán </a:t>
            </a:r>
            <a:r>
              <a:rPr lang="vi-VN" sz="2000" b="1">
                <a:solidFill>
                  <a:schemeClr val="accent4"/>
                </a:solidFill>
                <a:latin typeface="Calibri" panose="020F0502020204030204" pitchFamily="34" charset="0"/>
                <a:ea typeface="Calibri" panose="020F0502020204030204" pitchFamily="34" charset="0"/>
                <a:cs typeface="Calibri" panose="020F0502020204030204" pitchFamily="34" charset="0"/>
              </a:rPr>
              <a:t>cơ bản một </a:t>
            </a: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hình thức nhất định.</a:t>
            </a: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ctr" rtl="0" fontAlgn="base"/>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400" b="0" i="0" dirty="0">
                <a:solidFill>
                  <a:srgbClr val="000000"/>
                </a:solidFill>
                <a:effectLst/>
                <a:latin typeface="Arial" panose="020B0604020202020204" pitchFamily="34" charset="0"/>
              </a:rPr>
              <a:t>​</a:t>
            </a:r>
            <a:endParaRPr lang="vi-VN" b="0" i="0" dirty="0">
              <a:solidFill>
                <a:srgbClr val="302F2F"/>
              </a:solidFill>
              <a:effectLst/>
              <a:latin typeface="Segoe UI" panose="020B0502040204020203" pitchFamily="34" charset="0"/>
            </a:endParaRPr>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mc:AlternateContent xmlns:mc="http://schemas.openxmlformats.org/markup-compatibility/2006">
        <mc:Choice xmlns:a14="http://schemas.microsoft.com/office/drawing/2010/main" Requires="a14">
          <p:sp>
            <p:nvSpPr>
              <p:cNvPr id="2" name="Hộp Văn bản 1"/>
              <p:cNvSpPr txBox="1"/>
              <p:nvPr/>
            </p:nvSpPr>
            <p:spPr>
              <a:xfrm>
                <a:off x="3344092" y="2084366"/>
                <a:ext cx="1907189" cy="38100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𝑛</m:t>
                              </m:r>
                            </m:num>
                            <m:den>
                              <m:r>
                                <a:rPr lang="vi-VN" b="0" i="1" smtClean="0">
                                  <a:latin typeface="Cambria Math" panose="02040503050406030204" pitchFamily="18" charset="0"/>
                                </a:rPr>
                                <m:t>𝑏</m:t>
                              </m:r>
                            </m:den>
                          </m:f>
                        </m:e>
                      </m:d>
                      <m:r>
                        <a:rPr lang="vi-VN" b="0" i="1" smtClean="0">
                          <a:latin typeface="Cambria Math" panose="02040503050406030204" pitchFamily="18" charset="0"/>
                        </a:rPr>
                        <m:t>+</m:t>
                      </m:r>
                      <m:r>
                        <a:rPr lang="vi-VN" b="0" i="1" smtClean="0">
                          <a:latin typeface="Cambria Math" panose="02040503050406030204" pitchFamily="18" charset="0"/>
                        </a:rPr>
                        <m:t>𝑂</m:t>
                      </m:r>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𝑑</m:t>
                          </m:r>
                        </m:sup>
                      </m:sSup>
                      <m:r>
                        <a:rPr lang="vi-VN" b="0" i="1" smtClean="0">
                          <a:latin typeface="Cambria Math" panose="02040503050406030204" pitchFamily="18" charset="0"/>
                        </a:rPr>
                        <m:t>)</m:t>
                      </m:r>
                    </m:oMath>
                  </m:oMathPara>
                </a14:m>
                <a:endParaRPr lang="vi-VN" dirty="0"/>
              </a:p>
            </p:txBody>
          </p:sp>
        </mc:Choice>
        <mc:Fallback>
          <p:sp>
            <p:nvSpPr>
              <p:cNvPr id="2" name="Hộp Văn bản 1"/>
              <p:cNvSpPr txBox="1">
                <a:spLocks noRot="1" noChangeAspect="1" noMove="1" noResize="1" noEditPoints="1" noAdjustHandles="1" noChangeArrowheads="1" noChangeShapeType="1" noTextEdit="1"/>
              </p:cNvSpPr>
              <p:nvPr/>
            </p:nvSpPr>
            <p:spPr>
              <a:xfrm>
                <a:off x="3344092" y="2084366"/>
                <a:ext cx="1907189" cy="381002"/>
              </a:xfrm>
              <a:prstGeom prst="rect">
                <a:avLst/>
              </a:prstGeom>
              <a:blipFill rotWithShape="1">
                <a:blip r:embed="rId1"/>
                <a:stretch>
                  <a:fillRect l="-10" t="-78" r="24" b="78"/>
                </a:stretch>
              </a:blipFill>
            </p:spPr>
            <p:txBody>
              <a:bodyPr/>
              <a:lstStyle/>
              <a:p>
                <a:r>
                  <a:rPr lang="en-US" altLang="en-US">
                    <a:noFill/>
                  </a:rPr>
                  <a:t> </a:t>
                </a:r>
              </a:p>
            </p:txBody>
          </p:sp>
        </mc:Fallback>
      </mc:AlternateContent>
      <p:sp>
        <p:nvSpPr>
          <p:cNvPr id="3" name="Hộp Văn bản 2"/>
          <p:cNvSpPr txBox="1"/>
          <p:nvPr/>
        </p:nvSpPr>
        <p:spPr>
          <a:xfrm>
            <a:off x="2124964" y="1822756"/>
            <a:ext cx="2114469" cy="523220"/>
          </a:xfrm>
          <a:prstGeom prst="rect">
            <a:avLst/>
          </a:prstGeom>
          <a:noFill/>
        </p:spPr>
        <p:txBody>
          <a:bodyPr wrap="square" rtlCol="0">
            <a:spAutoFit/>
          </a:bodyPr>
          <a:lstStyle/>
          <a:p>
            <a:r>
              <a:rPr lang="vi-VN" dirty="0"/>
              <a:t>Nếu công thức truy hồi ta có dạng:</a:t>
            </a:r>
            <a:endParaRPr lang="vi-VN" dirty="0"/>
          </a:p>
        </p:txBody>
      </p:sp>
      <mc:AlternateContent xmlns:mc="http://schemas.openxmlformats.org/markup-compatibility/2006">
        <mc:Choice xmlns:a14="http://schemas.microsoft.com/office/drawing/2010/main" Requires="a14">
          <p:sp>
            <p:nvSpPr>
              <p:cNvPr id="4" name="Hộp Văn bản 3"/>
              <p:cNvSpPr txBox="1"/>
              <p:nvPr/>
            </p:nvSpPr>
            <p:spPr>
              <a:xfrm>
                <a:off x="2577624" y="2571750"/>
                <a:ext cx="4313033" cy="1242391"/>
              </a:xfrm>
              <a:prstGeom prst="rect">
                <a:avLst/>
              </a:prstGeom>
              <a:noFill/>
            </p:spPr>
            <p:txBody>
              <a:bodyPr wrap="square" rtlCol="0">
                <a:spAutoFit/>
              </a:bodyPr>
              <a:lstStyle/>
              <a:p>
                <a:r>
                  <a:rPr lang="vi-VN" dirty="0"/>
                  <a:t>Trong đó </a:t>
                </a:r>
                <a14:m>
                  <m:oMath xmlns:m="http://schemas.openxmlformats.org/officeDocument/2006/math">
                    <m:r>
                      <a:rPr lang="vi-VN" b="0" i="1" smtClean="0">
                        <a:latin typeface="Cambria Math" panose="02040503050406030204" pitchFamily="18" charset="0"/>
                      </a:rPr>
                      <m:t>𝑎</m:t>
                    </m:r>
                    <m:r>
                      <a:rPr lang="vi-VN" b="0" i="1" smtClean="0">
                        <a:latin typeface="Cambria Math" panose="02040503050406030204" pitchFamily="18" charset="0"/>
                      </a:rPr>
                      <m:t>≥</m:t>
                    </m:r>
                    <m:r>
                      <a:rPr lang="vi-VN" b="0" i="1" smtClean="0">
                        <a:latin typeface="Cambria Math" panose="02040503050406030204" pitchFamily="18" charset="0"/>
                      </a:rPr>
                      <m:t>1</m:t>
                    </m:r>
                    <m:r>
                      <a:rPr lang="vi-VN" b="0" i="1" smtClean="0">
                        <a:latin typeface="Cambria Math" panose="02040503050406030204" pitchFamily="18" charset="0"/>
                      </a:rPr>
                      <m:t>,</m:t>
                    </m:r>
                    <m:r>
                      <a:rPr lang="vi-VN" b="0" i="1" smtClean="0">
                        <a:latin typeface="Cambria Math" panose="02040503050406030204" pitchFamily="18" charset="0"/>
                      </a:rPr>
                      <m:t>𝑏</m:t>
                    </m:r>
                    <m:r>
                      <a:rPr lang="vi-VN" b="0" i="1" smtClean="0">
                        <a:latin typeface="Cambria Math" panose="02040503050406030204" pitchFamily="18" charset="0"/>
                      </a:rPr>
                      <m:t>&gt;</m:t>
                    </m:r>
                    <m:r>
                      <a:rPr lang="vi-VN" b="0" i="1" smtClean="0">
                        <a:latin typeface="Cambria Math" panose="02040503050406030204" pitchFamily="18" charset="0"/>
                      </a:rPr>
                      <m:t>1</m:t>
                    </m:r>
                  </m:oMath>
                </a14:m>
                <a:r>
                  <a:rPr lang="vi-VN" dirty="0"/>
                  <a:t> là các hằng số nguyên dương</a:t>
                </a:r>
                <a:endParaRPr lang="vi-VN" dirty="0"/>
              </a:p>
              <a:p>
                <a14:m>
                  <m:oMath xmlns:m="http://schemas.openxmlformats.org/officeDocument/2006/math">
                    <m:r>
                      <a:rPr lang="vi-VN" b="0" i="1" smtClean="0">
                        <a:latin typeface="Cambria Math" panose="02040503050406030204" pitchFamily="18" charset="0"/>
                      </a:rPr>
                      <m:t>𝑛</m:t>
                    </m:r>
                  </m:oMath>
                </a14:m>
                <a:r>
                  <a:rPr lang="vi-VN" dirty="0"/>
                  <a:t>: số bài toán con.</a:t>
                </a:r>
                <a:endParaRPr lang="vi-VN" dirty="0"/>
              </a:p>
              <a:p>
                <a14:m>
                  <m:oMath xmlns:m="http://schemas.openxmlformats.org/officeDocument/2006/math">
                    <m:f>
                      <m:fPr>
                        <m:ctrlPr>
                          <a:rPr lang="vi-VN" b="0" i="1" dirty="0" smtClean="0">
                            <a:latin typeface="Cambria Math" panose="02040503050406030204" pitchFamily="18" charset="0"/>
                          </a:rPr>
                        </m:ctrlPr>
                      </m:fPr>
                      <m:num>
                        <m:r>
                          <a:rPr lang="vi-VN" i="1" dirty="0" smtClean="0">
                            <a:latin typeface="Cambria Math" panose="02040503050406030204" pitchFamily="18" charset="0"/>
                          </a:rPr>
                          <m:t>𝑛</m:t>
                        </m:r>
                      </m:num>
                      <m:den>
                        <m:r>
                          <a:rPr lang="vi-VN" i="1" dirty="0" smtClean="0">
                            <a:latin typeface="Cambria Math" panose="02040503050406030204" pitchFamily="18" charset="0"/>
                          </a:rPr>
                          <m:t>𝑏</m:t>
                        </m:r>
                      </m:den>
                    </m:f>
                  </m:oMath>
                </a14:m>
                <a:r>
                  <a:rPr lang="vi-VN" dirty="0"/>
                  <a:t>: kích </a:t>
                </a:r>
                <a:r>
                  <a:rPr lang="vi-VN" dirty="0" err="1"/>
                  <a:t>thuớc</a:t>
                </a:r>
                <a:r>
                  <a:rPr lang="vi-VN" dirty="0"/>
                  <a:t> của bài toán con.</a:t>
                </a:r>
                <a:endParaRPr lang="vi-VN" dirty="0"/>
              </a:p>
              <a:p>
                <a14:m>
                  <m:oMath xmlns:m="http://schemas.openxmlformats.org/officeDocument/2006/math">
                    <m:r>
                      <a:rPr lang="vi-VN" b="0" i="1" dirty="0" smtClean="0">
                        <a:latin typeface="Cambria Math" panose="02040503050406030204" pitchFamily="18" charset="0"/>
                      </a:rPr>
                      <m:t>𝑂</m:t>
                    </m:r>
                    <m:r>
                      <a:rPr lang="vi-VN"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𝑛</m:t>
                        </m:r>
                      </m:e>
                      <m:sup>
                        <m:r>
                          <a:rPr lang="vi-VN" b="0" i="1" dirty="0" smtClean="0">
                            <a:latin typeface="Cambria Math" panose="02040503050406030204" pitchFamily="18" charset="0"/>
                          </a:rPr>
                          <m:t>𝑑</m:t>
                        </m:r>
                      </m:sup>
                    </m:sSup>
                    <m:r>
                      <a:rPr lang="vi-VN" i="1" dirty="0" smtClean="0">
                        <a:latin typeface="Cambria Math" panose="02040503050406030204" pitchFamily="18" charset="0"/>
                      </a:rPr>
                      <m:t>)</m:t>
                    </m:r>
                  </m:oMath>
                </a14:m>
                <a:r>
                  <a:rPr lang="vi-VN" dirty="0"/>
                  <a:t>: chi phí để giải bài toán hiện tại.</a:t>
                </a:r>
                <a:endParaRPr lang="vi-VN" dirty="0"/>
              </a:p>
              <a:p>
                <a14:m>
                  <m:oMath xmlns:m="http://schemas.openxmlformats.org/officeDocument/2006/math">
                    <m:r>
                      <a:rPr lang="vi-VN" i="1" dirty="0" smtClean="0">
                        <a:latin typeface="Cambria Math" panose="02040503050406030204" pitchFamily="18" charset="0"/>
                      </a:rPr>
                      <m:t>𝑎</m:t>
                    </m:r>
                  </m:oMath>
                </a14:m>
                <a:r>
                  <a:rPr lang="vi-VN" dirty="0"/>
                  <a:t>: số lượng bài toán con được chia ra.</a:t>
                </a:r>
                <a:endParaRPr lang="vi-VN" dirty="0"/>
              </a:p>
            </p:txBody>
          </p:sp>
        </mc:Choice>
        <mc:Fallback>
          <p:sp>
            <p:nvSpPr>
              <p:cNvPr id="4" name="Hộp Văn bản 3"/>
              <p:cNvSpPr txBox="1">
                <a:spLocks noRot="1" noChangeAspect="1" noMove="1" noResize="1" noEditPoints="1" noAdjustHandles="1" noChangeArrowheads="1" noChangeShapeType="1" noTextEdit="1"/>
              </p:cNvSpPr>
              <p:nvPr/>
            </p:nvSpPr>
            <p:spPr>
              <a:xfrm>
                <a:off x="2577624" y="2571750"/>
                <a:ext cx="4313033" cy="1242391"/>
              </a:xfrm>
              <a:prstGeom prst="rect">
                <a:avLst/>
              </a:prstGeom>
              <a:blipFill rotWithShape="1">
                <a:blip r:embed="rId2"/>
                <a:stretch>
                  <a:fillRect l="-4" r="6" b="27"/>
                </a:stretch>
              </a:blipFill>
            </p:spPr>
            <p:txBody>
              <a:bodyPr/>
              <a:lstStyle/>
              <a:p>
                <a:r>
                  <a:rPr lang="en-US" altLang="en-US">
                    <a:noFill/>
                  </a:rPr>
                  <a:t> </a:t>
                </a:r>
              </a:p>
            </p:txBody>
          </p:sp>
        </mc:Fallback>
      </mc:AlternateContent>
      <p:sp>
        <p:nvSpPr>
          <p:cNvPr id="7" name="Hộp Văn bản 6"/>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2" name="Hộp Văn bản 1"/>
          <p:cNvSpPr txBox="1"/>
          <p:nvPr/>
        </p:nvSpPr>
        <p:spPr>
          <a:xfrm>
            <a:off x="2256182" y="1866663"/>
            <a:ext cx="3102827" cy="307777"/>
          </a:xfrm>
          <a:prstGeom prst="rect">
            <a:avLst/>
          </a:prstGeom>
          <a:noFill/>
        </p:spPr>
        <p:txBody>
          <a:bodyPr wrap="square" rtlCol="0">
            <a:spAutoFit/>
          </a:bodyPr>
          <a:lstStyle/>
          <a:p>
            <a:r>
              <a:rPr lang="vi-VN" dirty="0" err="1"/>
              <a:t>Master</a:t>
            </a:r>
            <a:r>
              <a:rPr lang="vi-VN" dirty="0"/>
              <a:t> </a:t>
            </a:r>
            <a:r>
              <a:rPr lang="vi-VN" dirty="0" err="1"/>
              <a:t>theorem</a:t>
            </a:r>
            <a:r>
              <a:rPr lang="vi-VN" dirty="0"/>
              <a:t> phát biểu như sau</a:t>
            </a:r>
            <a:endParaRPr lang="vi-VN" dirty="0"/>
          </a:p>
        </p:txBody>
      </p:sp>
      <p:pic>
        <p:nvPicPr>
          <p:cNvPr id="3" name="Hình ảnh 2" descr="Ảnh có chứa văn bản&#10;&#10;Mô tả được tự động tạo"/>
          <p:cNvPicPr>
            <a:picLocks noChangeAspect="1"/>
          </p:cNvPicPr>
          <p:nvPr/>
        </p:nvPicPr>
        <p:blipFill>
          <a:blip r:embed="rId1"/>
          <a:stretch>
            <a:fillRect/>
          </a:stretch>
        </p:blipFill>
        <p:spPr>
          <a:xfrm>
            <a:off x="2256182" y="2171523"/>
            <a:ext cx="4621013" cy="1503616"/>
          </a:xfrm>
          <a:prstGeom prst="rect">
            <a:avLst/>
          </a:prstGeom>
        </p:spPr>
      </p:pic>
      <p:sp>
        <p:nvSpPr>
          <p:cNvPr id="5" name="Hộp Văn bản 4"/>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pic>
        <p:nvPicPr>
          <p:cNvPr id="7" name="Hình ảnh 6"/>
          <p:cNvPicPr>
            <a:picLocks noChangeAspect="1"/>
          </p:cNvPicPr>
          <p:nvPr/>
        </p:nvPicPr>
        <p:blipFill>
          <a:blip r:embed="rId1"/>
          <a:stretch>
            <a:fillRect/>
          </a:stretch>
        </p:blipFill>
        <p:spPr>
          <a:xfrm>
            <a:off x="603762" y="0"/>
            <a:ext cx="7936476" cy="5143500"/>
          </a:xfrm>
          <a:prstGeom prst="rect">
            <a:avLst/>
          </a:prstGeom>
        </p:spPr>
      </p:pic>
      <p:pic>
        <p:nvPicPr>
          <p:cNvPr id="8" name="Hình ảnh 7"/>
          <p:cNvPicPr>
            <a:picLocks noChangeAspect="1"/>
          </p:cNvPicPr>
          <p:nvPr/>
        </p:nvPicPr>
        <p:blipFill>
          <a:blip r:embed="rId2"/>
          <a:stretch>
            <a:fillRect/>
          </a:stretch>
        </p:blipFill>
        <p:spPr>
          <a:xfrm>
            <a:off x="8069880" y="3345073"/>
            <a:ext cx="470358" cy="1798427"/>
          </a:xfrm>
          <a:prstGeom prst="rect">
            <a:avLst/>
          </a:prstGeom>
        </p:spPr>
      </p:pic>
      <p:pic>
        <p:nvPicPr>
          <p:cNvPr id="10" name="Hình ảnh 9"/>
          <p:cNvPicPr>
            <a:picLocks noChangeAspect="1"/>
          </p:cNvPicPr>
          <p:nvPr/>
        </p:nvPicPr>
        <p:blipFill>
          <a:blip r:embed="rId3"/>
          <a:stretch>
            <a:fillRect/>
          </a:stretch>
        </p:blipFill>
        <p:spPr>
          <a:xfrm>
            <a:off x="7859017" y="4671019"/>
            <a:ext cx="345152" cy="472481"/>
          </a:xfrm>
          <a:prstGeom prst="rect">
            <a:avLst/>
          </a:prstGeom>
        </p:spPr>
      </p:pic>
      <p:pic>
        <p:nvPicPr>
          <p:cNvPr id="11" name="Hình ảnh 10"/>
          <p:cNvPicPr>
            <a:picLocks noChangeAspect="1"/>
          </p:cNvPicPr>
          <p:nvPr/>
        </p:nvPicPr>
        <p:blipFill>
          <a:blip r:embed="rId3"/>
          <a:stretch>
            <a:fillRect/>
          </a:stretch>
        </p:blipFill>
        <p:spPr>
          <a:xfrm>
            <a:off x="7993306" y="4414681"/>
            <a:ext cx="530903" cy="472481"/>
          </a:xfrm>
          <a:prstGeom prst="rect">
            <a:avLst/>
          </a:prstGeom>
        </p:spPr>
      </p:pic>
      <p:sp>
        <p:nvSpPr>
          <p:cNvPr id="12" name="Hộp Văn bản 1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44</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p:cNvPicPr>
            <a:picLocks noChangeAspect="1"/>
          </p:cNvPicPr>
          <p:nvPr/>
        </p:nvPicPr>
        <p:blipFill>
          <a:blip r:embed="rId1"/>
          <a:stretch>
            <a:fillRect/>
          </a:stretch>
        </p:blipFill>
        <p:spPr>
          <a:xfrm>
            <a:off x="2328654" y="1165772"/>
            <a:ext cx="4486692" cy="1232385"/>
          </a:xfrm>
          <a:prstGeom prst="rect">
            <a:avLst/>
          </a:prstGeom>
        </p:spPr>
      </p:pic>
      <mc:AlternateContent xmlns:mc="http://schemas.openxmlformats.org/markup-compatibility/2006">
        <mc:Choice xmlns:a14="http://schemas.microsoft.com/office/drawing/2010/main" Requires="a14">
          <p:sp>
            <p:nvSpPr>
              <p:cNvPr id="5" name="Hộp Văn bản 4"/>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endParaRPr lang="vi-VN" dirty="0"/>
              </a:p>
            </p:txBody>
          </p:sp>
        </mc:Choice>
        <mc:Fallback>
          <p:sp>
            <p:nvSpPr>
              <p:cNvPr id="5" name="Hộp Văn bản 4"/>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rotWithShape="1">
                <a:blip r:embed="rId2"/>
                <a:stretch>
                  <a:fillRect l="-6" t="-123" r="26" b="6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Hộp Văn bản 5"/>
              <p:cNvSpPr txBox="1"/>
              <p:nvPr/>
            </p:nvSpPr>
            <p:spPr>
              <a:xfrm>
                <a:off x="2853949" y="2843770"/>
                <a:ext cx="2898342" cy="954107"/>
              </a:xfrm>
              <a:prstGeom prst="rect">
                <a:avLst/>
              </a:prstGeom>
              <a:noFill/>
            </p:spPr>
            <p:txBody>
              <a:bodyPr wrap="square" rtlCol="0">
                <a:spAutoFit/>
              </a:bodyPr>
              <a:lstStyle/>
              <a:p>
                <a:r>
                  <a:rPr lang="en-US" dirty="0"/>
                  <a:t>Ta </a:t>
                </a:r>
                <a:r>
                  <a:rPr lang="en-US" dirty="0" err="1"/>
                  <a:t>có</a:t>
                </a:r>
                <a:r>
                  <a:rPr lang="en-US" dirty="0"/>
                  <a:t>:</a:t>
                </a:r>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3</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2</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&lt;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oMath>
                  </m:oMathPara>
                </a14:m>
                <a:endParaRPr lang="vi-VN" dirty="0"/>
              </a:p>
            </p:txBody>
          </p:sp>
        </mc:Choice>
        <mc:Fallback>
          <p:sp>
            <p:nvSpPr>
              <p:cNvPr id="6" name="Hộp Văn bản 5"/>
              <p:cNvSpPr txBox="1">
                <a:spLocks noRot="1" noChangeAspect="1" noMove="1" noResize="1" noEditPoints="1" noAdjustHandles="1" noChangeArrowheads="1" noChangeShapeType="1" noTextEdit="1"/>
              </p:cNvSpPr>
              <p:nvPr/>
            </p:nvSpPr>
            <p:spPr>
              <a:xfrm>
                <a:off x="2853949" y="2843770"/>
                <a:ext cx="2898342" cy="954107"/>
              </a:xfrm>
              <a:prstGeom prst="rect">
                <a:avLst/>
              </a:prstGeom>
              <a:blipFill rotWithShape="1">
                <a:blip r:embed="rId3"/>
                <a:stretch>
                  <a:fillRect l="-9" t="-25" r="16" b="60"/>
                </a:stretch>
              </a:blipFill>
            </p:spPr>
            <p:txBody>
              <a:bodyPr/>
              <a:lstStyle/>
              <a:p>
                <a:r>
                  <a:rPr lang="en-US" altLang="en-US">
                    <a:noFill/>
                  </a:rPr>
                  <a:t> </a:t>
                </a:r>
              </a:p>
            </p:txBody>
          </p:sp>
        </mc:Fallback>
      </mc:AlternateContent>
      <p:sp>
        <p:nvSpPr>
          <p:cNvPr id="7" name="Hộp Văn bản 6"/>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p:cNvPicPr>
            <a:picLocks noChangeAspect="1"/>
          </p:cNvPicPr>
          <p:nvPr/>
        </p:nvPicPr>
        <p:blipFill>
          <a:blip r:embed="rId1"/>
          <a:stretch>
            <a:fillRect/>
          </a:stretch>
        </p:blipFill>
        <p:spPr>
          <a:xfrm>
            <a:off x="2328654" y="1165772"/>
            <a:ext cx="4486692" cy="1232385"/>
          </a:xfrm>
          <a:prstGeom prst="rect">
            <a:avLst/>
          </a:prstGeom>
        </p:spPr>
      </p:pic>
      <mc:AlternateContent xmlns:mc="http://schemas.openxmlformats.org/markup-compatibility/2006">
        <mc:Choice xmlns:a14="http://schemas.microsoft.com/office/drawing/2010/main" Requires="a14">
          <p:sp>
            <p:nvSpPr>
              <p:cNvPr id="5" name="Hộp Văn bản 4"/>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t>
                </a:r>
                <a:endParaRPr lang="vi-VN" dirty="0"/>
              </a:p>
            </p:txBody>
          </p:sp>
        </mc:Choice>
        <mc:Fallback>
          <p:sp>
            <p:nvSpPr>
              <p:cNvPr id="5" name="Hộp Văn bản 4"/>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rotWithShape="1">
                <a:blip r:embed="rId2"/>
                <a:stretch>
                  <a:fillRect l="-6" t="-123" r="26" b="6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Hộp Văn bản 5"/>
              <p:cNvSpPr txBox="1"/>
              <p:nvPr/>
            </p:nvSpPr>
            <p:spPr>
              <a:xfrm>
                <a:off x="2853949" y="2843770"/>
                <a:ext cx="2898342" cy="967444"/>
              </a:xfrm>
              <a:prstGeom prst="rect">
                <a:avLst/>
              </a:prstGeom>
              <a:noFill/>
            </p:spPr>
            <p:txBody>
              <a:bodyPr wrap="square" rtlCol="0">
                <a:spAutoFit/>
              </a:bodyPr>
              <a:lstStyle/>
              <a:p>
                <a:r>
                  <a:rPr lang="en-US" dirty="0"/>
                  <a:t>Ta </a:t>
                </a:r>
                <a:r>
                  <a:rPr lang="en-US" dirty="0" err="1"/>
                  <a:t>có</a:t>
                </a:r>
                <a:r>
                  <a:rPr lang="en-US" dirty="0"/>
                  <a:t>:</a:t>
                </a:r>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1</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𝑏</m:t>
                          </m:r>
                        </m:e>
                        <m:sup>
                          <m:r>
                            <a:rPr lang="en-US" i="1" dirty="0" err="1" smtClean="0">
                              <a:latin typeface="Cambria Math" panose="02040503050406030204" pitchFamily="18" charset="0"/>
                            </a:rPr>
                            <m:t>𝑑</m:t>
                          </m:r>
                        </m:sup>
                      </m:sSup>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𝑛</m:t>
                          </m:r>
                        </m:e>
                        <m:sup>
                          <m:r>
                            <a:rPr lang="en-US" b="0" i="1" dirty="0" smtClean="0">
                              <a:latin typeface="Cambria Math" panose="02040503050406030204" pitchFamily="18" charset="0"/>
                            </a:rPr>
                            <m:t>𝑑</m:t>
                          </m:r>
                        </m:sup>
                      </m:sSup>
                      <m:r>
                        <m:rPr>
                          <m:sty m:val="p"/>
                        </m:rPr>
                        <a:rPr lang="en-US" b="0" i="0" dirty="0" smtClean="0">
                          <a:latin typeface="Cambria Math" panose="02040503050406030204" pitchFamily="18" charset="0"/>
                        </a:rPr>
                        <m:t>log</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𝑛𝑙𝑜𝑔</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m:oMathPara>
                </a14:m>
                <a:endParaRPr lang="vi-VN" dirty="0"/>
              </a:p>
            </p:txBody>
          </p:sp>
        </mc:Choice>
        <mc:Fallback>
          <p:sp>
            <p:nvSpPr>
              <p:cNvPr id="6" name="Hộp Văn bản 5"/>
              <p:cNvSpPr txBox="1">
                <a:spLocks noRot="1" noChangeAspect="1" noMove="1" noResize="1" noEditPoints="1" noAdjustHandles="1" noChangeArrowheads="1" noChangeShapeType="1" noTextEdit="1"/>
              </p:cNvSpPr>
              <p:nvPr/>
            </p:nvSpPr>
            <p:spPr>
              <a:xfrm>
                <a:off x="2853949" y="2843770"/>
                <a:ext cx="2898342" cy="967444"/>
              </a:xfrm>
              <a:prstGeom prst="rect">
                <a:avLst/>
              </a:prstGeom>
              <a:blipFill rotWithShape="1">
                <a:blip r:embed="rId3"/>
                <a:stretch>
                  <a:fillRect l="-9" t="-25" r="16" b="60"/>
                </a:stretch>
              </a:blipFill>
            </p:spPr>
            <p:txBody>
              <a:bodyPr/>
              <a:lstStyle/>
              <a:p>
                <a:r>
                  <a:rPr lang="en-US" altLang="en-US">
                    <a:noFill/>
                  </a:rPr>
                  <a:t> </a:t>
                </a:r>
              </a:p>
            </p:txBody>
          </p:sp>
        </mc:Fallback>
      </mc:AlternateContent>
      <p:sp>
        <p:nvSpPr>
          <p:cNvPr id="4" name="Hộp Văn bản 3"/>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46</a:t>
            </a:r>
            <a:endParaRPr lang="en-US"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p:cNvPicPr>
            <a:picLocks noChangeAspect="1"/>
          </p:cNvPicPr>
          <p:nvPr/>
        </p:nvPicPr>
        <p:blipFill>
          <a:blip r:embed="rId1"/>
          <a:stretch>
            <a:fillRect/>
          </a:stretch>
        </p:blipFill>
        <p:spPr>
          <a:xfrm>
            <a:off x="2328654" y="1165772"/>
            <a:ext cx="4486692" cy="1232385"/>
          </a:xfrm>
          <a:prstGeom prst="rect">
            <a:avLst/>
          </a:prstGeom>
        </p:spPr>
      </p:pic>
      <mc:AlternateContent xmlns:mc="http://schemas.openxmlformats.org/markup-compatibility/2006">
        <mc:Choice xmlns:a14="http://schemas.microsoft.com/office/drawing/2010/main" Requires="a14">
          <p:sp>
            <p:nvSpPr>
              <p:cNvPr id="5" name="Hộp Văn bản 4"/>
              <p:cNvSpPr txBox="1"/>
              <p:nvPr/>
            </p:nvSpPr>
            <p:spPr>
              <a:xfrm>
                <a:off x="2515347" y="3325350"/>
                <a:ext cx="1881051" cy="4840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p:sp>
            <p:nvSpPr>
              <p:cNvPr id="5" name="Hộp Văn bản 4"/>
              <p:cNvSpPr txBox="1">
                <a:spLocks noRot="1" noChangeAspect="1" noMove="1" noResize="1" noEditPoints="1" noAdjustHandles="1" noChangeArrowheads="1" noChangeShapeType="1" noTextEdit="1"/>
              </p:cNvSpPr>
              <p:nvPr/>
            </p:nvSpPr>
            <p:spPr>
              <a:xfrm>
                <a:off x="2515347" y="3325350"/>
                <a:ext cx="1881051" cy="484043"/>
              </a:xfrm>
              <a:prstGeom prst="rect">
                <a:avLst/>
              </a:prstGeom>
              <a:blipFill rotWithShape="1">
                <a:blip r:embed="rId2"/>
                <a:stretch>
                  <a:fillRect l="-6" t="-101" r="16" b="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Hộp Văn bản 5"/>
              <p:cNvSpPr txBox="1"/>
              <p:nvPr/>
            </p:nvSpPr>
            <p:spPr>
              <a:xfrm>
                <a:off x="2515347" y="4150216"/>
                <a:ext cx="1915203" cy="4840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p:sp>
            <p:nvSpPr>
              <p:cNvPr id="6" name="Hộp Văn bản 5"/>
              <p:cNvSpPr txBox="1">
                <a:spLocks noRot="1" noChangeAspect="1" noMove="1" noResize="1" noEditPoints="1" noAdjustHandles="1" noChangeArrowheads="1" noChangeShapeType="1" noTextEdit="1"/>
              </p:cNvSpPr>
              <p:nvPr/>
            </p:nvSpPr>
            <p:spPr>
              <a:xfrm>
                <a:off x="2515347" y="4150216"/>
                <a:ext cx="1915203" cy="484043"/>
              </a:xfrm>
              <a:prstGeom prst="rect">
                <a:avLst/>
              </a:prstGeom>
              <a:blipFill rotWithShape="1">
                <a:blip r:embed="rId3"/>
                <a:stretch>
                  <a:fillRect l="-6" t="-101" r="8" b="6"/>
                </a:stretch>
              </a:blipFill>
            </p:spPr>
            <p:txBody>
              <a:bodyPr/>
              <a:lstStyle/>
              <a:p>
                <a:r>
                  <a:rPr lang="en-US" altLang="en-US">
                    <a:noFill/>
                  </a:rPr>
                  <a:t> </a:t>
                </a:r>
              </a:p>
            </p:txBody>
          </p:sp>
        </mc:Fallback>
      </mc:AlternateContent>
      <p:sp>
        <p:nvSpPr>
          <p:cNvPr id="8" name="Hộp Văn bản 7"/>
          <p:cNvSpPr txBox="1"/>
          <p:nvPr/>
        </p:nvSpPr>
        <p:spPr>
          <a:xfrm>
            <a:off x="2144550" y="2410316"/>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Hộp Văn bản 8"/>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đối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tượng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 quy nếu nó được định nghĩa qua chính nó hoặc một đối tượng khác cùng dạng với chính nó bằng quy nạp.</a:t>
            </a:r>
            <a:endPar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122" name="Picture 2" descr="Dijkstra was right — recursion should not be difficult - JavaScript inDept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1803" y="740972"/>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5</a:t>
            </a:r>
            <a:endParaRPr lang="en-US"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132312" y="1221642"/>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 name="Hộp Văn bản 4"/>
              <p:cNvSpPr txBox="1"/>
              <p:nvPr/>
            </p:nvSpPr>
            <p:spPr>
              <a:xfrm>
                <a:off x="2404313" y="2136676"/>
                <a:ext cx="1881051" cy="4840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p:sp>
            <p:nvSpPr>
              <p:cNvPr id="5" name="Hộp Văn bản 4"/>
              <p:cNvSpPr txBox="1">
                <a:spLocks noRot="1" noChangeAspect="1" noMove="1" noResize="1" noEditPoints="1" noAdjustHandles="1" noChangeArrowheads="1" noChangeShapeType="1" noTextEdit="1"/>
              </p:cNvSpPr>
              <p:nvPr/>
            </p:nvSpPr>
            <p:spPr>
              <a:xfrm>
                <a:off x="2404313" y="2136676"/>
                <a:ext cx="1881051" cy="484043"/>
              </a:xfrm>
              <a:prstGeom prst="rect">
                <a:avLst/>
              </a:prstGeom>
              <a:blipFill rotWithShape="1">
                <a:blip r:embed="rId1"/>
                <a:stretch>
                  <a:fillRect l="-11" t="-111" r="20" b="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6" name="Hộp Văn bản 5"/>
              <p:cNvSpPr txBox="1"/>
              <p:nvPr/>
            </p:nvSpPr>
            <p:spPr>
              <a:xfrm>
                <a:off x="2503109" y="3369442"/>
                <a:ext cx="1915203" cy="4840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p:sp>
            <p:nvSpPr>
              <p:cNvPr id="6" name="Hộp Văn bản 5"/>
              <p:cNvSpPr txBox="1">
                <a:spLocks noRot="1" noChangeAspect="1" noMove="1" noResize="1" noEditPoints="1" noAdjustHandles="1" noChangeArrowheads="1" noChangeShapeType="1" noTextEdit="1"/>
              </p:cNvSpPr>
              <p:nvPr/>
            </p:nvSpPr>
            <p:spPr>
              <a:xfrm>
                <a:off x="2503109" y="3369442"/>
                <a:ext cx="1915203" cy="484043"/>
              </a:xfrm>
              <a:prstGeom prst="rect">
                <a:avLst/>
              </a:prstGeom>
              <a:blipFill rotWithShape="1">
                <a:blip r:embed="rId2"/>
                <a:stretch>
                  <a:fillRect l="-30" t="-27" r="32" b="6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Hộp Văn bản 6"/>
              <p:cNvSpPr txBox="1"/>
              <p:nvPr/>
            </p:nvSpPr>
            <p:spPr>
              <a:xfrm>
                <a:off x="2503109" y="2571750"/>
                <a:ext cx="3067597" cy="73866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 </m:t>
                      </m:r>
                      <m:r>
                        <a:rPr lang="en-US" i="1" dirty="0" smtClean="0">
                          <a:latin typeface="Cambria Math" panose="02040503050406030204" pitchFamily="18" charset="0"/>
                        </a:rPr>
                        <m:t>0</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smtClean="0">
                              <a:latin typeface="Cambria Math" panose="02040503050406030204" pitchFamily="18" charset="0"/>
                            </a:rPr>
                            <m:t>𝑏</m:t>
                          </m:r>
                        </m:e>
                        <m:sup>
                          <m:r>
                            <a:rPr lang="en-US" b="0" i="1" dirty="0" smtClean="0">
                              <a:latin typeface="Cambria Math" panose="02040503050406030204" pitchFamily="18" charset="0"/>
                            </a:rPr>
                            <m:t>𝑑</m:t>
                          </m:r>
                        </m:sup>
                      </m:sSup>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vi-VN" dirty="0"/>
              </a:p>
            </p:txBody>
          </p:sp>
        </mc:Choice>
        <mc:Fallback>
          <p:sp>
            <p:nvSpPr>
              <p:cNvPr id="7" name="Hộp Văn bản 6"/>
              <p:cNvSpPr txBox="1">
                <a:spLocks noRot="1" noChangeAspect="1" noMove="1" noResize="1" noEditPoints="1" noAdjustHandles="1" noChangeArrowheads="1" noChangeShapeType="1" noTextEdit="1"/>
              </p:cNvSpPr>
              <p:nvPr/>
            </p:nvSpPr>
            <p:spPr>
              <a:xfrm>
                <a:off x="2503109" y="2571750"/>
                <a:ext cx="3067597" cy="738664"/>
              </a:xfrm>
              <a:prstGeom prst="rect">
                <a:avLst/>
              </a:prstGeom>
              <a:blipFill rotWithShape="1">
                <a:blip r:embed="rId3"/>
                <a:stretch>
                  <a:fillRect l="-19" r="16" b="2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Hộp Văn bản 7"/>
              <p:cNvSpPr txBox="1"/>
              <p:nvPr/>
            </p:nvSpPr>
            <p:spPr>
              <a:xfrm>
                <a:off x="2577688" y="3921858"/>
                <a:ext cx="3067597" cy="74821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2</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7</m:t>
                              </m:r>
                            </m:e>
                          </m:func>
                          <m:r>
                            <a:rPr lang="en-US" b="0" i="1" dirty="0" smtClean="0">
                              <a:latin typeface="Cambria Math" panose="02040503050406030204" pitchFamily="18" charset="0"/>
                            </a:rPr>
                            <m:t> </m:t>
                          </m:r>
                        </m:sup>
                      </m:sSup>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807</m:t>
                          </m:r>
                        </m:sup>
                      </m:sSup>
                      <m:r>
                        <a:rPr lang="en-US" b="0" i="1" dirty="0" smtClean="0">
                          <a:latin typeface="Cambria Math" panose="02040503050406030204" pitchFamily="18" charset="0"/>
                          <a:ea typeface="Cambria Math" panose="02040503050406030204" pitchFamily="18" charset="0"/>
                        </a:rPr>
                        <m:t>)</m:t>
                      </m:r>
                    </m:oMath>
                  </m:oMathPara>
                </a14:m>
                <a:endParaRPr lang="vi-VN" dirty="0"/>
              </a:p>
            </p:txBody>
          </p:sp>
        </mc:Choice>
        <mc:Fallback>
          <p:sp>
            <p:nvSpPr>
              <p:cNvPr id="8" name="Hộp Văn bản 7"/>
              <p:cNvSpPr txBox="1">
                <a:spLocks noRot="1" noChangeAspect="1" noMove="1" noResize="1" noEditPoints="1" noAdjustHandles="1" noChangeArrowheads="1" noChangeShapeType="1" noTextEdit="1"/>
              </p:cNvSpPr>
              <p:nvPr/>
            </p:nvSpPr>
            <p:spPr>
              <a:xfrm>
                <a:off x="2577688" y="3921858"/>
                <a:ext cx="3067597" cy="748218"/>
              </a:xfrm>
              <a:prstGeom prst="rect">
                <a:avLst/>
              </a:prstGeom>
              <a:blipFill rotWithShape="1">
                <a:blip r:embed="rId4"/>
                <a:stretch>
                  <a:fillRect l="-7" t="-13" r="4" b="38"/>
                </a:stretch>
              </a:blipFill>
            </p:spPr>
            <p:txBody>
              <a:bodyPr/>
              <a:lstStyle/>
              <a:p>
                <a:r>
                  <a:rPr lang="en-US" altLang="en-US">
                    <a:noFill/>
                  </a:rPr>
                  <a:t> </a:t>
                </a:r>
              </a:p>
            </p:txBody>
          </p:sp>
        </mc:Fallback>
      </mc:AlternateContent>
      <p:sp>
        <p:nvSpPr>
          <p:cNvPr id="9" name="Hộp Văn bản 8"/>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36576" y="934398"/>
            <a:ext cx="5694830" cy="3964172"/>
          </a:xfrm>
        </p:spPr>
        <p:txBody>
          <a:bodyPr/>
          <a:lstStyle/>
          <a:p>
            <a:pPr marL="127000" indent="0" algn="l">
              <a:buNone/>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Qua buổi thảo luận này chúng ta đã đi qua các nội dung sau:​</a:t>
            </a: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127000" indent="0" algn="l">
              <a:buNone/>
            </a:pP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469900" indent="-342900" algn="l">
              <a:buAutoNum type="arabicPeriod"/>
            </a:pP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Thuật toán đệ quy: Hiểu được định nghĩa thuật toán đệ quy có thể giải quyết các bài toán phức tạp một các hiệu quả.</a:t>
            </a:r>
            <a:endPar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Cách tính độ phức tạp thuật toán: Biết các phương  pháp tính và ước lượng độ phức tạp thuật toán đệ  quy​</a:t>
            </a: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Ví dụ, bài tập: Áp dụng kiến thức giải quyết các bài </a:t>
            </a: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toán mang tính đệ quy.​</a:t>
            </a: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279663" y="1306837"/>
            <a:ext cx="3963300" cy="669000"/>
          </a:xfrm>
        </p:spPr>
        <p:txBody>
          <a:bodyPr/>
          <a:lstStyle/>
          <a:p>
            <a:r>
              <a:rPr lang="en-US" dirty="0" err="1"/>
              <a:t>Kết</a:t>
            </a:r>
            <a:r>
              <a:rPr lang="en-US" dirty="0"/>
              <a:t> </a:t>
            </a:r>
            <a:r>
              <a:rPr lang="en-US" dirty="0" err="1"/>
              <a:t>luận</a:t>
            </a:r>
            <a:endParaRPr lang="en-US" dirty="0"/>
          </a:p>
        </p:txBody>
      </p:sp>
      <p:sp>
        <p:nvSpPr>
          <p:cNvPr id="4" name="Hộp Văn bản 3"/>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3137210" y="102080"/>
            <a:ext cx="281754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cs typeface="Calibri" panose="020F0502020204030204" pitchFamily="34" charset="0"/>
              </a:rPr>
              <a:t>THANKS!</a:t>
            </a:r>
            <a:endParaRPr dirty="0">
              <a:latin typeface="Calibri" panose="020F0502020204030204" pitchFamily="34" charset="0"/>
              <a:cs typeface="Calibri" panose="020F0502020204030204" pitchFamily="34" charset="0"/>
            </a:endParaRPr>
          </a:p>
        </p:txBody>
      </p:sp>
      <p:sp>
        <p:nvSpPr>
          <p:cNvPr id="899" name="Google Shape;899;p52"/>
          <p:cNvSpPr txBox="1">
            <a:spLocks noGrp="1"/>
          </p:cNvSpPr>
          <p:nvPr>
            <p:ph type="subTitle" idx="1"/>
          </p:nvPr>
        </p:nvSpPr>
        <p:spPr>
          <a:xfrm>
            <a:off x="2951850" y="921177"/>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sz="2000" dirty="0">
                <a:latin typeface="Calibri" panose="020F0502020204030204" pitchFamily="34" charset="0"/>
                <a:cs typeface="Calibri" panose="020F0502020204030204" pitchFamily="34" charset="0"/>
              </a:rPr>
              <a:t>Do you have any questions?</a:t>
            </a: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1026" name="Picture 2" descr="Mở ản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3743" y="1311806"/>
            <a:ext cx="2436514" cy="133385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p:cNvSpPr txBox="1"/>
          <p:nvPr/>
        </p:nvSpPr>
        <p:spPr>
          <a:xfrm>
            <a:off x="8549640" y="4744682"/>
            <a:ext cx="594359" cy="307777"/>
          </a:xfrm>
          <a:prstGeom prst="rect">
            <a:avLst/>
          </a:prstGeom>
          <a:noFill/>
        </p:spPr>
        <p:txBody>
          <a:bodyPr wrap="square" rtlCol="0">
            <a:spAutoFit/>
          </a:bodyPr>
          <a:lstStyle/>
          <a:p>
            <a:r>
              <a:rPr lang="en-US" dirty="0">
                <a:solidFill>
                  <a:schemeClr val="tx1"/>
                </a:solidFill>
              </a:rPr>
              <a:t>50</a:t>
            </a:r>
            <a:endParaRPr lang="vi-VN" dirty="0">
              <a:solidFill>
                <a:schemeClr val="tx1"/>
              </a:solidFill>
            </a:endParaRPr>
          </a:p>
        </p:txBody>
      </p:sp>
      <p:pic>
        <p:nvPicPr>
          <p:cNvPr id="3" name="Picture 4" descr="Nhận diện thương hiệ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644" y="259624"/>
            <a:ext cx="1302771" cy="1556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3695" y="175748"/>
            <a:ext cx="367665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ách Giáo Khoa Toán Lớp 3 - Mnlienphong.edu.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333" y="0"/>
            <a:ext cx="2270436" cy="2270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ướng Dẫn Cách Đặt Gương Trong Phòng Ngủ Đúng Cá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370" y="2379881"/>
            <a:ext cx="4776798" cy="269209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6</a:t>
            </a:r>
            <a:endParaRPr lang="en-US" dirty="0">
              <a:solidFill>
                <a:schemeClr val="bg1"/>
              </a:solidFill>
            </a:endParaRP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sử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trong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cách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gọi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Ví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indent="0">
              <a:lnSpc>
                <a:spcPct val="107000"/>
              </a:lnSpc>
              <a:spcAft>
                <a:spcPts val="80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146" name="Picture 2" descr="Dijkstra was right — recursion should not be difficult - JavaScript inDept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1803" y="769108"/>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7</a:t>
            </a:r>
            <a:endParaRPr lang="en-US" dirty="0">
              <a:solidFill>
                <a:schemeClr val="bg1"/>
              </a:solidFill>
            </a:endParaRP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án vị - Tổ hợp - Chỉnh hợp - O₂ Educ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502" y="358974"/>
            <a:ext cx="2243056" cy="1228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947" y="2031733"/>
            <a:ext cx="2070164" cy="1384995"/>
          </a:xfrm>
          <a:prstGeom prst="rect">
            <a:avLst/>
          </a:prstGeom>
          <a:noFill/>
        </p:spPr>
        <p:txBody>
          <a:bodyPr wrap="square" rtlCol="0">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tổ</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chỉnh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Một số ghi chép về Graph — 2: BFS và DFS | by ChauDinh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719" y="371707"/>
            <a:ext cx="2102400" cy="13177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1719" y="2118949"/>
            <a:ext cx="2178470" cy="1384995"/>
          </a:xfrm>
          <a:prstGeom prst="rect">
            <a:avLst/>
          </a:prstGeom>
          <a:noFill/>
        </p:spPr>
        <p:txBody>
          <a:bodyPr wrap="square">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DFS,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thứ</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tự</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thăm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8" name="Picture 6" descr="Cây đỏ đen – Wikipedia tiếng Việ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264" y="293132"/>
            <a:ext cx="3333750" cy="162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5692" y="2334394"/>
            <a:ext cx="3448308" cy="954107"/>
          </a:xfrm>
          <a:prstGeom prst="rect">
            <a:avLst/>
          </a:prstGeom>
          <a:noFill/>
        </p:spPr>
        <p:txBody>
          <a:bodyPr wrap="square">
            <a:spAutoFit/>
          </a:bodyPr>
          <a:lstStyle/>
          <a:p>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nhị</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Đỏ-đen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AVL, …</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120569" y="1466731"/>
            <a:ext cx="6568112"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Hàm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trực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tiếp</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fontAlgn="base"/>
            <a:endParaRPr lang="en-US" sz="1800" dirty="0"/>
          </a:p>
          <a:p>
            <a:pPr algn="l" fontAlgn="base"/>
            <a:r>
              <a:rPr lang="vi-VN" sz="1800" b="0" i="0" dirty="0">
                <a:solidFill>
                  <a:schemeClr val="accent2">
                    <a:lumMod val="50000"/>
                  </a:schemeClr>
                </a:solidFill>
                <a:effectLst/>
                <a:latin typeface="Courier New" panose="02070309020205020404" pitchFamily="49" charset="0"/>
              </a:rPr>
              <a:t>def</a:t>
            </a:r>
            <a:r>
              <a:rPr lang="vi-VN" sz="1800" b="0" i="0" dirty="0">
                <a:effectLst/>
                <a:latin typeface="Courier New" panose="02070309020205020404" pitchFamily="49" charset="0"/>
              </a:rPr>
              <a:t> </a:t>
            </a:r>
            <a:r>
              <a:rPr lang="vi-VN" sz="1800" b="0" i="0" dirty="0">
                <a:solidFill>
                  <a:srgbClr val="0000FF"/>
                </a:solidFill>
                <a:effectLst/>
                <a:latin typeface="Courier New" panose="02070309020205020404" pitchFamily="49" charset="0"/>
              </a:rPr>
              <a:t>factorial</a:t>
            </a:r>
            <a:r>
              <a:rPr lang="vi-VN" sz="1800" b="0" i="0" dirty="0">
                <a:effectLst/>
                <a:latin typeface="Courier New" panose="02070309020205020404" pitchFamily="49" charset="0"/>
              </a:rPr>
              <a:t>(n):</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if</a:t>
            </a:r>
            <a:r>
              <a:rPr lang="vi-VN" sz="1800" b="0" i="0" dirty="0">
                <a:effectLst/>
                <a:latin typeface="Courier New" panose="02070309020205020404" pitchFamily="49" charset="0"/>
              </a:rPr>
              <a:t> n == 1: </a:t>
            </a:r>
            <a:endParaRPr lang="en-US" sz="1800" dirty="0">
              <a:latin typeface="Courier New" panose="02070309020205020404" pitchFamily="49" charset="0"/>
            </a:endParaRPr>
          </a:p>
          <a:p>
            <a:pPr algn="l" fontAlgn="base"/>
            <a:r>
              <a:rPr lang="en-US" sz="1800" b="0" i="0" dirty="0">
                <a:solidFill>
                  <a:schemeClr val="bg2">
                    <a:lumMod val="75000"/>
                  </a:schemeClr>
                </a:solidFill>
                <a:effectLst/>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1</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else</a:t>
            </a:r>
            <a:r>
              <a:rPr lang="vi-VN" sz="1800" b="0" i="0" dirty="0">
                <a:effectLst/>
                <a:latin typeface="Courier New" panose="02070309020205020404" pitchFamily="49" charset="0"/>
              </a:rPr>
              <a:t>: </a:t>
            </a:r>
            <a:endParaRPr lang="en-US" sz="1800" b="0" i="0" dirty="0">
              <a:effectLst/>
              <a:latin typeface="Courier New" panose="02070309020205020404" pitchFamily="49" charset="0"/>
            </a:endParaRPr>
          </a:p>
          <a:p>
            <a:pPr algn="l" fontAlgn="base"/>
            <a:r>
              <a:rPr lang="en-US" sz="1800" dirty="0">
                <a:solidFill>
                  <a:schemeClr val="bg2">
                    <a:lumMod val="75000"/>
                  </a:schemeClr>
                </a:solidFill>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n * factorial(n</a:t>
            </a:r>
            <a:r>
              <a:rPr lang="en-US" sz="1800" b="0" i="0" dirty="0">
                <a:effectLst/>
                <a:latin typeface="Courier New" panose="02070309020205020404" pitchFamily="49" charset="0"/>
              </a:rPr>
              <a:t> - 1</a:t>
            </a:r>
            <a:r>
              <a:rPr lang="vi-VN" sz="1800" b="0" i="0" dirty="0">
                <a:effectLst/>
                <a:latin typeface="Courier New" panose="02070309020205020404" pitchFamily="49" charset="0"/>
              </a:rPr>
              <a:t>)</a:t>
            </a:r>
            <a:endParaRPr lang="en-US" sz="1800" dirty="0"/>
          </a:p>
        </p:txBody>
      </p:sp>
      <p:sp>
        <p:nvSpPr>
          <p:cNvPr id="2" name="Hộp Văn bản 1"/>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8805</Words>
  <Application>WPS Presentation</Application>
  <PresentationFormat>Trình chiếu Trên màn hình (16:9)</PresentationFormat>
  <Paragraphs>563</Paragraphs>
  <Slides>52</Slides>
  <Notes>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52</vt:i4>
      </vt:variant>
    </vt:vector>
  </HeadingPairs>
  <TitlesOfParts>
    <vt:vector size="70" baseType="lpstr">
      <vt:lpstr>Arial</vt:lpstr>
      <vt:lpstr>SimSun</vt:lpstr>
      <vt:lpstr>Wingdings</vt:lpstr>
      <vt:lpstr>Arial</vt:lpstr>
      <vt:lpstr>Overpass Mono</vt:lpstr>
      <vt:lpstr>Anaheim</vt:lpstr>
      <vt:lpstr>Raleway SemiBold</vt:lpstr>
      <vt:lpstr>Nunito Light</vt:lpstr>
      <vt:lpstr>Calibri</vt:lpstr>
      <vt:lpstr>Electrolize</vt:lpstr>
      <vt:lpstr>Segoe Print</vt:lpstr>
      <vt:lpstr>Courier New</vt:lpstr>
      <vt:lpstr>Segoe UI</vt:lpstr>
      <vt:lpstr>Microsoft YaHei</vt:lpstr>
      <vt:lpstr>Arial Unicode MS</vt:lpstr>
      <vt:lpstr>Times New Roman</vt:lpstr>
      <vt:lpstr>Cambria Math</vt:lpstr>
      <vt:lpstr>Programming Lesson by Slidesgo</vt:lpstr>
      <vt:lpstr>Phân tích độ phức tạp của thuật toán đệ quy</vt:lpstr>
      <vt:lpstr>Độ phức tạp</vt:lpstr>
      <vt:lpstr>01</vt:lpstr>
      <vt:lpstr>Đệ quy là gì ?</vt:lpstr>
      <vt:lpstr>I. ĐỊNH NGHĨA</vt:lpstr>
      <vt:lpstr>PowerPoint 演示文稿</vt:lpstr>
      <vt:lpstr>I. ĐỊNH NGHĨA</vt:lpstr>
      <vt:lpstr>PowerPoint 演示文稿</vt:lpstr>
      <vt:lpstr>PowerPoint 演示文稿</vt:lpstr>
      <vt:lpstr>PowerPoint 演示文稿</vt:lpstr>
      <vt:lpstr>Tại sao phải sử dụng đệ quy</vt:lpstr>
      <vt:lpstr>Khi phân tích độ phức tạp, tại sao phải phân biệt rõ giữa đệ quy với không đệ quy ???</vt:lpstr>
      <vt:lpstr>PowerPoint 演示文稿</vt:lpstr>
      <vt:lpstr>I. ĐỊNH NGHĨA</vt:lpstr>
      <vt:lpstr>Ví dụ</vt:lpstr>
      <vt:lpstr>I. ĐỊNH NGHĨA</vt:lpstr>
      <vt:lpstr>Cấu trúc hàm đệ quy</vt:lpstr>
      <vt:lpstr>Xác định cấu trúc hàm đệ quy​ của hàm sau ? </vt:lpstr>
      <vt:lpstr>02</vt:lpstr>
      <vt:lpstr>PowerPoint 演示文稿</vt:lpstr>
      <vt:lpstr>PowerPoint 演示文稿</vt:lpstr>
      <vt:lpstr>Bước 1: Xác định các tham số thể hiện kích thước​ Bước 2: Xác định phép toán cơ bản.​ Bước 3: Kiểm tra số phép toán cơ bản thực hiện có thể thay đổi trên các đầu vào khác nhau có cùng kích thước.​ Nếu thay đổi thì trường hợp tệ nhất, trung bình và tốt nhất phải được chia ra riêng biệt.​ Bước 4: Thiết lập công thức truy hồi cho số lần phép toán cơ bản được thực thi với điều kiện khởi tạo ban đầu.​ Bước 5: Giải công thức đó hoặc xác định độ tăng trưởng của nó. </vt:lpstr>
      <vt:lpstr>Ví dụ</vt:lpstr>
      <vt:lpstr>Ví dụ</vt:lpstr>
      <vt:lpstr>Ví dụ</vt:lpstr>
      <vt:lpstr>Ví dụ</vt:lpstr>
      <vt:lpstr>Các cách giải công thức truy hồi</vt:lpstr>
      <vt:lpstr>PowerPoint 演示文稿</vt:lpstr>
      <vt:lpstr>Ví dụ</vt:lpstr>
      <vt:lpstr>Ví dụ</vt:lpstr>
      <vt:lpstr>Ví dụ</vt:lpstr>
      <vt:lpstr>Ví dụ</vt:lpstr>
      <vt:lpstr>PowerPoint 演示文稿</vt:lpstr>
      <vt:lpstr>PowerPoint 演示文稿</vt:lpstr>
      <vt:lpstr>Ví dụ</vt:lpstr>
      <vt:lpstr>Ví dụ</vt:lpstr>
      <vt:lpstr>Ví dụ</vt:lpstr>
      <vt:lpstr>Ví dụ</vt:lpstr>
      <vt:lpstr>Ví dụ</vt:lpstr>
      <vt:lpstr>Ví dụ</vt:lpstr>
      <vt:lpstr>Ví dụ</vt:lpstr>
      <vt:lpstr>Ví dụ</vt:lpstr>
      <vt:lpstr>PowerPoint 演示文稿</vt:lpstr>
      <vt:lpstr>PowerPoint 演示文稿</vt:lpstr>
      <vt:lpstr>PowerPoint 演示文稿</vt:lpstr>
      <vt:lpstr>PowerPoint 演示文稿</vt:lpstr>
      <vt:lpstr>Ví dụ</vt:lpstr>
      <vt:lpstr>Ví dụ</vt:lpstr>
      <vt:lpstr>Ví dụ</vt:lpstr>
      <vt:lpstr>Ví dụ</vt:lpstr>
      <vt:lpstr>Kết luận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SẮP XẾP</dc:title>
  <dc:creator/>
  <cp:lastModifiedBy>DELL</cp:lastModifiedBy>
  <cp:revision>50</cp:revision>
  <dcterms:created xsi:type="dcterms:W3CDTF">2023-10-05T14:54:00Z</dcterms:created>
  <dcterms:modified xsi:type="dcterms:W3CDTF">2023-10-11T15:21:09Z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205FABBC7BD14B90958C84DF30DE2098_12</vt:lpwstr>
  </property>
  <property fmtid="{D5CDD505-2E9C-101B-9397-08002B2CF9AE}" pid="3" name="KSOProductBuildVer">
    <vt:lpwstr>1033-12.2.0.13215</vt:lpwstr>
  </property>
</Properties>
</file>