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
      <p:font typeface="Nuni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UPPBzoQtaTLfyLFvprlPuPR+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Sans-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Sans-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NunitoSans-italic.fntdata"/><Relationship Id="rId6" Type="http://schemas.openxmlformats.org/officeDocument/2006/relationships/slide" Target="slides/slide2.xml"/><Relationship Id="rId18" Type="http://schemas.openxmlformats.org/officeDocument/2006/relationships/font" Target="fonts/Nuni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eveloper.android.com/studio/build#build-files" TargetMode="External"/><Relationship Id="rId4" Type="http://schemas.openxmlformats.org/officeDocument/2006/relationships/hyperlink" Target="https://developer.android.com/guide/topics/manifest/manifest-intro" TargetMode="External"/><Relationship Id="rId5" Type="http://schemas.openxmlformats.org/officeDocument/2006/relationships/hyperlink" Target="https://developer.android.com/studio/build#settings-file" TargetMode="External"/><Relationship Id="rId6" Type="http://schemas.openxmlformats.org/officeDocument/2006/relationships/hyperlink" Target="https://developer.android.com/guide/platform" TargetMode="External"/><Relationship Id="rId7" Type="http://schemas.openxmlformats.org/officeDocument/2006/relationships/image" Target="../media/image4.jp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384" y="3201"/>
            <a:ext cx="12440930" cy="6858000"/>
          </a:xfrm>
          <a:prstGeom prst="rect">
            <a:avLst/>
          </a:prstGeom>
          <a:solidFill>
            <a:srgbClr val="288D5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5270660" y="2141232"/>
            <a:ext cx="6416430" cy="23974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400"/>
              <a:buFont typeface="Arial"/>
              <a:buNone/>
            </a:pPr>
            <a:r>
              <a:rPr lang="en-US" sz="6400">
                <a:solidFill>
                  <a:schemeClr val="lt1"/>
                </a:solidFill>
                <a:latin typeface="Arial"/>
                <a:ea typeface="Arial"/>
                <a:cs typeface="Arial"/>
                <a:sym typeface="Arial"/>
              </a:rPr>
              <a:t>MOBILE APP</a:t>
            </a:r>
            <a:br>
              <a:rPr lang="en-US" sz="6400">
                <a:solidFill>
                  <a:schemeClr val="lt1"/>
                </a:solidFill>
                <a:latin typeface="Arial"/>
                <a:ea typeface="Arial"/>
                <a:cs typeface="Arial"/>
                <a:sym typeface="Arial"/>
              </a:rPr>
            </a:br>
            <a:r>
              <a:rPr lang="en-US" sz="6400">
                <a:solidFill>
                  <a:schemeClr val="lt1"/>
                </a:solidFill>
                <a:latin typeface="Arial"/>
                <a:ea typeface="Arial"/>
                <a:cs typeface="Arial"/>
                <a:sym typeface="Arial"/>
              </a:rPr>
              <a:t>DEVELOPMENT</a:t>
            </a:r>
            <a:endParaRPr sz="6400">
              <a:solidFill>
                <a:schemeClr val="lt1"/>
              </a:solidFill>
              <a:latin typeface="Arial"/>
              <a:ea typeface="Arial"/>
              <a:cs typeface="Arial"/>
              <a:sym typeface="Arial"/>
            </a:endParaRPr>
          </a:p>
        </p:txBody>
      </p:sp>
      <p:sp>
        <p:nvSpPr>
          <p:cNvPr id="90" name="Google Shape;90;p1"/>
          <p:cNvSpPr txBox="1"/>
          <p:nvPr>
            <p:ph idx="1" type="subTitle"/>
          </p:nvPr>
        </p:nvSpPr>
        <p:spPr>
          <a:xfrm>
            <a:off x="5346446" y="4039116"/>
            <a:ext cx="5990898" cy="10160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solidFill>
                  <a:schemeClr val="lt1"/>
                </a:solidFill>
                <a:latin typeface="Arial"/>
                <a:ea typeface="Arial"/>
                <a:cs typeface="Arial"/>
                <a:sym typeface="Arial"/>
              </a:rPr>
              <a:t>Bach Bui</a:t>
            </a:r>
            <a:endParaRPr/>
          </a:p>
        </p:txBody>
      </p:sp>
      <p:pic>
        <p:nvPicPr>
          <p:cNvPr id="91" name="Google Shape;91;p1"/>
          <p:cNvPicPr preferRelativeResize="0"/>
          <p:nvPr/>
        </p:nvPicPr>
        <p:blipFill rotWithShape="1">
          <a:blip r:embed="rId3">
            <a:alphaModFix/>
          </a:blip>
          <a:srcRect b="26564" l="6845" r="6411" t="38621"/>
          <a:stretch/>
        </p:blipFill>
        <p:spPr>
          <a:xfrm>
            <a:off x="10037379" y="207836"/>
            <a:ext cx="2039007" cy="578993"/>
          </a:xfrm>
          <a:prstGeom prst="rect">
            <a:avLst/>
          </a:prstGeom>
          <a:noFill/>
          <a:ln>
            <a:noFill/>
          </a:ln>
        </p:spPr>
      </p:pic>
      <p:pic>
        <p:nvPicPr>
          <p:cNvPr id="92" name="Google Shape;92;p1"/>
          <p:cNvPicPr preferRelativeResize="0"/>
          <p:nvPr/>
        </p:nvPicPr>
        <p:blipFill rotWithShape="1">
          <a:blip r:embed="rId4">
            <a:alphaModFix/>
          </a:blip>
          <a:srcRect b="0" l="0" r="0" t="0"/>
          <a:stretch/>
        </p:blipFill>
        <p:spPr>
          <a:xfrm>
            <a:off x="-1142355" y="-34471"/>
            <a:ext cx="7297973" cy="6529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5055079" y="365125"/>
            <a:ext cx="629872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88D5B"/>
              </a:buClr>
              <a:buSzPts val="4800"/>
              <a:buFont typeface="Nunito Sans"/>
              <a:buNone/>
            </a:pPr>
            <a:r>
              <a:rPr b="1" lang="en-US" sz="4800">
                <a:solidFill>
                  <a:srgbClr val="288D5B"/>
                </a:solidFill>
                <a:latin typeface="Nunito Sans"/>
                <a:ea typeface="Nunito Sans"/>
                <a:cs typeface="Nunito Sans"/>
                <a:sym typeface="Nunito Sans"/>
              </a:rPr>
              <a:t>Outline</a:t>
            </a:r>
            <a:endParaRPr/>
          </a:p>
        </p:txBody>
      </p:sp>
      <p:sp>
        <p:nvSpPr>
          <p:cNvPr id="98" name="Google Shape;98;p2"/>
          <p:cNvSpPr txBox="1"/>
          <p:nvPr>
            <p:ph idx="1" type="body"/>
          </p:nvPr>
        </p:nvSpPr>
        <p:spPr>
          <a:xfrm>
            <a:off x="5055079" y="1271753"/>
            <a:ext cx="6765718" cy="48873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solidFill>
                <a:srgbClr val="374151"/>
              </a:solidFill>
              <a:latin typeface="Avenir"/>
              <a:ea typeface="Avenir"/>
              <a:cs typeface="Avenir"/>
              <a:sym typeface="Aveni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Avenir"/>
                <a:ea typeface="Avenir"/>
                <a:cs typeface="Avenir"/>
                <a:sym typeface="Avenir"/>
              </a:rPr>
              <a:t>Application Configurations</a:t>
            </a:r>
            <a:endParaRPr/>
          </a:p>
          <a:p>
            <a:pPr indent="-266700" lvl="1" marL="685800" rtl="0" algn="l">
              <a:spcBef>
                <a:spcPts val="500"/>
              </a:spcBef>
              <a:spcAft>
                <a:spcPts val="0"/>
              </a:spcAft>
              <a:buClr>
                <a:srgbClr val="374151"/>
              </a:buClr>
              <a:buSzPts val="2400"/>
              <a:buChar char="•"/>
            </a:pPr>
            <a:r>
              <a:rPr lang="en-US" u="sng">
                <a:solidFill>
                  <a:srgbClr val="374151"/>
                </a:solidFill>
                <a:latin typeface="Avenir"/>
                <a:ea typeface="Avenir"/>
                <a:cs typeface="Avenir"/>
                <a:sym typeface="Avenir"/>
                <a:hlinkClick r:id="rId3">
                  <a:extLst>
                    <a:ext uri="{A12FA001-AC4F-418D-AE19-62706E023703}">
                      <ahyp:hlinkClr val="tx"/>
                    </a:ext>
                  </a:extLst>
                </a:hlinkClick>
              </a:rPr>
              <a:t>pubspec.yaml</a:t>
            </a:r>
            <a:endParaRPr>
              <a:solidFill>
                <a:srgbClr val="374151"/>
              </a:solidFill>
              <a:latin typeface="Avenir"/>
              <a:ea typeface="Avenir"/>
              <a:cs typeface="Avenir"/>
              <a:sym typeface="Avenir"/>
            </a:endParaRPr>
          </a:p>
          <a:p>
            <a:pPr indent="-228600" lvl="1" marL="685800" rtl="0" algn="l">
              <a:lnSpc>
                <a:spcPct val="90000"/>
              </a:lnSpc>
              <a:spcBef>
                <a:spcPts val="500"/>
              </a:spcBef>
              <a:spcAft>
                <a:spcPts val="0"/>
              </a:spcAft>
              <a:buClr>
                <a:srgbClr val="374151"/>
              </a:buClr>
              <a:buSzPts val="2400"/>
              <a:buChar char="•"/>
            </a:pPr>
            <a:r>
              <a:rPr lang="en-US" u="sng">
                <a:solidFill>
                  <a:srgbClr val="374151"/>
                </a:solidFill>
                <a:latin typeface="Avenir"/>
                <a:ea typeface="Avenir"/>
                <a:cs typeface="Avenir"/>
                <a:sym typeface="Avenir"/>
                <a:hlinkClick r:id="rId4">
                  <a:extLst>
                    <a:ext uri="{A12FA001-AC4F-418D-AE19-62706E023703}">
                      <ahyp:hlinkClr val="tx"/>
                    </a:ext>
                  </a:extLst>
                </a:hlinkClick>
              </a:rPr>
              <a:t>AndroidManifest.xml</a:t>
            </a:r>
            <a:endParaRPr>
              <a:solidFill>
                <a:srgbClr val="374151"/>
              </a:solidFill>
              <a:latin typeface="Avenir"/>
              <a:ea typeface="Avenir"/>
              <a:cs typeface="Avenir"/>
              <a:sym typeface="Avenir"/>
            </a:endParaRPr>
          </a:p>
          <a:p>
            <a:pPr indent="-228600" lvl="1" marL="685800" rtl="0" algn="l">
              <a:lnSpc>
                <a:spcPct val="90000"/>
              </a:lnSpc>
              <a:spcBef>
                <a:spcPts val="500"/>
              </a:spcBef>
              <a:spcAft>
                <a:spcPts val="0"/>
              </a:spcAft>
              <a:buClr>
                <a:srgbClr val="374151"/>
              </a:buClr>
              <a:buSzPts val="2400"/>
              <a:buChar char="•"/>
            </a:pPr>
            <a:r>
              <a:rPr lang="en-US" u="sng">
                <a:solidFill>
                  <a:srgbClr val="374151"/>
                </a:solidFill>
                <a:latin typeface="Avenir"/>
                <a:ea typeface="Avenir"/>
                <a:cs typeface="Avenir"/>
                <a:sym typeface="Avenir"/>
                <a:hlinkClick r:id="rId5">
                  <a:extLst>
                    <a:ext uri="{A12FA001-AC4F-418D-AE19-62706E023703}">
                      <ahyp:hlinkClr val="tx"/>
                    </a:ext>
                  </a:extLst>
                </a:hlinkClick>
              </a:rPr>
              <a:t>Info.plist</a:t>
            </a:r>
            <a:endParaRPr>
              <a:solidFill>
                <a:srgbClr val="374151"/>
              </a:solidFill>
              <a:latin typeface="Avenir"/>
              <a:ea typeface="Avenir"/>
              <a:cs typeface="Avenir"/>
              <a:sym typeface="Aveni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u="sng">
                <a:solidFill>
                  <a:schemeClr val="hlink"/>
                </a:solidFill>
                <a:latin typeface="Avenir"/>
                <a:ea typeface="Avenir"/>
                <a:cs typeface="Avenir"/>
                <a:sym typeface="Avenir"/>
                <a:hlinkClick r:id="rId6"/>
              </a:rPr>
              <a:t>Framework Architecture</a:t>
            </a:r>
            <a:endParaRPr/>
          </a:p>
          <a:p>
            <a:pPr indent="-228600" lvl="1" marL="685800" rtl="0" algn="l">
              <a:lnSpc>
                <a:spcPct val="90000"/>
              </a:lnSpc>
              <a:spcBef>
                <a:spcPts val="500"/>
              </a:spcBef>
              <a:spcAft>
                <a:spcPts val="0"/>
              </a:spcAft>
              <a:buClr>
                <a:srgbClr val="374151"/>
              </a:buClr>
              <a:buSzPts val="2400"/>
              <a:buChar char="•"/>
            </a:pPr>
            <a:r>
              <a:rPr lang="en-US">
                <a:solidFill>
                  <a:srgbClr val="374151"/>
                </a:solidFill>
                <a:latin typeface="Avenir"/>
                <a:ea typeface="Avenir"/>
                <a:cs typeface="Avenir"/>
                <a:sym typeface="Avenir"/>
              </a:rPr>
              <a:t>Framework Dart</a:t>
            </a:r>
            <a:endParaRPr/>
          </a:p>
          <a:p>
            <a:pPr indent="-228600" lvl="1" marL="685800" rtl="0" algn="l">
              <a:lnSpc>
                <a:spcPct val="90000"/>
              </a:lnSpc>
              <a:spcBef>
                <a:spcPts val="500"/>
              </a:spcBef>
              <a:spcAft>
                <a:spcPts val="0"/>
              </a:spcAft>
              <a:buClr>
                <a:srgbClr val="374151"/>
              </a:buClr>
              <a:buSzPts val="2400"/>
              <a:buChar char="•"/>
            </a:pPr>
            <a:r>
              <a:rPr lang="en-US">
                <a:solidFill>
                  <a:srgbClr val="374151"/>
                </a:solidFill>
                <a:latin typeface="Avenir"/>
                <a:ea typeface="Avenir"/>
                <a:cs typeface="Avenir"/>
                <a:sym typeface="Avenir"/>
              </a:rPr>
              <a:t>Engine C/C++</a:t>
            </a:r>
            <a:endParaRPr/>
          </a:p>
          <a:p>
            <a:pPr indent="-228600" lvl="1" marL="685800" rtl="0" algn="l">
              <a:lnSpc>
                <a:spcPct val="90000"/>
              </a:lnSpc>
              <a:spcBef>
                <a:spcPts val="500"/>
              </a:spcBef>
              <a:spcAft>
                <a:spcPts val="0"/>
              </a:spcAft>
              <a:buClr>
                <a:srgbClr val="374151"/>
              </a:buClr>
              <a:buSzPts val="2400"/>
              <a:buChar char="•"/>
            </a:pPr>
            <a:r>
              <a:rPr lang="en-US">
                <a:solidFill>
                  <a:srgbClr val="374151"/>
                </a:solidFill>
                <a:latin typeface="Avenir"/>
                <a:ea typeface="Avenir"/>
                <a:cs typeface="Avenir"/>
                <a:sym typeface="Avenir"/>
              </a:rPr>
              <a:t>Embedder Android &amp; iOS</a:t>
            </a:r>
            <a:endParaRPr>
              <a:solidFill>
                <a:srgbClr val="374151"/>
              </a:solidFill>
              <a:latin typeface="Avenir"/>
              <a:ea typeface="Avenir"/>
              <a:cs typeface="Avenir"/>
              <a:sym typeface="Avenir"/>
            </a:endParaRPr>
          </a:p>
        </p:txBody>
      </p:sp>
      <p:sp>
        <p:nvSpPr>
          <p:cNvPr id="99" name="Google Shape;99;p2"/>
          <p:cNvSpPr/>
          <p:nvPr/>
        </p:nvSpPr>
        <p:spPr>
          <a:xfrm>
            <a:off x="0" y="0"/>
            <a:ext cx="4313208" cy="6858000"/>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7">
            <a:alphaModFix/>
          </a:blip>
          <a:srcRect b="0" l="25032" r="21005" t="0"/>
          <a:stretch/>
        </p:blipFill>
        <p:spPr>
          <a:xfrm>
            <a:off x="371203" y="947543"/>
            <a:ext cx="3570801" cy="4962914"/>
          </a:xfrm>
          <a:prstGeom prst="rect">
            <a:avLst/>
          </a:prstGeom>
          <a:noFill/>
          <a:ln cap="rnd" cmpd="sng" w="127000">
            <a:solidFill>
              <a:srgbClr val="FFFFFF"/>
            </a:solidFill>
            <a:prstDash val="solid"/>
            <a:round/>
            <a:headEnd len="sm" w="sm" type="none"/>
            <a:tailEnd len="sm" w="sm" type="none"/>
          </a:ln>
          <a:effectLst>
            <a:outerShdw blurRad="76200" sx="97000" kx="900000" rotWithShape="0" algn="br" dir="10500000" dist="95250" sy="23000">
              <a:srgbClr val="000000">
                <a:alpha val="20000"/>
              </a:srgbClr>
            </a:outerShdw>
          </a:effectLst>
        </p:spPr>
      </p:pic>
      <p:pic>
        <p:nvPicPr>
          <p:cNvPr id="101" name="Google Shape;101;p2"/>
          <p:cNvPicPr preferRelativeResize="0"/>
          <p:nvPr/>
        </p:nvPicPr>
        <p:blipFill rotWithShape="1">
          <a:blip r:embed="rId8">
            <a:alphaModFix/>
          </a:blip>
          <a:srcRect b="0" l="0" r="0" t="0"/>
          <a:stretch/>
        </p:blipFill>
        <p:spPr>
          <a:xfrm>
            <a:off x="10320944" y="6263640"/>
            <a:ext cx="1609436" cy="416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0" y="0"/>
            <a:ext cx="12192000" cy="1404417"/>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3"/>
          <p:cNvSpPr txBox="1"/>
          <p:nvPr>
            <p:ph type="title"/>
          </p:nvPr>
        </p:nvSpPr>
        <p:spPr>
          <a:xfrm>
            <a:off x="240631" y="247920"/>
            <a:ext cx="11689747" cy="10040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venir"/>
              <a:buNone/>
            </a:pPr>
            <a:r>
              <a:rPr b="1" lang="en-US" sz="3200">
                <a:solidFill>
                  <a:schemeClr val="lt1"/>
                </a:solidFill>
                <a:latin typeface="Avenir"/>
                <a:ea typeface="Avenir"/>
                <a:cs typeface="Avenir"/>
                <a:sym typeface="Avenir"/>
              </a:rPr>
              <a:t>Application Configurations - pubspec</a:t>
            </a:r>
            <a:endParaRPr/>
          </a:p>
        </p:txBody>
      </p:sp>
      <p:pic>
        <p:nvPicPr>
          <p:cNvPr id="109" name="Google Shape;109;p3"/>
          <p:cNvPicPr preferRelativeResize="0"/>
          <p:nvPr/>
        </p:nvPicPr>
        <p:blipFill rotWithShape="1">
          <a:blip r:embed="rId3">
            <a:alphaModFix/>
          </a:blip>
          <a:srcRect b="0" l="0" r="0" t="0"/>
          <a:stretch/>
        </p:blipFill>
        <p:spPr>
          <a:xfrm>
            <a:off x="10320944" y="6263640"/>
            <a:ext cx="1609436" cy="416560"/>
          </a:xfrm>
          <a:prstGeom prst="rect">
            <a:avLst/>
          </a:prstGeom>
          <a:noFill/>
          <a:ln>
            <a:noFill/>
          </a:ln>
        </p:spPr>
      </p:pic>
      <p:sp>
        <p:nvSpPr>
          <p:cNvPr id="110" name="Google Shape;110;p3"/>
          <p:cNvSpPr txBox="1"/>
          <p:nvPr/>
        </p:nvSpPr>
        <p:spPr>
          <a:xfrm>
            <a:off x="4112400" y="6287275"/>
            <a:ext cx="396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https://docs.flutter.dev/tools/pubspec</a:t>
            </a:r>
            <a:endParaRPr sz="1800">
              <a:solidFill>
                <a:schemeClr val="dk1"/>
              </a:solidFill>
              <a:latin typeface="Arial"/>
              <a:ea typeface="Arial"/>
              <a:cs typeface="Arial"/>
              <a:sym typeface="Arial"/>
            </a:endParaRPr>
          </a:p>
        </p:txBody>
      </p:sp>
      <p:pic>
        <p:nvPicPr>
          <p:cNvPr id="111" name="Google Shape;111;p3"/>
          <p:cNvPicPr preferRelativeResize="0"/>
          <p:nvPr/>
        </p:nvPicPr>
        <p:blipFill>
          <a:blip r:embed="rId4">
            <a:alphaModFix/>
          </a:blip>
          <a:stretch>
            <a:fillRect/>
          </a:stretch>
        </p:blipFill>
        <p:spPr>
          <a:xfrm>
            <a:off x="240625" y="1553688"/>
            <a:ext cx="6025951" cy="4584326"/>
          </a:xfrm>
          <a:prstGeom prst="rect">
            <a:avLst/>
          </a:prstGeom>
          <a:noFill/>
          <a:ln>
            <a:noFill/>
          </a:ln>
        </p:spPr>
      </p:pic>
      <p:pic>
        <p:nvPicPr>
          <p:cNvPr id="112" name="Google Shape;112;p3"/>
          <p:cNvPicPr preferRelativeResize="0"/>
          <p:nvPr/>
        </p:nvPicPr>
        <p:blipFill>
          <a:blip r:embed="rId5">
            <a:alphaModFix/>
          </a:blip>
          <a:stretch>
            <a:fillRect/>
          </a:stretch>
        </p:blipFill>
        <p:spPr>
          <a:xfrm>
            <a:off x="6418976" y="1556817"/>
            <a:ext cx="4753753" cy="45544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0" y="0"/>
            <a:ext cx="12192000" cy="1404417"/>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txBox="1"/>
          <p:nvPr>
            <p:ph type="title"/>
          </p:nvPr>
        </p:nvSpPr>
        <p:spPr>
          <a:xfrm>
            <a:off x="240631" y="247920"/>
            <a:ext cx="11689747" cy="10040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venir"/>
              <a:buNone/>
            </a:pPr>
            <a:r>
              <a:rPr b="1" lang="en-US" sz="3200">
                <a:solidFill>
                  <a:schemeClr val="lt1"/>
                </a:solidFill>
                <a:latin typeface="Avenir"/>
                <a:ea typeface="Avenir"/>
                <a:cs typeface="Avenir"/>
                <a:sym typeface="Avenir"/>
              </a:rPr>
              <a:t>Application Configurations - AndroidManifest</a:t>
            </a:r>
            <a:endParaRPr/>
          </a:p>
        </p:txBody>
      </p:sp>
      <p:pic>
        <p:nvPicPr>
          <p:cNvPr id="120" name="Google Shape;120;p4"/>
          <p:cNvPicPr preferRelativeResize="0"/>
          <p:nvPr/>
        </p:nvPicPr>
        <p:blipFill rotWithShape="1">
          <a:blip r:embed="rId3">
            <a:alphaModFix/>
          </a:blip>
          <a:srcRect b="0" l="0" r="0" t="0"/>
          <a:stretch/>
        </p:blipFill>
        <p:spPr>
          <a:xfrm>
            <a:off x="10320944" y="6263640"/>
            <a:ext cx="1609436" cy="416560"/>
          </a:xfrm>
          <a:prstGeom prst="rect">
            <a:avLst/>
          </a:prstGeom>
          <a:noFill/>
          <a:ln>
            <a:noFill/>
          </a:ln>
        </p:spPr>
      </p:pic>
      <p:pic>
        <p:nvPicPr>
          <p:cNvPr id="121" name="Google Shape;121;p4"/>
          <p:cNvPicPr preferRelativeResize="0"/>
          <p:nvPr/>
        </p:nvPicPr>
        <p:blipFill>
          <a:blip r:embed="rId4">
            <a:alphaModFix/>
          </a:blip>
          <a:stretch>
            <a:fillRect/>
          </a:stretch>
        </p:blipFill>
        <p:spPr>
          <a:xfrm>
            <a:off x="1349025" y="1579392"/>
            <a:ext cx="8747469" cy="51487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0" y="0"/>
            <a:ext cx="12192000" cy="1404417"/>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txBox="1"/>
          <p:nvPr>
            <p:ph type="title"/>
          </p:nvPr>
        </p:nvSpPr>
        <p:spPr>
          <a:xfrm>
            <a:off x="240631" y="247920"/>
            <a:ext cx="11689747" cy="10040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venir"/>
              <a:buNone/>
            </a:pPr>
            <a:r>
              <a:rPr b="1" lang="en-US" sz="3200">
                <a:solidFill>
                  <a:schemeClr val="lt1"/>
                </a:solidFill>
                <a:latin typeface="Avenir"/>
                <a:ea typeface="Avenir"/>
                <a:cs typeface="Avenir"/>
                <a:sym typeface="Avenir"/>
              </a:rPr>
              <a:t>Application Configurations – Info</a:t>
            </a:r>
            <a:endParaRPr/>
          </a:p>
        </p:txBody>
      </p:sp>
      <p:pic>
        <p:nvPicPr>
          <p:cNvPr id="129" name="Google Shape;129;p5"/>
          <p:cNvPicPr preferRelativeResize="0"/>
          <p:nvPr/>
        </p:nvPicPr>
        <p:blipFill rotWithShape="1">
          <a:blip r:embed="rId3">
            <a:alphaModFix/>
          </a:blip>
          <a:srcRect b="0" l="0" r="0" t="0"/>
          <a:stretch/>
        </p:blipFill>
        <p:spPr>
          <a:xfrm>
            <a:off x="10320944" y="6263640"/>
            <a:ext cx="1609436" cy="416560"/>
          </a:xfrm>
          <a:prstGeom prst="rect">
            <a:avLst/>
          </a:prstGeom>
          <a:noFill/>
          <a:ln>
            <a:noFill/>
          </a:ln>
        </p:spPr>
      </p:pic>
      <p:pic>
        <p:nvPicPr>
          <p:cNvPr id="130" name="Google Shape;130;p5"/>
          <p:cNvPicPr preferRelativeResize="0"/>
          <p:nvPr/>
        </p:nvPicPr>
        <p:blipFill>
          <a:blip r:embed="rId4">
            <a:alphaModFix/>
          </a:blip>
          <a:stretch>
            <a:fillRect/>
          </a:stretch>
        </p:blipFill>
        <p:spPr>
          <a:xfrm>
            <a:off x="152400" y="1556817"/>
            <a:ext cx="5298305" cy="5148782"/>
          </a:xfrm>
          <a:prstGeom prst="rect">
            <a:avLst/>
          </a:prstGeom>
          <a:noFill/>
          <a:ln>
            <a:noFill/>
          </a:ln>
        </p:spPr>
      </p:pic>
      <p:pic>
        <p:nvPicPr>
          <p:cNvPr id="131" name="Google Shape;131;p5"/>
          <p:cNvPicPr preferRelativeResize="0"/>
          <p:nvPr/>
        </p:nvPicPr>
        <p:blipFill>
          <a:blip r:embed="rId5">
            <a:alphaModFix/>
          </a:blip>
          <a:stretch>
            <a:fillRect/>
          </a:stretch>
        </p:blipFill>
        <p:spPr>
          <a:xfrm>
            <a:off x="5603105" y="1556817"/>
            <a:ext cx="6436495" cy="27678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0" y="0"/>
            <a:ext cx="12192000" cy="1404417"/>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6"/>
          <p:cNvSpPr txBox="1"/>
          <p:nvPr>
            <p:ph type="title"/>
          </p:nvPr>
        </p:nvSpPr>
        <p:spPr>
          <a:xfrm>
            <a:off x="240631" y="247920"/>
            <a:ext cx="11689747" cy="10040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venir"/>
              <a:buNone/>
            </a:pPr>
            <a:r>
              <a:rPr b="1" lang="en-US" sz="3200">
                <a:solidFill>
                  <a:schemeClr val="lt1"/>
                </a:solidFill>
                <a:latin typeface="Avenir"/>
                <a:ea typeface="Avenir"/>
                <a:cs typeface="Avenir"/>
                <a:sym typeface="Avenir"/>
              </a:rPr>
              <a:t>Framework</a:t>
            </a:r>
            <a:r>
              <a:rPr b="1" lang="en-US" sz="3200">
                <a:solidFill>
                  <a:schemeClr val="lt1"/>
                </a:solidFill>
                <a:latin typeface="Avenir"/>
                <a:ea typeface="Avenir"/>
                <a:cs typeface="Avenir"/>
                <a:sym typeface="Avenir"/>
              </a:rPr>
              <a:t> Architecture</a:t>
            </a:r>
            <a:endParaRPr/>
          </a:p>
        </p:txBody>
      </p:sp>
      <p:pic>
        <p:nvPicPr>
          <p:cNvPr id="139" name="Google Shape;139;p6"/>
          <p:cNvPicPr preferRelativeResize="0"/>
          <p:nvPr/>
        </p:nvPicPr>
        <p:blipFill rotWithShape="1">
          <a:blip r:embed="rId3">
            <a:alphaModFix/>
          </a:blip>
          <a:srcRect b="0" l="0" r="0" t="0"/>
          <a:stretch/>
        </p:blipFill>
        <p:spPr>
          <a:xfrm>
            <a:off x="10320944" y="6263640"/>
            <a:ext cx="1609436" cy="416560"/>
          </a:xfrm>
          <a:prstGeom prst="rect">
            <a:avLst/>
          </a:prstGeom>
          <a:noFill/>
          <a:ln>
            <a:noFill/>
          </a:ln>
        </p:spPr>
      </p:pic>
      <p:sp>
        <p:nvSpPr>
          <p:cNvPr id="140" name="Google Shape;140;p6"/>
          <p:cNvSpPr txBox="1"/>
          <p:nvPr/>
        </p:nvSpPr>
        <p:spPr>
          <a:xfrm>
            <a:off x="777375" y="1780225"/>
            <a:ext cx="26205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02124"/>
                </a:solidFill>
                <a:latin typeface="Roboto"/>
                <a:ea typeface="Roboto"/>
                <a:cs typeface="Roboto"/>
                <a:sym typeface="Roboto"/>
              </a:rPr>
              <a:t>Flutter is a cross-platform UI toolkit that is designed to allow code reuse across operating systems such as iOS and Android. At the core of Flutter is Flutter engine, which is mostly written in C++ and support all Flutter applications</a:t>
            </a:r>
            <a:r>
              <a:rPr b="0" i="0" lang="en-US" sz="1800">
                <a:solidFill>
                  <a:srgbClr val="202124"/>
                </a:solidFill>
                <a:latin typeface="Roboto"/>
                <a:ea typeface="Roboto"/>
                <a:cs typeface="Roboto"/>
                <a:sym typeface="Roboto"/>
              </a:rPr>
              <a:t>.</a:t>
            </a:r>
            <a:endParaRPr sz="1800"/>
          </a:p>
          <a:p>
            <a:pPr indent="0" lvl="0" marL="0" marR="0" rtl="0" algn="l">
              <a:spcBef>
                <a:spcPts val="0"/>
              </a:spcBef>
              <a:spcAft>
                <a:spcPts val="0"/>
              </a:spcAft>
              <a:buNone/>
            </a:pPr>
            <a:r>
              <a:t/>
            </a:r>
            <a:endParaRPr sz="1800">
              <a:solidFill>
                <a:srgbClr val="202124"/>
              </a:solidFill>
              <a:latin typeface="Roboto"/>
              <a:ea typeface="Roboto"/>
              <a:cs typeface="Roboto"/>
              <a:sym typeface="Roboto"/>
            </a:endParaRPr>
          </a:p>
          <a:p>
            <a:pPr indent="0" lvl="0" marL="0" marR="0" rtl="0" algn="l">
              <a:spcBef>
                <a:spcPts val="0"/>
              </a:spcBef>
              <a:spcAft>
                <a:spcPts val="0"/>
              </a:spcAft>
              <a:buNone/>
            </a:pPr>
            <a:r>
              <a:rPr b="0" i="0" lang="en-US" sz="1800">
                <a:solidFill>
                  <a:srgbClr val="202124"/>
                </a:solidFill>
                <a:latin typeface="Roboto"/>
                <a:ea typeface="Roboto"/>
                <a:cs typeface="Roboto"/>
                <a:sym typeface="Roboto"/>
              </a:rPr>
              <a:t>The following diagram shows the</a:t>
            </a:r>
            <a:r>
              <a:rPr lang="en-US" sz="1800">
                <a:solidFill>
                  <a:srgbClr val="202124"/>
                </a:solidFill>
                <a:latin typeface="Roboto"/>
                <a:ea typeface="Roboto"/>
                <a:cs typeface="Roboto"/>
                <a:sym typeface="Roboto"/>
              </a:rPr>
              <a:t> parts of the framework level</a:t>
            </a:r>
            <a:r>
              <a:rPr b="0" i="0" lang="en-US" sz="1800">
                <a:solidFill>
                  <a:srgbClr val="202124"/>
                </a:solidFill>
                <a:latin typeface="Roboto"/>
                <a:ea typeface="Roboto"/>
                <a:cs typeface="Roboto"/>
                <a:sym typeface="Roboto"/>
              </a:rPr>
              <a:t>.</a:t>
            </a:r>
            <a:endParaRPr sz="1800">
              <a:solidFill>
                <a:schemeClr val="dk1"/>
              </a:solidFill>
              <a:latin typeface="Calibri"/>
              <a:ea typeface="Calibri"/>
              <a:cs typeface="Calibri"/>
              <a:sym typeface="Calibri"/>
            </a:endParaRPr>
          </a:p>
        </p:txBody>
      </p:sp>
      <p:pic>
        <p:nvPicPr>
          <p:cNvPr id="141" name="Google Shape;141;p6"/>
          <p:cNvPicPr preferRelativeResize="0"/>
          <p:nvPr/>
        </p:nvPicPr>
        <p:blipFill>
          <a:blip r:embed="rId4">
            <a:alphaModFix/>
          </a:blip>
          <a:stretch>
            <a:fillRect/>
          </a:stretch>
        </p:blipFill>
        <p:spPr>
          <a:xfrm>
            <a:off x="4222650" y="1763850"/>
            <a:ext cx="5556677" cy="4557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p:nvPr/>
        </p:nvSpPr>
        <p:spPr>
          <a:xfrm>
            <a:off x="-1" y="2470485"/>
            <a:ext cx="12192000" cy="1728120"/>
          </a:xfrm>
          <a:prstGeom prst="rect">
            <a:avLst/>
          </a:prstGeom>
          <a:solidFill>
            <a:srgbClr val="288D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7"/>
          <p:cNvSpPr txBox="1"/>
          <p:nvPr>
            <p:ph type="title"/>
          </p:nvPr>
        </p:nvSpPr>
        <p:spPr>
          <a:xfrm>
            <a:off x="0" y="2662991"/>
            <a:ext cx="12192000" cy="153561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Nunito Sans"/>
              <a:buNone/>
            </a:pPr>
            <a:r>
              <a:rPr b="1" lang="en-US" sz="4800">
                <a:solidFill>
                  <a:schemeClr val="lt1"/>
                </a:solidFill>
                <a:latin typeface="Nunito Sans"/>
                <a:ea typeface="Nunito Sans"/>
                <a:cs typeface="Nunito Sans"/>
                <a:sym typeface="Nunito Sans"/>
              </a:rPr>
              <a:t>LIVE DEMO</a:t>
            </a:r>
            <a:endParaRPr b="1" sz="4800">
              <a:solidFill>
                <a:schemeClr val="lt1"/>
              </a:solidFill>
              <a:latin typeface="Nunito Sans"/>
              <a:ea typeface="Nunito Sans"/>
              <a:cs typeface="Nunito Sans"/>
              <a:sym typeface="Nunito Sans"/>
            </a:endParaRPr>
          </a:p>
        </p:txBody>
      </p:sp>
      <p:pic>
        <p:nvPicPr>
          <p:cNvPr id="149" name="Google Shape;149;p7"/>
          <p:cNvPicPr preferRelativeResize="0"/>
          <p:nvPr/>
        </p:nvPicPr>
        <p:blipFill rotWithShape="1">
          <a:blip r:embed="rId3">
            <a:alphaModFix/>
          </a:blip>
          <a:srcRect b="0" l="0" r="0" t="0"/>
          <a:stretch/>
        </p:blipFill>
        <p:spPr>
          <a:xfrm>
            <a:off x="10320944" y="6263640"/>
            <a:ext cx="1609436" cy="416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2022-09-29T05:02:47Z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0x010100D1E2A9795D9CD844856D269A6A3802CA</vt:lpwstr>
  </property>
</Properties>
</file>